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handoutMasterIdLst>
    <p:handoutMasterId r:id="rId47"/>
  </p:handoutMasterIdLst>
  <p:sldIdLst>
    <p:sldId id="285" r:id="rId2"/>
    <p:sldId id="257" r:id="rId3"/>
    <p:sldId id="289" r:id="rId4"/>
    <p:sldId id="277" r:id="rId5"/>
    <p:sldId id="265" r:id="rId6"/>
    <p:sldId id="291" r:id="rId7"/>
    <p:sldId id="271" r:id="rId8"/>
    <p:sldId id="328" r:id="rId9"/>
    <p:sldId id="290" r:id="rId10"/>
    <p:sldId id="320" r:id="rId11"/>
    <p:sldId id="302" r:id="rId12"/>
    <p:sldId id="266" r:id="rId13"/>
    <p:sldId id="294" r:id="rId14"/>
    <p:sldId id="300" r:id="rId15"/>
    <p:sldId id="325" r:id="rId16"/>
    <p:sldId id="326" r:id="rId17"/>
    <p:sldId id="299" r:id="rId18"/>
    <p:sldId id="327" r:id="rId19"/>
    <p:sldId id="284" r:id="rId20"/>
    <p:sldId id="322" r:id="rId21"/>
    <p:sldId id="288" r:id="rId22"/>
    <p:sldId id="260" r:id="rId23"/>
    <p:sldId id="307" r:id="rId24"/>
    <p:sldId id="323" r:id="rId25"/>
    <p:sldId id="309" r:id="rId26"/>
    <p:sldId id="308" r:id="rId27"/>
    <p:sldId id="298" r:id="rId28"/>
    <p:sldId id="324" r:id="rId29"/>
    <p:sldId id="310" r:id="rId30"/>
    <p:sldId id="306" r:id="rId31"/>
    <p:sldId id="276" r:id="rId32"/>
    <p:sldId id="301" r:id="rId33"/>
    <p:sldId id="305" r:id="rId34"/>
    <p:sldId id="329" r:id="rId35"/>
    <p:sldId id="295" r:id="rId36"/>
    <p:sldId id="311" r:id="rId37"/>
    <p:sldId id="312" r:id="rId38"/>
    <p:sldId id="313" r:id="rId39"/>
    <p:sldId id="330" r:id="rId40"/>
    <p:sldId id="315" r:id="rId41"/>
    <p:sldId id="314" r:id="rId42"/>
    <p:sldId id="316" r:id="rId43"/>
    <p:sldId id="317" r:id="rId44"/>
    <p:sldId id="318" r:id="rId45"/>
  </p:sldIdLst>
  <p:sldSz cx="9144000" cy="6858000" type="screen4x3"/>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2346" autoAdjust="0"/>
  </p:normalViewPr>
  <p:slideViewPr>
    <p:cSldViewPr snapToGrid="0" snapToObjects="1" showGuides="1">
      <p:cViewPr varScale="1">
        <p:scale>
          <a:sx n="84" d="100"/>
          <a:sy n="84" d="100"/>
        </p:scale>
        <p:origin x="-2394" y="-72"/>
      </p:cViewPr>
      <p:guideLst>
        <p:guide orient="horz" pos="3505"/>
        <p:guide pos="5610"/>
      </p:guideLst>
    </p:cSldViewPr>
  </p:slideViewPr>
  <p:notesTextViewPr>
    <p:cViewPr>
      <p:scale>
        <a:sx n="100" d="100"/>
        <a:sy n="100" d="100"/>
      </p:scale>
      <p:origin x="0" y="0"/>
    </p:cViewPr>
  </p:notesTextViewPr>
  <p:sorterViewPr>
    <p:cViewPr>
      <p:scale>
        <a:sx n="98" d="100"/>
        <a:sy n="98" d="100"/>
      </p:scale>
      <p:origin x="0" y="3606"/>
    </p:cViewPr>
  </p:sorterViewPr>
  <p:notesViewPr>
    <p:cSldViewPr snapToGrid="0" snapToObjects="1">
      <p:cViewPr varScale="1">
        <p:scale>
          <a:sx n="94" d="100"/>
          <a:sy n="94" d="100"/>
        </p:scale>
        <p:origin x="-690" y="-96"/>
      </p:cViewPr>
      <p:guideLst>
        <p:guide orient="horz" pos="2208"/>
        <p:guide pos="29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5231639" y="0"/>
            <a:ext cx="4002299" cy="350520"/>
          </a:xfrm>
          <a:prstGeom prst="rect">
            <a:avLst/>
          </a:prstGeom>
        </p:spPr>
        <p:txBody>
          <a:bodyPr vert="horz" lIns="92830" tIns="46415" rIns="92830" bIns="46415" rtlCol="0"/>
          <a:lstStyle>
            <a:lvl1pPr algn="r">
              <a:defRPr sz="1200"/>
            </a:lvl1pPr>
          </a:lstStyle>
          <a:p>
            <a:fld id="{7FF7C851-7EDB-489B-8F44-C32A9CC8630A}" type="datetimeFigureOut">
              <a:rPr lang="en-US" smtClean="0"/>
              <a:t>9/18/2013</a:t>
            </a:fld>
            <a:endParaRPr lang="en-US" dirty="0"/>
          </a:p>
        </p:txBody>
      </p:sp>
      <p:sp>
        <p:nvSpPr>
          <p:cNvPr id="4" name="Footer Placeholder 3"/>
          <p:cNvSpPr>
            <a:spLocks noGrp="1"/>
          </p:cNvSpPr>
          <p:nvPr>
            <p:ph type="ftr" sz="quarter" idx="2"/>
          </p:nvPr>
        </p:nvSpPr>
        <p:spPr>
          <a:xfrm>
            <a:off x="0" y="6658663"/>
            <a:ext cx="4002299" cy="350520"/>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1639" y="6658663"/>
            <a:ext cx="4002299" cy="350520"/>
          </a:xfrm>
          <a:prstGeom prst="rect">
            <a:avLst/>
          </a:prstGeom>
        </p:spPr>
        <p:txBody>
          <a:bodyPr vert="horz" lIns="92830" tIns="46415" rIns="92830" bIns="46415" rtlCol="0" anchor="b"/>
          <a:lstStyle>
            <a:lvl1pPr algn="r">
              <a:defRPr sz="1200"/>
            </a:lvl1pPr>
          </a:lstStyle>
          <a:p>
            <a:fld id="{F2ADA0EE-A0C7-4E94-A02F-2FBE5216014F}" type="slidenum">
              <a:rPr lang="en-US" smtClean="0"/>
              <a:t>‹#›</a:t>
            </a:fld>
            <a:endParaRPr lang="en-US" dirty="0"/>
          </a:p>
        </p:txBody>
      </p:sp>
    </p:spTree>
    <p:extLst>
      <p:ext uri="{BB962C8B-B14F-4D97-AF65-F5344CB8AC3E}">
        <p14:creationId xmlns:p14="http://schemas.microsoft.com/office/powerpoint/2010/main" val="61628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GB" dirty="0"/>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a:defRPr sz="1200"/>
            </a:lvl1pPr>
          </a:lstStyle>
          <a:p>
            <a:fld id="{9AF1BD9B-766C-484E-9A59-EBFB8811FDFD}" type="datetimeFigureOut">
              <a:rPr lang="en-US" smtClean="0"/>
              <a:t>9/18/2013</a:t>
            </a:fld>
            <a:endParaRPr lang="en-GB" dirty="0"/>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2830" tIns="46415" rIns="92830" bIns="46415" rtlCol="0" anchor="ctr"/>
          <a:lstStyle/>
          <a:p>
            <a:endParaRPr lang="en-GB" dirty="0"/>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658663"/>
            <a:ext cx="4002299" cy="350520"/>
          </a:xfrm>
          <a:prstGeom prst="rect">
            <a:avLst/>
          </a:prstGeom>
        </p:spPr>
        <p:txBody>
          <a:bodyPr vert="horz" lIns="92830" tIns="46415" rIns="92830" bIns="464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5231639" y="6658663"/>
            <a:ext cx="4002299" cy="350520"/>
          </a:xfrm>
          <a:prstGeom prst="rect">
            <a:avLst/>
          </a:prstGeom>
        </p:spPr>
        <p:txBody>
          <a:bodyPr vert="horz" lIns="92830" tIns="46415" rIns="92830" bIns="46415" rtlCol="0" anchor="b"/>
          <a:lstStyle>
            <a:lvl1pPr algn="r">
              <a:defRPr sz="1200"/>
            </a:lvl1pPr>
          </a:lstStyle>
          <a:p>
            <a:fld id="{44528E26-A45F-3B47-80E6-38F826B0A0DB}" type="slidenum">
              <a:rPr lang="en-GB" smtClean="0"/>
              <a:t>‹#›</a:t>
            </a:fld>
            <a:endParaRPr lang="en-GB" dirty="0"/>
          </a:p>
        </p:txBody>
      </p:sp>
    </p:spTree>
    <p:extLst>
      <p:ext uri="{BB962C8B-B14F-4D97-AF65-F5344CB8AC3E}">
        <p14:creationId xmlns:p14="http://schemas.microsoft.com/office/powerpoint/2010/main" val="23461981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Currently policy makers rely on two much simpler models— the standard policy model that sees the state as correcting market failures and the market fundamentalist model. In this state control model, the market works pretty well on its own, and it would work perfectly but for problems of increasing returns, monopoly and what are called externalities—results of decisions that do not affect the decision maker. That leaves a role for the state—to prevent monopolies and correct for externalities. That model dominates policy discussions; it is the way government policy is almost invariably thought about—government controlling the economy, correcting for externalities, adjusting the system for increasing returns, or regulating the economy by taxes or regulations. The basic policy mantra of the standard model is: We need government to make the system operate efficiently, like the standard model says it should. </a:t>
            </a:r>
          </a:p>
          <a:p>
            <a:r>
              <a:rPr lang="en-US" altLang="en-US" dirty="0"/>
              <a:t>	The market fundamentalist model, on the other hand, integrates the evolutionary aspect of the economic system into its worldview. It sees the market economy as self-organizing and uncontrollable. But, from a complexity framework, it takes a too simplified view of that evolution. It sees the market as evolutionary, but, accepts the standard policy narrative’s assumption that the state is outside the evolutionary system. The result is that market fundamentalists see the state as attempting to do the impossible—to “control” the evolution, and almost as a gut reaction sees any state intervention as undermining the system. Thus, its policy conclusion is to keep the state out of the economy.</a:t>
            </a:r>
          </a:p>
          <a:p>
            <a:endParaRPr lang="en-US" dirty="0"/>
          </a:p>
        </p:txBody>
      </p:sp>
      <p:sp>
        <p:nvSpPr>
          <p:cNvPr id="4" name="Slide Number Placeholder 3"/>
          <p:cNvSpPr>
            <a:spLocks noGrp="1"/>
          </p:cNvSpPr>
          <p:nvPr>
            <p:ph type="sldNum" sz="quarter" idx="10"/>
          </p:nvPr>
        </p:nvSpPr>
        <p:spPr/>
        <p:txBody>
          <a:bodyPr/>
          <a:lstStyle/>
          <a:p>
            <a:fld id="{44528E26-A45F-3B47-80E6-38F826B0A0DB}" type="slidenum">
              <a:rPr lang="en-GB" smtClean="0"/>
              <a:t>3</a:t>
            </a:fld>
            <a:endParaRPr lang="en-GB" dirty="0"/>
          </a:p>
        </p:txBody>
      </p:sp>
    </p:spTree>
    <p:extLst>
      <p:ext uri="{BB962C8B-B14F-4D97-AF65-F5344CB8AC3E}">
        <p14:creationId xmlns:p14="http://schemas.microsoft.com/office/powerpoint/2010/main" val="264154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28E26-A45F-3B47-80E6-38F826B0A0DB}" type="slidenum">
              <a:rPr lang="en-GB" smtClean="0"/>
              <a:t>4</a:t>
            </a:fld>
            <a:endParaRPr lang="en-GB" dirty="0"/>
          </a:p>
        </p:txBody>
      </p:sp>
    </p:spTree>
    <p:extLst>
      <p:ext uri="{BB962C8B-B14F-4D97-AF65-F5344CB8AC3E}">
        <p14:creationId xmlns:p14="http://schemas.microsoft.com/office/powerpoint/2010/main" val="71489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4243" indent="-290093" eaLnBrk="0" hangingPunct="0">
              <a:defRPr sz="2400">
                <a:solidFill>
                  <a:schemeClr val="tx1"/>
                </a:solidFill>
                <a:latin typeface="Arial" charset="0"/>
                <a:ea typeface="ＭＳ Ｐゴシック" charset="0"/>
              </a:defRPr>
            </a:lvl2pPr>
            <a:lvl3pPr marL="1160374" indent="-232075" eaLnBrk="0" hangingPunct="0">
              <a:defRPr sz="2400">
                <a:solidFill>
                  <a:schemeClr val="tx1"/>
                </a:solidFill>
                <a:latin typeface="Arial" charset="0"/>
                <a:ea typeface="ＭＳ Ｐゴシック" charset="0"/>
              </a:defRPr>
            </a:lvl3pPr>
            <a:lvl4pPr marL="1624523" indent="-232075" eaLnBrk="0" hangingPunct="0">
              <a:defRPr sz="2400">
                <a:solidFill>
                  <a:schemeClr val="tx1"/>
                </a:solidFill>
                <a:latin typeface="Arial" charset="0"/>
                <a:ea typeface="ＭＳ Ｐゴシック" charset="0"/>
              </a:defRPr>
            </a:lvl4pPr>
            <a:lvl5pPr marL="2088672" indent="-232075" eaLnBrk="0" hangingPunct="0">
              <a:defRPr sz="2400">
                <a:solidFill>
                  <a:schemeClr val="tx1"/>
                </a:solidFill>
                <a:latin typeface="Arial" charset="0"/>
                <a:ea typeface="ＭＳ Ｐゴシック" charset="0"/>
              </a:defRPr>
            </a:lvl5pPr>
            <a:lvl6pPr marL="2552822" indent="-232075" eaLnBrk="0" fontAlgn="base" hangingPunct="0">
              <a:spcBef>
                <a:spcPct val="0"/>
              </a:spcBef>
              <a:spcAft>
                <a:spcPct val="0"/>
              </a:spcAft>
              <a:defRPr sz="2400">
                <a:solidFill>
                  <a:schemeClr val="tx1"/>
                </a:solidFill>
                <a:latin typeface="Arial" charset="0"/>
                <a:ea typeface="ＭＳ Ｐゴシック" charset="0"/>
              </a:defRPr>
            </a:lvl6pPr>
            <a:lvl7pPr marL="3016971" indent="-232075" eaLnBrk="0" fontAlgn="base" hangingPunct="0">
              <a:spcBef>
                <a:spcPct val="0"/>
              </a:spcBef>
              <a:spcAft>
                <a:spcPct val="0"/>
              </a:spcAft>
              <a:defRPr sz="2400">
                <a:solidFill>
                  <a:schemeClr val="tx1"/>
                </a:solidFill>
                <a:latin typeface="Arial" charset="0"/>
                <a:ea typeface="ＭＳ Ｐゴシック" charset="0"/>
              </a:defRPr>
            </a:lvl7pPr>
            <a:lvl8pPr marL="3481121" indent="-232075" eaLnBrk="0" fontAlgn="base" hangingPunct="0">
              <a:spcBef>
                <a:spcPct val="0"/>
              </a:spcBef>
              <a:spcAft>
                <a:spcPct val="0"/>
              </a:spcAft>
              <a:defRPr sz="2400">
                <a:solidFill>
                  <a:schemeClr val="tx1"/>
                </a:solidFill>
                <a:latin typeface="Arial" charset="0"/>
                <a:ea typeface="ＭＳ Ｐゴシック" charset="0"/>
              </a:defRPr>
            </a:lvl8pPr>
            <a:lvl9pPr marL="3945270" indent="-2320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BF7DB3-ED3F-B24A-B53B-C8BCA945BC16}" type="slidenum">
              <a:rPr lang="en-GB" sz="1200">
                <a:latin typeface="Calibri" charset="0"/>
              </a:rPr>
              <a:pPr eaLnBrk="1" hangingPunct="1"/>
              <a:t>7</a:t>
            </a:fld>
            <a:endParaRPr lang="en-GB" sz="1200" dirty="0">
              <a:latin typeface="Calibri"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b="1" dirty="0" smtClean="0"/>
              <a:t>Game theory has replaced calculus as the core of micro. </a:t>
            </a:r>
            <a:endParaRPr lang="en-US" dirty="0" smtClean="0"/>
          </a:p>
          <a:p>
            <a:pPr lvl="0"/>
            <a:r>
              <a:rPr lang="en-US" b="1" dirty="0" smtClean="0"/>
              <a:t>Evolutionary game theory is redefining how institutions are integrated into the analysis. </a:t>
            </a:r>
            <a:endParaRPr lang="en-US" dirty="0" smtClean="0"/>
          </a:p>
          <a:p>
            <a:pPr lvl="0"/>
            <a:r>
              <a:rPr lang="en-US" b="1" dirty="0" smtClean="0"/>
              <a:t>Ecological economics is redefining how nature and the economy are viewed as interrelating. </a:t>
            </a:r>
            <a:endParaRPr lang="en-US" dirty="0" smtClean="0"/>
          </a:p>
          <a:p>
            <a:pPr lvl="0"/>
            <a:r>
              <a:rPr lang="en-US" b="1" dirty="0" smtClean="0"/>
              <a:t>Behavioral economics has changed assumptions of rationality to a much more nuanced view of individuals </a:t>
            </a:r>
            <a:endParaRPr lang="en-US" dirty="0" smtClean="0"/>
          </a:p>
          <a:p>
            <a:pPr lvl="0"/>
            <a:r>
              <a:rPr lang="en-US" b="1" dirty="0" smtClean="0"/>
              <a:t>Econometric work dealing with the limitations of classical statistics is redefining how economists think of empirical proof. </a:t>
            </a:r>
            <a:endParaRPr lang="en-US" dirty="0" smtClean="0"/>
          </a:p>
          <a:p>
            <a:pPr lvl="0"/>
            <a:r>
              <a:rPr lang="en-US" b="1" dirty="0" smtClean="0"/>
              <a:t>Complexity theory is offering a way of redefining how we conceive of general equilibrium. </a:t>
            </a:r>
            <a:endParaRPr lang="en-US" dirty="0" smtClean="0"/>
          </a:p>
          <a:p>
            <a:pPr lvl="0"/>
            <a:r>
              <a:rPr lang="en-US" b="1" dirty="0" smtClean="0"/>
              <a:t>Computer simulations are offering a way of redefining models and how they are used. </a:t>
            </a:r>
            <a:endParaRPr lang="en-US" dirty="0" smtClean="0"/>
          </a:p>
          <a:p>
            <a:pPr lvl="0"/>
            <a:r>
              <a:rPr lang="en-US" b="1" dirty="0" smtClean="0"/>
              <a:t>Experimental economics is changing the way economists think about empirical work. </a:t>
            </a:r>
          </a:p>
          <a:p>
            <a:pPr lvl="0"/>
            <a:endParaRPr lang="en-US" b="1" dirty="0" smtClean="0"/>
          </a:p>
          <a:p>
            <a:pPr lvl="0"/>
            <a:r>
              <a:rPr lang="en-US" b="1" dirty="0" smtClean="0"/>
              <a:t>Bu</a:t>
            </a:r>
            <a:r>
              <a:rPr lang="en-US" b="1" baseline="0" dirty="0" smtClean="0"/>
              <a:t>y macro modeling still dominated almost exclusively by GE.</a:t>
            </a:r>
            <a:endParaRPr lang="en-US" dirty="0" smtClean="0"/>
          </a:p>
          <a:p>
            <a:pPr eaLnBrk="1" hangingPunct="1">
              <a:spcBef>
                <a:spcPct val="0"/>
              </a:spcBef>
            </a:pPr>
            <a:endParaRPr lang="en-GB"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talk of one without the other</a:t>
            </a:r>
          </a:p>
          <a:p>
            <a:r>
              <a:rPr lang="en-US" dirty="0" smtClean="0"/>
              <a:t>Efficiency</a:t>
            </a:r>
            <a:r>
              <a:rPr lang="en-US" baseline="0" dirty="0" smtClean="0"/>
              <a:t> of market has no meaning</a:t>
            </a:r>
          </a:p>
          <a:p>
            <a:r>
              <a:rPr lang="en-US" baseline="0" dirty="0" smtClean="0"/>
              <a:t>Efficiency of system</a:t>
            </a:r>
          </a:p>
          <a:p>
            <a:r>
              <a:rPr lang="en-US" baseline="0" dirty="0" smtClean="0"/>
              <a:t>That which exists </a:t>
            </a:r>
            <a:r>
              <a:rPr lang="en-US" baseline="0" smtClean="0"/>
              <a:t>is </a:t>
            </a:r>
            <a:r>
              <a:rPr lang="en-US" baseline="0" smtClean="0"/>
              <a:t>efficient</a:t>
            </a:r>
            <a:endParaRPr lang="en-US" baseline="0" dirty="0" smtClean="0"/>
          </a:p>
          <a:p>
            <a:r>
              <a:rPr lang="en-US" baseline="0" dirty="0" smtClean="0"/>
              <a:t>No fixed point with which to compare</a:t>
            </a:r>
            <a:endParaRPr lang="en-US" dirty="0"/>
          </a:p>
        </p:txBody>
      </p:sp>
      <p:sp>
        <p:nvSpPr>
          <p:cNvPr id="4" name="Slide Number Placeholder 3"/>
          <p:cNvSpPr>
            <a:spLocks noGrp="1"/>
          </p:cNvSpPr>
          <p:nvPr>
            <p:ph type="sldNum" sz="quarter" idx="10"/>
          </p:nvPr>
        </p:nvSpPr>
        <p:spPr/>
        <p:txBody>
          <a:bodyPr/>
          <a:lstStyle/>
          <a:p>
            <a:fld id="{44528E26-A45F-3B47-80E6-38F826B0A0DB}" type="slidenum">
              <a:rPr lang="en-GB" smtClean="0"/>
              <a:t>11</a:t>
            </a:fld>
            <a:endParaRPr lang="en-GB"/>
          </a:p>
        </p:txBody>
      </p:sp>
    </p:spTree>
    <p:extLst>
      <p:ext uri="{BB962C8B-B14F-4D97-AF65-F5344CB8AC3E}">
        <p14:creationId xmlns:p14="http://schemas.microsoft.com/office/powerpoint/2010/main" val="260822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b="1" dirty="0" smtClean="0"/>
              <a:t>Economics of influence, not economics of control—since government and market have coevolved, and are interrelated, there is no outside controller. </a:t>
            </a:r>
            <a:endParaRPr lang="en-US" dirty="0" smtClean="0"/>
          </a:p>
          <a:p>
            <a:pPr defTabSz="464149">
              <a:defRPr/>
            </a:pPr>
            <a:r>
              <a:rPr lang="en-US" b="1" dirty="0" smtClean="0"/>
              <a:t>Policy is discussed as social policy—goes beyond economics, not economics policy; the two are inseparable. </a:t>
            </a:r>
            <a:endParaRPr lang="en-US" dirty="0" smtClean="0"/>
          </a:p>
          <a:p>
            <a:pPr defTabSz="464149">
              <a:defRPr/>
            </a:pPr>
            <a:r>
              <a:rPr lang="en-US" b="1" dirty="0" smtClean="0"/>
              <a:t>Policy focuses on changing institutions rather than just incentives.  Incentives are embedded in institutions. </a:t>
            </a:r>
          </a:p>
          <a:p>
            <a:pPr defTabSz="464149">
              <a:defRPr/>
            </a:pPr>
            <a:r>
              <a:rPr lang="en-US" b="1" dirty="0" smtClean="0"/>
              <a:t>One role of policy is to explore institutional space to open up new areas for social entrepreneurs to populate.</a:t>
            </a:r>
            <a:endParaRPr lang="en-US" dirty="0" smtClean="0"/>
          </a:p>
          <a:p>
            <a:pPr defTabSz="464149">
              <a:defRPr/>
            </a:pPr>
            <a:r>
              <a:rPr lang="en-US" b="1" dirty="0" smtClean="0"/>
              <a:t>Policy is time and position sensitive. Focus on lock-in and tipping points—there is a right time and a right place for policy.</a:t>
            </a:r>
            <a:endParaRPr lang="en-US" dirty="0" smtClean="0"/>
          </a:p>
          <a:p>
            <a:endParaRPr lang="en-GB" dirty="0"/>
          </a:p>
        </p:txBody>
      </p:sp>
      <p:sp>
        <p:nvSpPr>
          <p:cNvPr id="4" name="Slide Number Placeholder 3"/>
          <p:cNvSpPr>
            <a:spLocks noGrp="1"/>
          </p:cNvSpPr>
          <p:nvPr>
            <p:ph type="sldNum" sz="quarter" idx="10"/>
          </p:nvPr>
        </p:nvSpPr>
        <p:spPr/>
        <p:txBody>
          <a:bodyPr/>
          <a:lstStyle/>
          <a:p>
            <a:fld id="{44528E26-A45F-3B47-80E6-38F826B0A0DB}" type="slidenum">
              <a:rPr lang="en-GB" smtClean="0"/>
              <a:t>19</a:t>
            </a:fld>
            <a:endParaRPr lang="en-GB"/>
          </a:p>
        </p:txBody>
      </p:sp>
    </p:spTree>
    <p:extLst>
      <p:ext uri="{BB962C8B-B14F-4D97-AF65-F5344CB8AC3E}">
        <p14:creationId xmlns:p14="http://schemas.microsoft.com/office/powerpoint/2010/main" val="3120183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528E26-A45F-3B47-80E6-38F826B0A0DB}" type="slidenum">
              <a:rPr lang="en-GB" smtClean="0"/>
              <a:t>22</a:t>
            </a:fld>
            <a:endParaRPr lang="en-GB"/>
          </a:p>
        </p:txBody>
      </p:sp>
    </p:spTree>
    <p:extLst>
      <p:ext uri="{BB962C8B-B14F-4D97-AF65-F5344CB8AC3E}">
        <p14:creationId xmlns:p14="http://schemas.microsoft.com/office/powerpoint/2010/main" val="1545901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Monderman story</a:t>
            </a:r>
          </a:p>
          <a:p>
            <a:endParaRPr lang="en-GB" dirty="0"/>
          </a:p>
        </p:txBody>
      </p:sp>
      <p:sp>
        <p:nvSpPr>
          <p:cNvPr id="4" name="Slide Number Placeholder 3"/>
          <p:cNvSpPr>
            <a:spLocks noGrp="1"/>
          </p:cNvSpPr>
          <p:nvPr>
            <p:ph type="sldNum" sz="quarter" idx="10"/>
          </p:nvPr>
        </p:nvSpPr>
        <p:spPr/>
        <p:txBody>
          <a:bodyPr/>
          <a:lstStyle/>
          <a:p>
            <a:fld id="{44528E26-A45F-3B47-80E6-38F826B0A0DB}" type="slidenum">
              <a:rPr lang="en-GB" smtClean="0"/>
              <a:t>31</a:t>
            </a:fld>
            <a:endParaRPr lang="en-GB"/>
          </a:p>
        </p:txBody>
      </p:sp>
    </p:spTree>
    <p:extLst>
      <p:ext uri="{BB962C8B-B14F-4D97-AF65-F5344CB8AC3E}">
        <p14:creationId xmlns:p14="http://schemas.microsoft.com/office/powerpoint/2010/main" val="1012741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solidFill>
            <a:srgbClr val="FFFFFF"/>
          </a:solidFill>
          <a:ln/>
        </p:spPr>
      </p:sp>
      <p:sp>
        <p:nvSpPr>
          <p:cNvPr id="26627" name="Rectangle 3"/>
          <p:cNvSpPr>
            <a:spLocks noGrp="1" noChangeArrowheads="1"/>
          </p:cNvSpPr>
          <p:nvPr>
            <p:ph type="body" idx="1"/>
          </p:nvPr>
        </p:nvSpPr>
        <p:spPr>
          <a:xfrm>
            <a:off x="1231477" y="3329940"/>
            <a:ext cx="6773122" cy="3154680"/>
          </a:xfrm>
          <a:solidFill>
            <a:srgbClr val="FFFFFF"/>
          </a:solidFill>
          <a:ln>
            <a:solidFill>
              <a:srgbClr val="000000"/>
            </a:solidFill>
          </a:ln>
        </p:spPr>
        <p:txBody>
          <a:bodyPr/>
          <a:lstStyle/>
          <a:p>
            <a:pPr eaLnBrk="1" hangingPunct="1"/>
            <a:endParaRPr lang="en-US" altLang="en-US" smtClean="0">
              <a:latin typeface="Arial" charset="0"/>
              <a:ea typeface="ＭＳ Ｐゴシック" pitchFamily="-10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778A947-5C62-4D33-8FC8-1A04CD1EE27E}" type="datetime1">
              <a:rPr lang="en-US" smtClean="0"/>
              <a:pPr/>
              <a:t>9/18/2013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E04493D-F705-4E84-90E6-8227083072C7}" type="slidenum">
              <a:rPr lang="en-US" smtClean="0"/>
              <a:pPr/>
              <a:t>‹#›</a:t>
            </a:fld>
            <a:endParaRPr lang="en-US" dirty="0"/>
          </a:p>
        </p:txBody>
      </p:sp>
    </p:spTree>
    <p:extLst>
      <p:ext uri="{BB962C8B-B14F-4D97-AF65-F5344CB8AC3E}">
        <p14:creationId xmlns:p14="http://schemas.microsoft.com/office/powerpoint/2010/main" val="95413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DFFD2B-3CB0-4E2D-8ECF-C8499E40B837}" type="datetime1">
              <a:rPr lang="en-US" smtClean="0">
                <a:solidFill>
                  <a:prstClr val="black"/>
                </a:solidFill>
              </a:rPr>
              <a:pPr/>
              <a:t>9/18/2013</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2E04493D-F705-4E84-90E6-8227083072C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238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5701B8-5BD6-427E-99F6-A2B500FBF24C}" type="datetime1">
              <a:rPr lang="en-US" smtClean="0">
                <a:solidFill>
                  <a:prstClr val="black"/>
                </a:solidFill>
              </a:rPr>
              <a:pPr/>
              <a:t>9/18/2013</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2E04493D-F705-4E84-90E6-8227083072C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6394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310339-A5CF-458C-B1C9-55156E61AC50}" type="datetime1">
              <a:rPr lang="en-US" smtClean="0">
                <a:solidFill>
                  <a:prstClr val="black"/>
                </a:solidFill>
              </a:rPr>
              <a:pPr/>
              <a:t>9/18/2013</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2E04493D-F705-4E84-90E6-8227083072C7}"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27459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B328695-E1FE-4E28-AC17-A364AEA53811}" type="datetime1">
              <a:rPr lang="en-US" smtClean="0">
                <a:solidFill>
                  <a:prstClr val="white"/>
                </a:solidFill>
              </a:rPr>
              <a:pPr/>
              <a:t>9/18/2013</a:t>
            </a:fld>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2E04493D-F705-4E84-90E6-8227083072C7}"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dirty="0">
              <a:solidFill>
                <a:prstClr val="white"/>
              </a:solidFill>
            </a:endParaRPr>
          </a:p>
        </p:txBody>
      </p:sp>
    </p:spTree>
    <p:extLst>
      <p:ext uri="{BB962C8B-B14F-4D97-AF65-F5344CB8AC3E}">
        <p14:creationId xmlns:p14="http://schemas.microsoft.com/office/powerpoint/2010/main" val="18728754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9F6EA2-DA3A-443D-8E0D-B02675D9EF8A}" type="datetime1">
              <a:rPr lang="en-US" smtClean="0">
                <a:solidFill>
                  <a:prstClr val="white"/>
                </a:solidFill>
              </a:rPr>
              <a:pPr/>
              <a:t>9/18/2013</a:t>
            </a:fld>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fld id="{2E04493D-F705-4E84-90E6-8227083072C7}"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4643491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F48360B-F30A-4B75-AFF7-C7FAAC3C2B32}" type="datetime1">
              <a:rPr lang="en-US" smtClean="0">
                <a:solidFill>
                  <a:prstClr val="black"/>
                </a:solidFill>
              </a:rPr>
              <a:pPr/>
              <a:t>9/18/2013</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2E04493D-F705-4E84-90E6-8227083072C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349440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465428A-C00C-4C72-B6AB-D92577DA11E7}" type="datetime1">
              <a:rPr lang="en-US" smtClean="0">
                <a:solidFill>
                  <a:prstClr val="white"/>
                </a:solidFill>
              </a:rPr>
              <a:pPr/>
              <a:t>9/18/2013</a:t>
            </a:fld>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fld id="{2E04493D-F705-4E84-90E6-8227083072C7}"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1584131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A3B09D5-375D-4ABB-9811-17E8FE822B67}" type="datetime1">
              <a:rPr lang="en-US" smtClean="0">
                <a:solidFill>
                  <a:prstClr val="black"/>
                </a:solidFill>
              </a:rPr>
              <a:pPr/>
              <a:t>9/18/2013</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2E04493D-F705-4E84-90E6-8227083072C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7938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D92EE91-4A0B-4E9B-A0E0-412C29C797BD}" type="datetime1">
              <a:rPr lang="en-US" smtClean="0">
                <a:solidFill>
                  <a:prstClr val="black"/>
                </a:solidFill>
              </a:rPr>
              <a:pPr/>
              <a:t>9/18/2013</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2E04493D-F705-4E84-90E6-8227083072C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170939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910173B-7CC7-41FE-8922-9A762959564F}" type="datetime1">
              <a:rPr lang="en-US" smtClean="0">
                <a:solidFill>
                  <a:prstClr val="white"/>
                </a:solidFill>
              </a:rPr>
              <a:pPr/>
              <a:t>9/18/2013</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E04493D-F705-4E84-90E6-8227083072C7}"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dirty="0">
              <a:solidFill>
                <a:prstClr val="white"/>
              </a:solidFill>
            </a:endParaRPr>
          </a:p>
        </p:txBody>
      </p:sp>
    </p:spTree>
    <p:extLst>
      <p:ext uri="{BB962C8B-B14F-4D97-AF65-F5344CB8AC3E}">
        <p14:creationId xmlns:p14="http://schemas.microsoft.com/office/powerpoint/2010/main" val="32380720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36347BDD-6E98-4830-944A-21ACDD49D5DB}" type="datetime1">
              <a:rPr lang="en-US" smtClean="0">
                <a:solidFill>
                  <a:prstClr val="black"/>
                </a:solidFill>
              </a:rPr>
              <a:pPr defTabSz="914400"/>
              <a:t>9/18/2013</a:t>
            </a:fld>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2E04493D-F705-4E84-90E6-8227083072C7}"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640545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dirty="0"/>
              <a:t>Complexity and the Art of Public Policy: Solving Society’s Problems from the Bottom up</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David Colander</a:t>
            </a:r>
          </a:p>
          <a:p>
            <a:r>
              <a:rPr lang="en-US" dirty="0" smtClean="0"/>
              <a:t>College Professor</a:t>
            </a:r>
          </a:p>
          <a:p>
            <a:r>
              <a:rPr lang="en-US" dirty="0" smtClean="0"/>
              <a:t>Middlebury College</a:t>
            </a:r>
            <a:endParaRPr lang="en-US" dirty="0"/>
          </a:p>
        </p:txBody>
      </p:sp>
      <p:sp>
        <p:nvSpPr>
          <p:cNvPr id="4" name="Slide Number Placeholder 3"/>
          <p:cNvSpPr>
            <a:spLocks noGrp="1"/>
          </p:cNvSpPr>
          <p:nvPr>
            <p:ph type="sldNum" sz="quarter" idx="12"/>
          </p:nvPr>
        </p:nvSpPr>
        <p:spPr/>
        <p:txBody>
          <a:bodyPr/>
          <a:lstStyle/>
          <a:p>
            <a:fld id="{2E04493D-F705-4E84-90E6-8227083072C7}" type="slidenum">
              <a:rPr lang="en-US" smtClean="0"/>
              <a:pPr/>
              <a:t>1</a:t>
            </a:fld>
            <a:endParaRPr lang="en-US" dirty="0"/>
          </a:p>
        </p:txBody>
      </p:sp>
    </p:spTree>
    <p:extLst>
      <p:ext uri="{BB962C8B-B14F-4D97-AF65-F5344CB8AC3E}">
        <p14:creationId xmlns:p14="http://schemas.microsoft.com/office/powerpoint/2010/main" val="2981761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Micro—behavioral economics</a:t>
            </a:r>
          </a:p>
          <a:p>
            <a:r>
              <a:rPr lang="en-US" dirty="0" smtClean="0"/>
              <a:t>Data analysis</a:t>
            </a:r>
          </a:p>
          <a:p>
            <a:r>
              <a:rPr lang="en-US" dirty="0" smtClean="0"/>
              <a:t>Experimental</a:t>
            </a:r>
          </a:p>
          <a:p>
            <a:r>
              <a:rPr lang="en-US" dirty="0" smtClean="0"/>
              <a:t>Evolutionary Game theory</a:t>
            </a:r>
          </a:p>
          <a:p>
            <a:r>
              <a:rPr lang="en-US" dirty="0" smtClean="0"/>
              <a:t>Precise rationality no longer assumed</a:t>
            </a:r>
          </a:p>
          <a:p>
            <a:r>
              <a:rPr lang="en-US" dirty="0" smtClean="0"/>
              <a:t>Agent Based modeling</a:t>
            </a:r>
          </a:p>
          <a:p>
            <a:r>
              <a:rPr lang="en-US" dirty="0" smtClean="0"/>
              <a:t>Macro—DSGE opposite way, but reactions—DSGE model is way too simple </a:t>
            </a:r>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10</a:t>
            </a:fld>
            <a:endParaRPr lang="en-US" dirty="0">
              <a:solidFill>
                <a:prstClr val="black"/>
              </a:solidFill>
            </a:endParaRPr>
          </a:p>
        </p:txBody>
      </p:sp>
      <p:sp>
        <p:nvSpPr>
          <p:cNvPr id="4" name="Title 3"/>
          <p:cNvSpPr>
            <a:spLocks noGrp="1"/>
          </p:cNvSpPr>
          <p:nvPr>
            <p:ph type="title"/>
          </p:nvPr>
        </p:nvSpPr>
        <p:spPr>
          <a:xfrm>
            <a:off x="-1" y="340823"/>
            <a:ext cx="8860971" cy="1143000"/>
          </a:xfrm>
        </p:spPr>
        <p:txBody>
          <a:bodyPr>
            <a:normAutofit/>
          </a:bodyPr>
          <a:lstStyle/>
          <a:p>
            <a:pPr algn="ctr"/>
            <a:r>
              <a:rPr lang="en-US" sz="3200" dirty="0" smtClean="0"/>
              <a:t>The End of Neoclassical and The Rise of Complexity Theory in Economics</a:t>
            </a:r>
            <a:endParaRPr lang="en-US" sz="3200" dirty="0"/>
          </a:p>
        </p:txBody>
      </p:sp>
    </p:spTree>
    <p:extLst>
      <p:ext uri="{BB962C8B-B14F-4D97-AF65-F5344CB8AC3E}">
        <p14:creationId xmlns:p14="http://schemas.microsoft.com/office/powerpoint/2010/main" val="84436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lnSpcReduction="10000"/>
          </a:bodyPr>
          <a:lstStyle/>
          <a:p>
            <a:r>
              <a:rPr lang="en-US" altLang="en-US" sz="1400" i="1" smtClean="0"/>
              <a:t>What made I Pencil’s story so compelling was how, when one looked carefully at the seemingly simple combination of wood, lacquer, printed label, graphite, metal, glue, and eraser that made him up, what one saw was actually a symphony of subtlety, all carried out without a conductor! Even though each person involved only knew a small part of the process—the invisible hand of the market combined the activities of hundreds of thousands of people into a magnificent process that created him, and, in even more complex ways, millions of products much more complicated than him. His story celebrated the creative energies of people that underlie our society’s wealth and happiness.</a:t>
            </a:r>
            <a:endParaRPr lang="en-US" altLang="en-US" sz="1400" smtClean="0"/>
          </a:p>
          <a:p>
            <a:r>
              <a:rPr lang="en-US" altLang="en-US" sz="1400" i="1" smtClean="0"/>
              <a:t>The “lead problem” raises another part of our family’s genealogy story that I Pencil didn’t discuss. This part of the story expands my genealogy enormously, and conveys and even more complex story of my production than did I Pencil’s. You see I Pencil focused his story on those people who had direct production descendants in production, and pointed out how some were far far removed from direct production---the people who made the machines who made the machines, etc. What he didn’t talk about were the indirect producers of his products. These indirect producers provide and maintain the institutional structure that makes it possible for the direct producers to do their job. </a:t>
            </a:r>
            <a:endParaRPr lang="en-US" altLang="en-US" sz="1400" smtClean="0"/>
          </a:p>
          <a:p>
            <a:r>
              <a:rPr lang="en-US" altLang="en-US" sz="1400" i="1" smtClean="0"/>
              <a:t>The reason these indirect producers are important is that modern production involves enormous amounts of indirect coordination just to maintain the institutional structure. If the indirect producers don’t succeed in providing an acceptable institutional context, the system will fall into chaos for lack of any coordination, or become so sclerotized, that they prevent new approaches from changing my production process.</a:t>
            </a:r>
            <a:endParaRPr lang="en-US" altLang="en-US" sz="1400" smtClean="0"/>
          </a:p>
        </p:txBody>
      </p:sp>
      <p:sp>
        <p:nvSpPr>
          <p:cNvPr id="2" name="Title 1"/>
          <p:cNvSpPr>
            <a:spLocks noGrp="1"/>
          </p:cNvSpPr>
          <p:nvPr>
            <p:ph type="title"/>
          </p:nvPr>
        </p:nvSpPr>
        <p:spPr>
          <a:xfrm>
            <a:off x="-12700" y="25400"/>
            <a:ext cx="9169400" cy="1574800"/>
          </a:xfrm>
        </p:spPr>
        <p:txBody>
          <a:bodyPr>
            <a:normAutofit fontScale="90000"/>
          </a:bodyPr>
          <a:lstStyle/>
          <a:p>
            <a:pPr algn="ctr">
              <a:defRPr/>
            </a:pPr>
            <a:r>
              <a:rPr lang="en-US" dirty="0"/>
              <a:t>Leonard </a:t>
            </a:r>
            <a:r>
              <a:rPr lang="en-US" dirty="0" smtClean="0"/>
              <a:t>Read’s </a:t>
            </a:r>
            <a:r>
              <a:rPr lang="en-US" dirty="0"/>
              <a:t>I Pencil Story </a:t>
            </a:r>
            <a:r>
              <a:rPr lang="en-US" dirty="0" smtClean="0"/>
              <a:t>Revisited: Government and the Market co-evolve</a:t>
            </a:r>
            <a:endParaRPr lang="en-US" dirty="0"/>
          </a:p>
        </p:txBody>
      </p:sp>
    </p:spTree>
    <p:extLst>
      <p:ext uri="{BB962C8B-B14F-4D97-AF65-F5344CB8AC3E}">
        <p14:creationId xmlns:p14="http://schemas.microsoft.com/office/powerpoint/2010/main" val="1012415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r>
              <a:rPr lang="en-US" b="1" dirty="0" smtClean="0"/>
              <a:t>The general model is too complicated to solve so in the complexity policy frame one has no general theory to rely on. The models are not enough.</a:t>
            </a:r>
            <a:endParaRPr lang="en-US" dirty="0" smtClean="0"/>
          </a:p>
          <a:p>
            <a:pPr lvl="0"/>
            <a:r>
              <a:rPr lang="en-US" b="1" dirty="0" smtClean="0"/>
              <a:t>Government has coevolved with the economy and cannot be viewed separately from the market.</a:t>
            </a:r>
          </a:p>
          <a:p>
            <a:pPr lvl="0"/>
            <a:r>
              <a:rPr lang="en-US" b="1" dirty="0" smtClean="0"/>
              <a:t>Social norms co-evolve</a:t>
            </a:r>
            <a:endParaRPr lang="en-US" dirty="0" smtClean="0"/>
          </a:p>
          <a:p>
            <a:pPr lvl="0"/>
            <a:r>
              <a:rPr lang="en-US" b="1" dirty="0" smtClean="0"/>
              <a:t>There is no different fundamentalist and standard policy narrative</a:t>
            </a:r>
            <a:endParaRPr lang="en-US" dirty="0" smtClean="0"/>
          </a:p>
          <a:p>
            <a:pPr lvl="0"/>
            <a:r>
              <a:rPr lang="en-US" b="1" dirty="0" smtClean="0"/>
              <a:t>Mathematics (applied) and formal models are center stage, but are used a guides. </a:t>
            </a:r>
          </a:p>
        </p:txBody>
      </p:sp>
      <p:sp>
        <p:nvSpPr>
          <p:cNvPr id="3" name="Slide Number Placeholder 2"/>
          <p:cNvSpPr>
            <a:spLocks noGrp="1"/>
          </p:cNvSpPr>
          <p:nvPr>
            <p:ph type="sldNum" sz="quarter" idx="12"/>
          </p:nvPr>
        </p:nvSpPr>
        <p:spPr/>
        <p:txBody>
          <a:bodyPr/>
          <a:lstStyle/>
          <a:p>
            <a:fld id="{2E04493D-F705-4E84-90E6-8227083072C7}" type="slidenum">
              <a:rPr lang="en-US" smtClean="0"/>
              <a:t>12</a:t>
            </a:fld>
            <a:endParaRPr lang="en-US" dirty="0"/>
          </a:p>
        </p:txBody>
      </p:sp>
      <p:sp>
        <p:nvSpPr>
          <p:cNvPr id="4" name="Title 3"/>
          <p:cNvSpPr>
            <a:spLocks noGrp="1"/>
          </p:cNvSpPr>
          <p:nvPr>
            <p:ph type="title"/>
          </p:nvPr>
        </p:nvSpPr>
        <p:spPr/>
        <p:txBody>
          <a:bodyPr>
            <a:normAutofit fontScale="90000"/>
          </a:bodyPr>
          <a:lstStyle/>
          <a:p>
            <a:r>
              <a:rPr lang="en-US" dirty="0" smtClean="0"/>
              <a:t>The Complexity Policy Framework</a:t>
            </a:r>
            <a:endParaRPr lang="en-US" dirty="0"/>
          </a:p>
        </p:txBody>
      </p:sp>
    </p:spTree>
    <p:extLst>
      <p:ext uri="{BB962C8B-B14F-4D97-AF65-F5344CB8AC3E}">
        <p14:creationId xmlns:p14="http://schemas.microsoft.com/office/powerpoint/2010/main" val="2676441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lvl="0"/>
            <a:endParaRPr lang="en-US" b="1" dirty="0" smtClean="0"/>
          </a:p>
          <a:p>
            <a:pPr lvl="0"/>
            <a:r>
              <a:rPr lang="en-US" b="1" dirty="0" smtClean="0"/>
              <a:t>Theory becomes less important; applied work—solving real problems—becomes dominant—then generalize. (Two stories-streetlight and architect)</a:t>
            </a:r>
            <a:endParaRPr lang="en-US" dirty="0" smtClean="0"/>
          </a:p>
          <a:p>
            <a:pPr lvl="0"/>
            <a:r>
              <a:rPr lang="en-US" b="1" dirty="0" smtClean="0"/>
              <a:t>Economics of influence, not economics of control—since government and market have coevolved, and are interrelated, there is no outside controller. </a:t>
            </a:r>
            <a:endParaRPr lang="en-US" dirty="0" smtClean="0"/>
          </a:p>
          <a:p>
            <a:pPr lvl="0"/>
            <a:r>
              <a:rPr lang="en-US" b="1" dirty="0" smtClean="0"/>
              <a:t>Engineering, not scientific methodology guides.</a:t>
            </a:r>
            <a:endParaRPr lang="en-US" dirty="0" smtClean="0"/>
          </a:p>
          <a:p>
            <a:pPr lvl="0"/>
            <a:r>
              <a:rPr lang="en-US" b="1" dirty="0" smtClean="0"/>
              <a:t>Policy focuses on changing institutions rather than just incentives.  Incentives are embedded in institutions. One role of policy is to explore institutional space to open up new areas for social entrepreneurs to populate.</a:t>
            </a:r>
            <a:endParaRPr lang="en-US" dirty="0" smtClean="0"/>
          </a:p>
          <a:p>
            <a:pPr lvl="0"/>
            <a:r>
              <a:rPr lang="en-US" b="1" dirty="0" smtClean="0"/>
              <a:t>Models and mathematics and models are to be used more in a Marshallian sense than a Samuelsonian sense. Mills dictum Integrate the math and the prose.</a:t>
            </a:r>
            <a:endParaRPr lang="en-US" dirty="0" smtClean="0"/>
          </a:p>
          <a:p>
            <a:pPr lvl="0"/>
            <a:r>
              <a:rPr lang="en-US" b="1" dirty="0" smtClean="0"/>
              <a:t>Policy is time and position sensitive. Focus on lock-in and tipping points—there is a right time and a right place for policy.</a:t>
            </a:r>
            <a:endParaRPr lang="en-US" dirty="0" smtClean="0"/>
          </a:p>
          <a:p>
            <a:pPr lvl="0"/>
            <a:r>
              <a:rPr lang="en-US" b="1" dirty="0" smtClean="0"/>
              <a:t>Policy is discussed as social policy—goes beyond economics, not economics policy; the two are inseparable. </a:t>
            </a:r>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13</a:t>
            </a:fld>
            <a:endParaRPr lang="en-US" dirty="0">
              <a:solidFill>
                <a:prstClr val="black"/>
              </a:solidFill>
            </a:endParaRPr>
          </a:p>
        </p:txBody>
      </p:sp>
      <p:sp>
        <p:nvSpPr>
          <p:cNvPr id="4" name="Title 3"/>
          <p:cNvSpPr>
            <a:spLocks noGrp="1"/>
          </p:cNvSpPr>
          <p:nvPr>
            <p:ph type="title"/>
          </p:nvPr>
        </p:nvSpPr>
        <p:spPr/>
        <p:txBody>
          <a:bodyPr>
            <a:normAutofit/>
          </a:bodyPr>
          <a:lstStyle/>
          <a:p>
            <a:r>
              <a:rPr lang="en-US" sz="3200" dirty="0" smtClean="0"/>
              <a:t>Implications of the Complexity Policy Framework for Economist’s Research</a:t>
            </a:r>
            <a:endParaRPr lang="en-US" sz="3200" dirty="0"/>
          </a:p>
        </p:txBody>
      </p:sp>
    </p:spTree>
    <p:extLst>
      <p:ext uri="{BB962C8B-B14F-4D97-AF65-F5344CB8AC3E}">
        <p14:creationId xmlns:p14="http://schemas.microsoft.com/office/powerpoint/2010/main" val="2677225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6" y="301294"/>
            <a:ext cx="8229600" cy="1143000"/>
          </a:xfrm>
        </p:spPr>
        <p:txBody>
          <a:bodyPr>
            <a:normAutofit/>
          </a:bodyPr>
          <a:lstStyle/>
          <a:p>
            <a:pPr>
              <a:defRPr/>
            </a:pPr>
            <a:r>
              <a:rPr lang="en-US" sz="3200" dirty="0"/>
              <a:t>Theory and Models are Heuristics, not Truth: </a:t>
            </a:r>
            <a:r>
              <a:rPr lang="en-US" sz="3200" dirty="0" smtClean="0"/>
              <a:t>Punch line </a:t>
            </a:r>
            <a:r>
              <a:rPr lang="en-US" sz="3200" dirty="0"/>
              <a:t>of Streetlamp </a:t>
            </a:r>
            <a:r>
              <a:rPr lang="en-US" sz="3200" dirty="0" smtClean="0"/>
              <a:t>joke</a:t>
            </a:r>
            <a:endParaRPr lang="en-US" sz="3200"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half" idx="3"/>
          </p:nvPr>
        </p:nvSpPr>
        <p:spPr/>
        <p:txBody>
          <a:bodyPr/>
          <a:lstStyle/>
          <a:p>
            <a:endParaRPr lang="en-US"/>
          </a:p>
        </p:txBody>
      </p:sp>
      <p:sp>
        <p:nvSpPr>
          <p:cNvPr id="6147" name="Content Placeholder 2"/>
          <p:cNvSpPr>
            <a:spLocks noGrp="1"/>
          </p:cNvSpPr>
          <p:nvPr>
            <p:ph sz="quarter" idx="2"/>
          </p:nvPr>
        </p:nvSpPr>
        <p:spPr bwMode="auto">
          <a:xfrm>
            <a:off x="503718" y="1468437"/>
            <a:ext cx="4040188" cy="394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77500" lnSpcReduction="20000"/>
          </a:bodyPr>
          <a:lstStyle/>
          <a:p>
            <a:r>
              <a:rPr lang="en-US" altLang="en-US" sz="2300" dirty="0" smtClean="0"/>
              <a:t>A person is walking home late one night and notices an economist searching under a lamppost for his keys. The person stops to help. After searching a while without luck he asks the economist where he lost his keys. The economist points far off into the dark abyss. The person asks, incredulously, “Then why the heck  are you searching here?” To which the economist responds—“This is where the light is.”</a:t>
            </a:r>
            <a:endParaRPr lang="en-US" altLang="en-US" sz="2400" dirty="0" smtClean="0"/>
          </a:p>
          <a:p>
            <a:endParaRPr lang="en-US" altLang="en-US" dirty="0" smtClean="0"/>
          </a:p>
        </p:txBody>
      </p:sp>
      <p:sp>
        <p:nvSpPr>
          <p:cNvPr id="5" name="Content Placeholder 4"/>
          <p:cNvSpPr>
            <a:spLocks noGrp="1"/>
          </p:cNvSpPr>
          <p:nvPr>
            <p:ph sz="quarter" idx="4"/>
          </p:nvPr>
        </p:nvSpPr>
        <p:spPr/>
        <p:txBody>
          <a:bodyPr/>
          <a:lstStyle/>
          <a:p>
            <a:endParaRPr lang="en-US"/>
          </a:p>
        </p:txBody>
      </p:sp>
      <p:pic>
        <p:nvPicPr>
          <p:cNvPr id="1026" name="Picture 2" descr="C:\Users\colander\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351" y="1392307"/>
            <a:ext cx="4153227" cy="3684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07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endParaRPr lang="en-US" dirty="0"/>
          </a:p>
          <a:p>
            <a:r>
              <a:rPr lang="en-US" dirty="0"/>
              <a:t>Difference between a scientist and an engineer</a:t>
            </a:r>
          </a:p>
          <a:p>
            <a:pPr lvl="1"/>
            <a:r>
              <a:rPr lang="en-US" dirty="0"/>
              <a:t>A scientist’s goal is to discover the truth.</a:t>
            </a:r>
          </a:p>
          <a:p>
            <a:pPr lvl="1"/>
            <a:r>
              <a:rPr lang="en-US" dirty="0"/>
              <a:t>An engineer’s goal is to solve a problem. </a:t>
            </a:r>
            <a:endParaRPr lang="en-US" dirty="0" smtClean="0"/>
          </a:p>
          <a:p>
            <a:pPr marL="109728" indent="0">
              <a:buNone/>
            </a:pPr>
            <a:endParaRPr lang="en-US" sz="2800" dirty="0"/>
          </a:p>
          <a:p>
            <a:r>
              <a:rPr lang="en-US" sz="2800" dirty="0"/>
              <a:t>The scientific method which is a strategy to discover what is true and what is false.</a:t>
            </a:r>
          </a:p>
          <a:p>
            <a:pPr lvl="1"/>
            <a:r>
              <a:rPr lang="en-US" sz="2400" dirty="0"/>
              <a:t>The engineering method is to solve a specific problem</a:t>
            </a:r>
            <a:r>
              <a:rPr lang="en-US" sz="2400" dirty="0" smtClean="0"/>
              <a:t>.</a:t>
            </a:r>
          </a:p>
          <a:p>
            <a:pPr lvl="1"/>
            <a:endParaRPr lang="en-US" sz="2400" dirty="0"/>
          </a:p>
          <a:p>
            <a:pPr lvl="1"/>
            <a:r>
              <a:rPr lang="en-US" sz="2400" dirty="0"/>
              <a:t>"Engineering is quite different from science. Scientists try to understand nature. Engineers try to make things that do not exist in nature. Engineers stress invention. To embody an invention the engineer must put his idea in concrete terms, and design something that people can use. …Almost all engineers working on new designs find that they do not have all the needed information. Most often, they are limited by insufficient scientific knowledge. </a:t>
            </a:r>
            <a:endParaRPr lang="en-US" sz="2400" dirty="0" smtClean="0"/>
          </a:p>
          <a:p>
            <a:pPr lvl="1"/>
            <a:endParaRPr lang="en-US" sz="2400" dirty="0" smtClean="0"/>
          </a:p>
          <a:p>
            <a:pPr lvl="1"/>
            <a:r>
              <a:rPr lang="en-US" sz="2400" dirty="0" smtClean="0"/>
              <a:t>Billy </a:t>
            </a:r>
            <a:r>
              <a:rPr lang="en-US" sz="2400" dirty="0"/>
              <a:t>Vaughn </a:t>
            </a:r>
            <a:r>
              <a:rPr lang="en-US" sz="2400" dirty="0" err="1"/>
              <a:t>Koen</a:t>
            </a:r>
            <a:r>
              <a:rPr lang="en-US" sz="2400" dirty="0"/>
              <a:t>, who has written what appears to be the current standard methodological treatise for engineering defines the engineering method as </a:t>
            </a:r>
            <a:r>
              <a:rPr lang="en-US" sz="2400" i="1" dirty="0"/>
              <a:t>“The strategy for causing the best change in a poorly understood or uncertain situation within the available resources.”</a:t>
            </a:r>
            <a:endParaRPr lang="en-US" sz="2400" dirty="0"/>
          </a:p>
          <a:p>
            <a:pPr lvl="1"/>
            <a:endParaRPr lang="en-US" sz="2400" dirty="0"/>
          </a:p>
          <a:p>
            <a:pPr lvl="1"/>
            <a:endParaRPr lang="en-US" dirty="0"/>
          </a:p>
          <a:p>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15</a:t>
            </a:fld>
            <a:endParaRPr lang="en-US" dirty="0">
              <a:solidFill>
                <a:prstClr val="black"/>
              </a:solidFill>
            </a:endParaRPr>
          </a:p>
        </p:txBody>
      </p:sp>
      <p:sp>
        <p:nvSpPr>
          <p:cNvPr id="4" name="Title 3"/>
          <p:cNvSpPr>
            <a:spLocks noGrp="1"/>
          </p:cNvSpPr>
          <p:nvPr>
            <p:ph type="title"/>
          </p:nvPr>
        </p:nvSpPr>
        <p:spPr/>
        <p:txBody>
          <a:bodyPr>
            <a:normAutofit fontScale="90000"/>
          </a:bodyPr>
          <a:lstStyle/>
          <a:p>
            <a:r>
              <a:rPr lang="en-US" dirty="0" smtClean="0"/>
              <a:t>Applied Policy becomes Engineering, not applied science</a:t>
            </a:r>
            <a:endParaRPr lang="en-US" dirty="0"/>
          </a:p>
        </p:txBody>
      </p:sp>
    </p:spTree>
    <p:extLst>
      <p:ext uri="{BB962C8B-B14F-4D97-AF65-F5344CB8AC3E}">
        <p14:creationId xmlns:p14="http://schemas.microsoft.com/office/powerpoint/2010/main" val="3003565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A </a:t>
            </a:r>
            <a:r>
              <a:rPr lang="en-US" sz="2800" dirty="0"/>
              <a:t>heuristic is defined as “anything that provides a plausible aid or direction in the solution of a problem but is in the final analysis unjustified, incapable of justification, and fallible.”</a:t>
            </a:r>
          </a:p>
          <a:p>
            <a:pPr lvl="1"/>
            <a:r>
              <a:rPr lang="en-US" sz="2400" dirty="0"/>
              <a:t>Four signatures of a heuristic—</a:t>
            </a:r>
            <a:r>
              <a:rPr lang="en-US" sz="2000" dirty="0"/>
              <a:t>it does not guarantee a solution; </a:t>
            </a:r>
          </a:p>
          <a:p>
            <a:pPr lvl="1"/>
            <a:r>
              <a:rPr lang="en-US" sz="2000" dirty="0"/>
              <a:t>it may contradict other heuristics;</a:t>
            </a:r>
          </a:p>
          <a:p>
            <a:pPr lvl="1"/>
            <a:r>
              <a:rPr lang="en-US" sz="2000" dirty="0"/>
              <a:t>it reduces the search time in solving a problem; </a:t>
            </a:r>
          </a:p>
          <a:p>
            <a:pPr lvl="1"/>
            <a:r>
              <a:rPr lang="en-US" sz="2000" dirty="0"/>
              <a:t>its acceptance depends on the immediate contest instead of on an absolute standard. </a:t>
            </a:r>
          </a:p>
          <a:p>
            <a:pPr lvl="1"/>
            <a:endParaRPr lang="en-US" sz="2000" dirty="0"/>
          </a:p>
          <a:p>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16</a:t>
            </a:fld>
            <a:endParaRPr lang="en-US" dirty="0">
              <a:solidFill>
                <a:prstClr val="black"/>
              </a:solidFill>
            </a:endParaRPr>
          </a:p>
        </p:txBody>
      </p:sp>
      <p:sp>
        <p:nvSpPr>
          <p:cNvPr id="4" name="Title 3"/>
          <p:cNvSpPr>
            <a:spLocks noGrp="1"/>
          </p:cNvSpPr>
          <p:nvPr>
            <p:ph type="title"/>
          </p:nvPr>
        </p:nvSpPr>
        <p:spPr/>
        <p:txBody>
          <a:bodyPr>
            <a:normAutofit fontScale="90000"/>
          </a:bodyPr>
          <a:lstStyle/>
          <a:p>
            <a:r>
              <a:rPr lang="en-US" sz="4400" dirty="0" smtClean="0"/>
              <a:t>Models and theories become heuristics</a:t>
            </a:r>
            <a:endParaRPr lang="en-US" dirty="0"/>
          </a:p>
        </p:txBody>
      </p:sp>
    </p:spTree>
    <p:extLst>
      <p:ext uri="{BB962C8B-B14F-4D97-AF65-F5344CB8AC3E}">
        <p14:creationId xmlns:p14="http://schemas.microsoft.com/office/powerpoint/2010/main" val="3286548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lnSpcReduction="10000"/>
          </a:bodyPr>
          <a:lstStyle/>
          <a:p>
            <a:r>
              <a:rPr lang="en-US" altLang="en-US" sz="2000" smtClean="0"/>
              <a:t>The central policy choice in a complexity frame is not—the market or the government. The goal of policy in the complexity frame is not to choose one or the other. Instead, policy is seen as affecting a complex evolving system that cannot be controlled. But while it cannot be controlled, it can be influenced, and policy makers have to continually think how to take advantage of evolutionary pressures, and try to guide those pressures towards desirable ends. Sometimes this requires top down control policies that work against those evolutionary pressures. But within the complexity frame, top down control policy is the last resort and suggests that you have failed in your previous attempts. The reason you would resort to it, is that the problems you are facing are seen as such systemic threats, and that you can’t wait for the slower, but more sustainable, bottom up policies to work.   </a:t>
            </a:r>
          </a:p>
          <a:p>
            <a:endParaRPr lang="en-US" altLang="en-US" sz="2000" smtClean="0"/>
          </a:p>
        </p:txBody>
      </p:sp>
      <p:sp>
        <p:nvSpPr>
          <p:cNvPr id="2" name="Title 1"/>
          <p:cNvSpPr>
            <a:spLocks noGrp="1"/>
          </p:cNvSpPr>
          <p:nvPr>
            <p:ph type="title"/>
          </p:nvPr>
        </p:nvSpPr>
        <p:spPr>
          <a:xfrm>
            <a:off x="-12700" y="25400"/>
            <a:ext cx="9169400" cy="1422400"/>
          </a:xfrm>
        </p:spPr>
        <p:txBody>
          <a:bodyPr/>
          <a:lstStyle/>
          <a:p>
            <a:pPr>
              <a:defRPr/>
            </a:pPr>
            <a:r>
              <a:rPr lang="en-US" dirty="0"/>
              <a:t>The Central Policy Choice in the Complexity </a:t>
            </a:r>
            <a:r>
              <a:rPr lang="en-US" dirty="0" smtClean="0"/>
              <a:t>Frame</a:t>
            </a:r>
            <a:endParaRPr lang="en-US" dirty="0"/>
          </a:p>
        </p:txBody>
      </p:sp>
    </p:spTree>
    <p:extLst>
      <p:ext uri="{BB962C8B-B14F-4D97-AF65-F5344CB8AC3E}">
        <p14:creationId xmlns:p14="http://schemas.microsoft.com/office/powerpoint/2010/main" val="151533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18</a:t>
            </a:fld>
            <a:endParaRPr lang="en-US" dirty="0">
              <a:solidFill>
                <a:prstClr val="black"/>
              </a:solidFill>
            </a:endParaRPr>
          </a:p>
        </p:txBody>
      </p:sp>
      <p:sp>
        <p:nvSpPr>
          <p:cNvPr id="4" name="Title 3"/>
          <p:cNvSpPr>
            <a:spLocks noGrp="1"/>
          </p:cNvSpPr>
          <p:nvPr>
            <p:ph type="title"/>
          </p:nvPr>
        </p:nvSpPr>
        <p:spPr/>
        <p:txBody>
          <a:bodyPr/>
          <a:lstStyle/>
          <a:p>
            <a:pPr algn="ctr"/>
            <a:r>
              <a:rPr lang="en-US" dirty="0" smtClean="0"/>
              <a:t>Control vs. Influence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47" y="1882966"/>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665" y="1882966"/>
            <a:ext cx="3861544"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030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6092"/>
            <a:ext cx="8305800" cy="5233182"/>
          </a:xfrm>
        </p:spPr>
        <p:txBody>
          <a:bodyPr>
            <a:normAutofit fontScale="92500" lnSpcReduction="20000"/>
          </a:bodyPr>
          <a:lstStyle/>
          <a:p>
            <a:r>
              <a:rPr lang="en-GB" dirty="0" smtClean="0"/>
              <a:t>Polarity in policy debate</a:t>
            </a:r>
          </a:p>
          <a:p>
            <a:r>
              <a:rPr lang="en-GB" dirty="0" smtClean="0"/>
              <a:t>Confusing of outcome and dynamic</a:t>
            </a:r>
          </a:p>
          <a:p>
            <a:r>
              <a:rPr lang="en-GB" dirty="0" smtClean="0"/>
              <a:t>Misrepresentation of scientific foundation</a:t>
            </a:r>
          </a:p>
          <a:p>
            <a:r>
              <a:rPr lang="en-GB" dirty="0" smtClean="0"/>
              <a:t>Complexity frame opens new policy options</a:t>
            </a:r>
          </a:p>
          <a:p>
            <a:pPr lvl="1" defTabSz="464149">
              <a:defRPr/>
            </a:pPr>
            <a:r>
              <a:rPr lang="en-US" b="1" dirty="0"/>
              <a:t>Economics of influence, not economics of control—since government and market have coevolved, and are interrelated, there is no outside controller. </a:t>
            </a:r>
            <a:endParaRPr lang="en-US" dirty="0"/>
          </a:p>
          <a:p>
            <a:pPr lvl="1" defTabSz="464149">
              <a:defRPr/>
            </a:pPr>
            <a:r>
              <a:rPr lang="en-US" b="1" dirty="0"/>
              <a:t>Policy is discussed as social policy—goes beyond economics, not economics policy; the two are inseparable. </a:t>
            </a:r>
            <a:endParaRPr lang="en-US" dirty="0"/>
          </a:p>
          <a:p>
            <a:pPr lvl="1" defTabSz="464149">
              <a:defRPr/>
            </a:pPr>
            <a:r>
              <a:rPr lang="en-US" b="1" dirty="0"/>
              <a:t>Policy focuses on changing institutions rather than just incentives.  Incentives are embedded in institutions. </a:t>
            </a:r>
          </a:p>
          <a:p>
            <a:pPr lvl="1" defTabSz="464149">
              <a:defRPr/>
            </a:pPr>
            <a:r>
              <a:rPr lang="en-US" b="1" dirty="0"/>
              <a:t>One role of policy is to explore institutional space to open up new areas for social entrepreneurs to populate.</a:t>
            </a:r>
            <a:endParaRPr lang="en-US" dirty="0"/>
          </a:p>
          <a:p>
            <a:pPr lvl="1" defTabSz="464149">
              <a:defRPr/>
            </a:pPr>
            <a:r>
              <a:rPr lang="en-US" b="1" dirty="0"/>
              <a:t>Policy is time and position sensitive. Focus on lock-in and tipping points—there is a right time and a right place for policy.</a:t>
            </a:r>
            <a:endParaRPr lang="en-US" dirty="0"/>
          </a:p>
          <a:p>
            <a:endParaRPr lang="en-GB" dirty="0" smtClean="0"/>
          </a:p>
        </p:txBody>
      </p:sp>
      <p:sp>
        <p:nvSpPr>
          <p:cNvPr id="2" name="Title 1"/>
          <p:cNvSpPr>
            <a:spLocks noGrp="1"/>
          </p:cNvSpPr>
          <p:nvPr>
            <p:ph type="title"/>
          </p:nvPr>
        </p:nvSpPr>
        <p:spPr>
          <a:xfrm>
            <a:off x="457200" y="274638"/>
            <a:ext cx="4702175" cy="1143000"/>
          </a:xfrm>
        </p:spPr>
        <p:txBody>
          <a:bodyPr/>
          <a:lstStyle/>
          <a:p>
            <a:r>
              <a:rPr lang="en-GB" dirty="0" smtClean="0"/>
              <a:t>The lost agenda</a:t>
            </a:r>
            <a:endParaRPr lang="en-GB" dirty="0"/>
          </a:p>
        </p:txBody>
      </p:sp>
    </p:spTree>
    <p:extLst>
      <p:ext uri="{BB962C8B-B14F-4D97-AF65-F5344CB8AC3E}">
        <p14:creationId xmlns:p14="http://schemas.microsoft.com/office/powerpoint/2010/main" val="1972858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lvl="0" indent="-514350">
              <a:buFont typeface="+mj-lt"/>
              <a:buAutoNum type="arabicPeriod"/>
            </a:pPr>
            <a:r>
              <a:rPr lang="en-US" b="1" cap="all" dirty="0" smtClean="0"/>
              <a:t>Policy narrative lock-in and the Rise of Complexity Science</a:t>
            </a:r>
          </a:p>
          <a:p>
            <a:pPr marL="514350" indent="-514350">
              <a:buFont typeface="+mj-lt"/>
              <a:buAutoNum type="arabicPeriod"/>
            </a:pPr>
            <a:r>
              <a:rPr lang="en-US" dirty="0"/>
              <a:t>History of Economist’s Policy Narrative</a:t>
            </a:r>
          </a:p>
          <a:p>
            <a:pPr marL="514350" lvl="0" indent="-514350">
              <a:buFont typeface="+mj-lt"/>
              <a:buAutoNum type="arabicPeriod"/>
            </a:pPr>
            <a:r>
              <a:rPr lang="en-US" dirty="0" smtClean="0"/>
              <a:t>An example of the type of policy initiatives that follow from the Complexity policy narrative.</a:t>
            </a:r>
          </a:p>
          <a:p>
            <a:pPr marL="514350" indent="-514350">
              <a:buFont typeface="+mj-lt"/>
              <a:buAutoNum type="arabicPeriod"/>
            </a:pPr>
            <a:endParaRPr lang="en-GB" dirty="0"/>
          </a:p>
        </p:txBody>
      </p:sp>
      <p:sp>
        <p:nvSpPr>
          <p:cNvPr id="2" name="Title 1"/>
          <p:cNvSpPr>
            <a:spLocks noGrp="1"/>
          </p:cNvSpPr>
          <p:nvPr>
            <p:ph type="title"/>
          </p:nvPr>
        </p:nvSpPr>
        <p:spPr/>
        <p:txBody>
          <a:bodyPr/>
          <a:lstStyle/>
          <a:p>
            <a:r>
              <a:rPr lang="en-GB" dirty="0" smtClean="0"/>
              <a:t>Outline</a:t>
            </a:r>
            <a:endParaRPr lang="en-GB" dirty="0"/>
          </a:p>
        </p:txBody>
      </p:sp>
    </p:spTree>
    <p:extLst>
      <p:ext uri="{BB962C8B-B14F-4D97-AF65-F5344CB8AC3E}">
        <p14:creationId xmlns:p14="http://schemas.microsoft.com/office/powerpoint/2010/main" val="1439532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t>Policy narrative lock-in and the Rise of Complexity Science</a:t>
            </a:r>
          </a:p>
          <a:p>
            <a:pPr marL="514350" indent="-514350">
              <a:buFont typeface="+mj-lt"/>
              <a:buAutoNum type="arabicPeriod"/>
            </a:pPr>
            <a:r>
              <a:rPr lang="en-US" b="1" cap="all" dirty="0"/>
              <a:t>History of Economist’s Policy Narrative</a:t>
            </a:r>
          </a:p>
          <a:p>
            <a:pPr marL="514350" lvl="0" indent="-514350">
              <a:buFont typeface="+mj-lt"/>
              <a:buAutoNum type="arabicPeriod"/>
            </a:pPr>
            <a:r>
              <a:rPr lang="en-US" dirty="0" smtClean="0"/>
              <a:t>An example of the type of policy initiatives that follow from the Complexity policy narrative.</a:t>
            </a:r>
          </a:p>
          <a:p>
            <a:pPr marL="514350" indent="-514350">
              <a:buFont typeface="+mj-lt"/>
              <a:buAutoNum type="arabicPeriod"/>
            </a:pPr>
            <a:endParaRPr lang="en-GB" dirty="0"/>
          </a:p>
        </p:txBody>
      </p:sp>
      <p:sp>
        <p:nvSpPr>
          <p:cNvPr id="2" name="Title 1"/>
          <p:cNvSpPr>
            <a:spLocks noGrp="1"/>
          </p:cNvSpPr>
          <p:nvPr>
            <p:ph type="title"/>
          </p:nvPr>
        </p:nvSpPr>
        <p:spPr/>
        <p:txBody>
          <a:bodyPr/>
          <a:lstStyle/>
          <a:p>
            <a:r>
              <a:rPr lang="en-GB" dirty="0" smtClean="0"/>
              <a:t>Outline</a:t>
            </a:r>
            <a:endParaRPr lang="en-GB" dirty="0"/>
          </a:p>
        </p:txBody>
      </p:sp>
    </p:spTree>
    <p:extLst>
      <p:ext uri="{BB962C8B-B14F-4D97-AF65-F5344CB8AC3E}">
        <p14:creationId xmlns:p14="http://schemas.microsoft.com/office/powerpoint/2010/main" val="829193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US" b="1" dirty="0" smtClean="0"/>
              <a:t>No formal general model of the economy and no direct connection between science and policy--interrelations too complicated—they had a general vision.</a:t>
            </a:r>
            <a:endParaRPr lang="en-US" dirty="0" smtClean="0"/>
          </a:p>
          <a:p>
            <a:pPr lvl="0"/>
            <a:r>
              <a:rPr lang="en-US" b="1" dirty="0" smtClean="0"/>
              <a:t>Policy was to come from broader considerations—Classical economists differentiated precepts—policy prescriptions including all considerations, and theorems—results of formal theorizing—no direct relevance for policy </a:t>
            </a:r>
            <a:endParaRPr lang="en-US" dirty="0" smtClean="0"/>
          </a:p>
          <a:p>
            <a:pPr lvl="0"/>
            <a:r>
              <a:rPr lang="en-US" b="1" dirty="0" smtClean="0"/>
              <a:t>In particular instances, economic reasoning may dominate, but for others it would not</a:t>
            </a:r>
          </a:p>
          <a:p>
            <a:pPr lvl="0"/>
            <a:r>
              <a:rPr lang="en-US" b="1" dirty="0" smtClean="0"/>
              <a:t>Models are tools for solving particular problems. </a:t>
            </a:r>
            <a:endParaRPr lang="en-US" dirty="0" smtClean="0"/>
          </a:p>
          <a:p>
            <a:pPr lvl="0"/>
            <a:r>
              <a:rPr lang="en-US" b="1" dirty="0" smtClean="0"/>
              <a:t>Mathematics and formal models are downplayed—Marshall’s Dictum—burn the mathematics. </a:t>
            </a:r>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21</a:t>
            </a:fld>
            <a:endParaRPr lang="en-US" dirty="0">
              <a:solidFill>
                <a:prstClr val="black"/>
              </a:solidFill>
            </a:endParaRPr>
          </a:p>
        </p:txBody>
      </p:sp>
      <p:sp>
        <p:nvSpPr>
          <p:cNvPr id="4" name="Title 3"/>
          <p:cNvSpPr>
            <a:spLocks noGrp="1"/>
          </p:cNvSpPr>
          <p:nvPr>
            <p:ph type="title"/>
          </p:nvPr>
        </p:nvSpPr>
        <p:spPr/>
        <p:txBody>
          <a:bodyPr>
            <a:normAutofit fontScale="90000"/>
          </a:bodyPr>
          <a:lstStyle/>
          <a:p>
            <a:r>
              <a:rPr lang="en-US" dirty="0" smtClean="0"/>
              <a:t>Summary of the Classical Policy Narrative  (up until the 1930s)</a:t>
            </a:r>
            <a:endParaRPr lang="en-US" dirty="0"/>
          </a:p>
        </p:txBody>
      </p:sp>
    </p:spTree>
    <p:extLst>
      <p:ext uri="{BB962C8B-B14F-4D97-AF65-F5344CB8AC3E}">
        <p14:creationId xmlns:p14="http://schemas.microsoft.com/office/powerpoint/2010/main" val="2857376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smtClean="0"/>
              <a:t>(An economist’s) conclusions, whatever be their generality and their truth, do not authorize him in adding a single syllable of advice. That privilege belongs to the writer or statesman who has considered all the causes which may promote or impede the general welfare of those whom he addresses, not to the theorist who has considered only one, though among the most important of those causes. The business of a Political Economist is neither to recommend nor to dissuade, but to state general principles, which it is fatal to neglect, but neither advisable, nor perhaps practicable, to use as the sole, or even the principle, guides in the actual conduct of affairs. (Senior 1836: 2-3)</a:t>
            </a:r>
            <a:endParaRPr lang="en-US" dirty="0" smtClean="0"/>
          </a:p>
          <a:p>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t>22</a:t>
            </a:fld>
            <a:endParaRPr lang="en-US" dirty="0"/>
          </a:p>
        </p:txBody>
      </p:sp>
      <p:sp>
        <p:nvSpPr>
          <p:cNvPr id="4" name="Title 3"/>
          <p:cNvSpPr>
            <a:spLocks noGrp="1"/>
          </p:cNvSpPr>
          <p:nvPr>
            <p:ph type="title"/>
          </p:nvPr>
        </p:nvSpPr>
        <p:spPr/>
        <p:txBody>
          <a:bodyPr/>
          <a:lstStyle/>
          <a:p>
            <a:r>
              <a:rPr lang="en-US" dirty="0" smtClean="0"/>
              <a:t>Classical Approach to Policy</a:t>
            </a:r>
            <a:endParaRPr lang="en-US" dirty="0"/>
          </a:p>
        </p:txBody>
      </p:sp>
    </p:spTree>
    <p:extLst>
      <p:ext uri="{BB962C8B-B14F-4D97-AF65-F5344CB8AC3E}">
        <p14:creationId xmlns:p14="http://schemas.microsoft.com/office/powerpoint/2010/main" val="471369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1800" smtClean="0"/>
              <a:t>Complexity vision was Classical liberal vision.  Lost in the mathematics of the Walrasian neoclassical revolution. Marshall followed a classical liberal vision and his models were to be used with judgment. </a:t>
            </a:r>
          </a:p>
          <a:p>
            <a:r>
              <a:rPr lang="en-US" altLang="en-US" sz="1800" smtClean="0"/>
              <a:t>For Classical liberals all policy was an art—for neoClassicals, policy was science. </a:t>
            </a:r>
          </a:p>
          <a:p>
            <a:r>
              <a:rPr lang="en-US" altLang="en-US" sz="1800" smtClean="0"/>
              <a:t>Understanding of constrained optimization and coordinating role of prices—overtook the policy discussion</a:t>
            </a:r>
          </a:p>
          <a:p>
            <a:r>
              <a:rPr lang="en-US" altLang="en-US" sz="1800" smtClean="0"/>
              <a:t>Economics of control: </a:t>
            </a:r>
          </a:p>
          <a:p>
            <a:r>
              <a:rPr lang="en-US" altLang="en-US" sz="1800" smtClean="0"/>
              <a:t>Market worked—except for market failure, but government could correct those.</a:t>
            </a:r>
          </a:p>
          <a:p>
            <a:r>
              <a:rPr lang="en-US" altLang="en-US" sz="1800" smtClean="0"/>
              <a:t>Market fundamentalism developed in response to that—government failure</a:t>
            </a:r>
          </a:p>
          <a:p>
            <a:r>
              <a:rPr lang="en-US" altLang="en-US" sz="1800" smtClean="0"/>
              <a:t>Entire discussion of government providing ecostructure for free individuals to evolve was lost to the policy discussion. </a:t>
            </a:r>
          </a:p>
          <a:p>
            <a:endParaRPr lang="en-US" altLang="en-US" smtClean="0"/>
          </a:p>
        </p:txBody>
      </p:sp>
      <p:sp>
        <p:nvSpPr>
          <p:cNvPr id="2" name="Title 1"/>
          <p:cNvSpPr>
            <a:spLocks noGrp="1"/>
          </p:cNvSpPr>
          <p:nvPr>
            <p:ph type="title"/>
          </p:nvPr>
        </p:nvSpPr>
        <p:spPr>
          <a:xfrm>
            <a:off x="-25400" y="304800"/>
            <a:ext cx="9169400" cy="1181100"/>
          </a:xfrm>
        </p:spPr>
        <p:txBody>
          <a:bodyPr>
            <a:normAutofit fontScale="90000"/>
          </a:bodyPr>
          <a:lstStyle/>
          <a:p>
            <a:pPr>
              <a:defRPr/>
            </a:pPr>
            <a:r>
              <a:rPr lang="en-US" dirty="0"/>
              <a:t>How economics lost the complexity vision in macro and micro</a:t>
            </a:r>
          </a:p>
        </p:txBody>
      </p:sp>
    </p:spTree>
    <p:extLst>
      <p:ext uri="{BB962C8B-B14F-4D97-AF65-F5344CB8AC3E}">
        <p14:creationId xmlns:p14="http://schemas.microsoft.com/office/powerpoint/2010/main" val="320986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Movement from Classical to  </a:t>
            </a:r>
            <a:r>
              <a:rPr lang="en-US" dirty="0" err="1" smtClean="0"/>
              <a:t>Marshallian</a:t>
            </a:r>
            <a:r>
              <a:rPr lang="en-US" dirty="0" smtClean="0"/>
              <a:t> to Walrasian Neoclassical </a:t>
            </a:r>
            <a:r>
              <a:rPr lang="en-US" dirty="0" err="1" smtClean="0"/>
              <a:t>Economcis</a:t>
            </a:r>
            <a:r>
              <a:rPr lang="en-US" dirty="0" smtClean="0"/>
              <a:t> to Welfare theorems</a:t>
            </a:r>
          </a:p>
          <a:p>
            <a:r>
              <a:rPr lang="en-US" dirty="0" smtClean="0"/>
              <a:t>Lerner’s Economics of Control</a:t>
            </a:r>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24</a:t>
            </a:fld>
            <a:endParaRPr lang="en-US" dirty="0">
              <a:solidFill>
                <a:prstClr val="black"/>
              </a:solidFill>
            </a:endParaRPr>
          </a:p>
        </p:txBody>
      </p:sp>
      <p:sp>
        <p:nvSpPr>
          <p:cNvPr id="4" name="Title 3"/>
          <p:cNvSpPr>
            <a:spLocks noGrp="1"/>
          </p:cNvSpPr>
          <p:nvPr>
            <p:ph type="title"/>
          </p:nvPr>
        </p:nvSpPr>
        <p:spPr/>
        <p:txBody>
          <a:bodyPr>
            <a:normAutofit fontScale="90000"/>
          </a:bodyPr>
          <a:lstStyle/>
          <a:p>
            <a:r>
              <a:rPr lang="en-US" dirty="0" smtClean="0"/>
              <a:t>How Complexity got Pushed out of Micro</a:t>
            </a:r>
            <a:endParaRPr lang="en-US" dirty="0"/>
          </a:p>
        </p:txBody>
      </p:sp>
      <p:sp>
        <p:nvSpPr>
          <p:cNvPr id="6" name="AutoShape 2" descr="data:image/jpeg;base64,/9j/4AAQSkZJRgABAQAAAQABAAD/2wCEAAkGBhAQEA8PEBAPFBQPDw8QEBUVEBQWEBcQFRAVFBUVEhIZGyYeFxklGRcYHy8jJCcpLDgtFiAxNTAqNSYrLCkBCQoKDgwMFA8PFCwYFBwpKSkpKSkpKSkpNSkpKSkpKSkpKSkpKSkpKSkpKSkpKSkpKSkpKSkpKS4pKSkpKSkpKf/AABEIAMYAeAMBIgACEQEDEQH/xAAaAAACAwEBAAAAAAAAAAAAAAAAAQIDBAUG/8QAOBAAAgIBAwIEBAQDBwUAAAAAAQIAEQMEEiEFMRMiQVEyYXGRBhQjgRVCsUNSYqHB0fAkM1OCkv/EABkBAQEBAAMAAAAAAAAAAAAAAAABAgMEBf/EABgRAQEBAQEAAAAAAAAAAAAAAAABESES/9oADAMBAAIRAxEAPwD2uLHLBhF7qF1V+tXdX7XDGJconmu6iFkgslUkBKaiFjqOo4Z0gIVHHKajUYElFUJpVCpOopF0qhUlUJTUSISUJDWPEJz/AMR5mxY0yrmfH+tpsRAKhSMmpxqxNg87SfvOliljYlbhlVhd8gEX+8Qrj6jNkx6zTYFd3DaXVu6tlRSSj4grm17gO3ac3SdVytpOlZPGYvqcTtkvMmMufAL2WqhTV2E9YcSk2VW6q9ouva/aQGLGeNuM7eK2qdt81XpOTWU8BBVCDuBVSG/vcd/+e8830vq2Y49S6scr4z1EYUOVW3nDqXRF8MCxShRd83PTKQexU/Qg/wCQkVxonICLdCwAp+lyQcTUdRbHo8mfBlOozDRNnRLDB2Cg7ti8jnih9Jbh1ZGp02PHmOXHn02bJlJYELt8PZlDjhN25hXy47GddUVTYCqX9gAzEf1iTEgsKEF8sAAL+oH+sqPO9L6pkJ0eLLlZvzDB8GZa25ce1mfE5HHiINp9LBsdjQ3Vs3gZc+9hnTVviXT8UQM+xMWzudyU2/5324no1CcAbKuxW2r91/56wCpuD+TdVBvLur2B7xqvNdY6xmw5NcuN9wODIMBoMuLUYsXiPvI7Aq6kA+qGbfzjjVaHGuRmXJoNVmZNy/qZE8DYTxf879vf5TstjQXYQbuDYXk/O/ikfBxhl8uPcopeF3hfZfUD6RqOP0PXnJpsGoy6kDJkwZMmRDQxq4W3HhfEBjPBHf3mj8P6x8iOuXcMuI4xk86ultjDBsWRQNyHuLAI+06S6dAzOETc3DNtG4j5n1hh06INqKqr7KoA+wkVOEITKsuOXASnEJeJItVavGzY8i422u2NwjegcqQp+84mg0Z3dOKYWw/l1b81aDlDh2nFf9qTkp7F/AfeehjH1m5cZcL8IdNOHT4y6bGOFEKHGqMm1mO0lfiHmks2lrU6p82BsyZMOBMFLvAC7/Ex7DwhLFTu9eL+ETt1GBGpjzWs6fkJ6kuTE2VtSR+VYDgJ4KqieJ/ZFMm5r/xWOZbqdBm8Zcqc58OlxLvYVgzncfFxZGHo3BBo0SDzyD6AyNy+h5nWdLvQ6StN+or6O08NS6IupTJkBrgUAbr29YvxH0pmzYjh05ZcemzAhUUE3nxP4eLISPDchWIPofUT1IjAj0Y4WfBeo1OXNhfLizabCmFfDLbSPE8XGcZ/7ZYsh3etcngTLoNPmwNpGz48mbLh6Z4OR0TcWz+Ip2hvXgdzxPTwqPRgBjiEcypQgYSKy4pcvcD3lWKWgSQriaT8Rk2XxHa65HwsqmmVGIJIJ5FbDY/v1NSdeQhlpt6ij5ON17eBd1uofvNuPRYwqoMaBVG1V2igtg0B6CwD+0hn6bjYMAqKWBAcIu5Sf5hfrwPtN8RiT8QqWUAGgMniDbb8VsKc9iA5PyE3ajqePGuN3sDJyvFmtoJJ/Y/5wx9MwqFXwsflVVHlHZRQ/qfvJ6zQplTY3btwBYX1A9rHHEcGHWdUfFpvzDKgJ2MVNjarkUGIPJA9ZQnXX2jcMYZkxOtBioVrLFyT22hq99pnay4lcEMoI9QQCPtM2r6djyAgqBe0EhRu2C/LfoKsce5iUxjw9fQAbwdxAYqq3sBshWN9wAbPyM06nqVYPGReW2DGrAiy7hVBHfm5eNHjsnw0817vKObu7+5+8m+lQqEKKVWtoI4FdqHyjidYG69jQfqXYDXtU1YNUObvtxE34jwDn9TuBwn1/wBv85tXQYhVYsYr2UfL/YQ/IYqrwsdVXwjtVf0jh1kTriEmg5F4wKXkF+BuJNckgfsZ0zMw0GIEEYsYINg7RwZfJVO4RQkGfHLVlSS0SRanARCOVEoRR3AJGSiMAEciI4DhCK5QRRxSAhCEDOktEqSWiSLUhMfV8mZcROnG7JuUAbdwq+b+U2COVGXQvm3ZPF7KQEASiwKhiQb5q9v7XMaazWE4bxVeXIMw28DFuU4yGJ4O0m/mstI1C/Fn043FyAUN7fULz2W4wucja2owhiVZdqV5aNiiTuBNTSKNFrdbsxeLh8xy1lpa/RoCwt8NuP2UzYcmb8wy0PBGNOdvJyNuujfYULsesorU2Qc+nBJ7FLIvtQ3etEy9/FL+XLiA2lQtWd23k3fPNft9YGbPqdSNwVGNakKD4VjwNt335N+sWPV6vz3j5GoIxgpQbB5u7XweBz8x7xkajaCM+noAmypJ4PNkHkce0sxrqGDVmwEh1rYpoVe5WJJ7+X6cwM+TWazbkrHbeHiKDwuDkat4PNcczrYHLIrEEEqpYEUQ1civTmYsa6reN2TAQCN6qhHlPfufka+s6BMKIo4GZChCEgoxyxZUktERamIRCOVGXP0nDkZ3dAxdFRruiqmx/p9pFui6cgKcS0o2r34HPA5+c2xy6MeXo2Bq3YwaVVHJ7AUPX6/eJOk4QVOweStgPIU3dj53z+wm2KBz/wCA6f8A8Q738Td+/PPPMb9C07FmOMWxLN5mFkkkng/Obo4Rn0nT8WLd4aBd1bqv07dz8zNEIXClHFCAQgYTKs6S0SpJYskKmI5ERiaDuSEjHAZkTHEYQQijlBCEIBCBikBCEIVQktEpQy1ZItSEcQhKiUIoxAIpKRlQQijgOEIQCKOKAjCEJFZ8ctEpxy4TMWpAxxCE0iUcjGIDuKBkYDjkZKUFwhCAQhFADFGYpkZ8Ug3UcSv4bOofaW20b2gWT27R4jDJpVZg5uxjyYuGIGx63ce/A5iLS/iuDj9VPM4Qd+XKBwv12kH95PVdQxYjWTIiHZkyeY15E272+g3Lf1EzJ0PCAgAcBMi5V8384xjGCf8A1Aj6l0jFqK8UMdoYCmI+KrPHrwJpGttXjBcF1BxqrPZoqrXtLD0Bo19JH+JYbrxEB8nBNHzvsTg+7cD5yjJ0jEz5MhDFsoAc7u+1gyf/ACRx9TDL0bE+RMrnIXx7drF/7rbhYHHeEal1uNiAHUkhyBfNI21z+x4MSavGy42V1IzV4Rvh7BI2+/AuZcWHAHG3IwbF44I38De4fIG49yKlL6DTp+Wxs7/pH/p7eza7exA9BQ+hMuDdh1uNzSOrHzcA38LbW+zcGM67EC4ORLx1v8w4s0AfnfFTNpNHhx5WZG8+RWJ812N+4tQ4sEgX7V7Sf8Kx0QC4ByjMAG4XL4m/evHfdzzYkFx6hiH9pj7K3xD4WbapH1bj6wXW4jurInkYK/mHlYmgG9jfEyP0DCTjNPeKtlN2PieISfcluT9JLJ0PCy5EIasuRsj0fMWJJFn5Ekj2gam1uIbgciWhIcbhakLuIYeh28/STxZ1cWrBhZFg2LHzlCdPQZfG8xc3ZJ4IKgUR2NVxfufeT0ekXFjTEl7UFLfJr5mBcYQMJlWTEZcDM+My9ZI1U4CRjuaZTuAMjHcDK3SsJJJSyTZJY8nmr5/xGA6ZiCqgU0gcKNzfzimN3ya9TNUVy6M+DpuJGDqlMoYA2ezVf9BNdxXC5A4QuEAhCEBXCEJFYklwMUJIqYMLhCVKlC4QlBccIQCMQhCHFccICuFxwkVEGOEI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hAQEA8PEBAPFBQPDw8QEBUVEBQWEBcQFRAVFBUVEhIZGyYeFxklGRcYHy8jJCcpLDgtFiAxNTAqNSYrLCkBCQoKDgwMFA8PFCwYFBwpKSkpKSkpKSkpNSkpKSkpKSkpKSkpKSkpKSkpKSkpKSkpKSkpKSkpKS4pKSkpKSkpKf/AABEIAMYAeAMBIgACEQEDEQH/xAAaAAACAwEBAAAAAAAAAAAAAAAAAQIDBAUG/8QAOBAAAgIBAwIEBAQDBwUAAAAAAQIAEQMEEiEFMRMiQVEyYXGRBhQjgRVCsUNSYqHB0fAkM1OCkv/EABkBAQEBAAMAAAAAAAAAAAAAAAABAgMEBf/EABgRAQEBAQEAAAAAAAAAAAAAAAABESES/9oADAMBAAIRAxEAPwD2uLHLBhF7qF1V+tXdX7XDGJconmu6iFkgslUkBKaiFjqOo4Z0gIVHHKajUYElFUJpVCpOopF0qhUlUJTUSISUJDWPEJz/AMR5mxY0yrmfH+tpsRAKhSMmpxqxNg87SfvOliljYlbhlVhd8gEX+8Qrj6jNkx6zTYFd3DaXVu6tlRSSj4grm17gO3ac3SdVytpOlZPGYvqcTtkvMmMufAL2WqhTV2E9YcSk2VW6q9ouva/aQGLGeNuM7eK2qdt81XpOTWU8BBVCDuBVSG/vcd/+e8830vq2Y49S6scr4z1EYUOVW3nDqXRF8MCxShRd83PTKQexU/Qg/wCQkVxonICLdCwAp+lyQcTUdRbHo8mfBlOozDRNnRLDB2Cg7ti8jnih9Jbh1ZGp02PHmOXHn02bJlJYELt8PZlDjhN25hXy47GddUVTYCqX9gAzEf1iTEgsKEF8sAAL+oH+sqPO9L6pkJ0eLLlZvzDB8GZa25ce1mfE5HHiINp9LBsdjQ3Vs3gZc+9hnTVviXT8UQM+xMWzudyU2/5324no1CcAbKuxW2r91/56wCpuD+TdVBvLur2B7xqvNdY6xmw5NcuN9wODIMBoMuLUYsXiPvI7Aq6kA+qGbfzjjVaHGuRmXJoNVmZNy/qZE8DYTxf879vf5TstjQXYQbuDYXk/O/ikfBxhl8uPcopeF3hfZfUD6RqOP0PXnJpsGoy6kDJkwZMmRDQxq4W3HhfEBjPBHf3mj8P6x8iOuXcMuI4xk86ultjDBsWRQNyHuLAI+06S6dAzOETc3DNtG4j5n1hh06INqKqr7KoA+wkVOEITKsuOXASnEJeJItVavGzY8i422u2NwjegcqQp+84mg0Z3dOKYWw/l1b81aDlDh2nFf9qTkp7F/AfeehjH1m5cZcL8IdNOHT4y6bGOFEKHGqMm1mO0lfiHmks2lrU6p82BsyZMOBMFLvAC7/Ex7DwhLFTu9eL+ETt1GBGpjzWs6fkJ6kuTE2VtSR+VYDgJ4KqieJ/ZFMm5r/xWOZbqdBm8Zcqc58OlxLvYVgzncfFxZGHo3BBo0SDzyD6AyNy+h5nWdLvQ6StN+or6O08NS6IupTJkBrgUAbr29YvxH0pmzYjh05ZcemzAhUUE3nxP4eLISPDchWIPofUT1IjAj0Y4WfBeo1OXNhfLizabCmFfDLbSPE8XGcZ/7ZYsh3etcngTLoNPmwNpGz48mbLh6Z4OR0TcWz+Ip2hvXgdzxPTwqPRgBjiEcypQgYSKy4pcvcD3lWKWgSQriaT8Rk2XxHa65HwsqmmVGIJIJ5FbDY/v1NSdeQhlpt6ij5ON17eBd1uofvNuPRYwqoMaBVG1V2igtg0B6CwD+0hn6bjYMAqKWBAcIu5Sf5hfrwPtN8RiT8QqWUAGgMniDbb8VsKc9iA5PyE3ajqePGuN3sDJyvFmtoJJ/Y/5wx9MwqFXwsflVVHlHZRQ/qfvJ6zQplTY3btwBYX1A9rHHEcGHWdUfFpvzDKgJ2MVNjarkUGIPJA9ZQnXX2jcMYZkxOtBioVrLFyT22hq99pnay4lcEMoI9QQCPtM2r6djyAgqBe0EhRu2C/LfoKsce5iUxjw9fQAbwdxAYqq3sBshWN9wAbPyM06nqVYPGReW2DGrAiy7hVBHfm5eNHjsnw0817vKObu7+5+8m+lQqEKKVWtoI4FdqHyjidYG69jQfqXYDXtU1YNUObvtxE34jwDn9TuBwn1/wBv85tXQYhVYsYr2UfL/YQ/IYqrwsdVXwjtVf0jh1kTriEmg5F4wKXkF+BuJNckgfsZ0zMw0GIEEYsYINg7RwZfJVO4RQkGfHLVlSS0SRanARCOVEoRR3AJGSiMAEciI4DhCK5QRRxSAhCEDOktEqSWiSLUhMfV8mZcROnG7JuUAbdwq+b+U2COVGXQvm3ZPF7KQEASiwKhiQb5q9v7XMaazWE4bxVeXIMw28DFuU4yGJ4O0m/mstI1C/Fn043FyAUN7fULz2W4wucja2owhiVZdqV5aNiiTuBNTSKNFrdbsxeLh8xy1lpa/RoCwt8NuP2UzYcmb8wy0PBGNOdvJyNuujfYULsesorU2Qc+nBJ7FLIvtQ3etEy9/FL+XLiA2lQtWd23k3fPNft9YGbPqdSNwVGNakKD4VjwNt335N+sWPV6vz3j5GoIxgpQbB5u7XweBz8x7xkajaCM+noAmypJ4PNkHkce0sxrqGDVmwEh1rYpoVe5WJJ7+X6cwM+TWazbkrHbeHiKDwuDkat4PNcczrYHLIrEEEqpYEUQ1civTmYsa6reN2TAQCN6qhHlPfufka+s6BMKIo4GZChCEgoxyxZUktERamIRCOVGXP0nDkZ3dAxdFRruiqmx/p9pFui6cgKcS0o2r34HPA5+c2xy6MeXo2Bq3YwaVVHJ7AUPX6/eJOk4QVOweStgPIU3dj53z+wm2KBz/wCA6f8A8Q738Td+/PPPMb9C07FmOMWxLN5mFkkkng/Obo4Rn0nT8WLd4aBd1bqv07dz8zNEIXClHFCAQgYTKs6S0SpJYskKmI5ERiaDuSEjHAZkTHEYQQijlBCEIBCBikBCEIVQktEpQy1ZItSEcQhKiUIoxAIpKRlQQijgOEIQCKOKAjCEJFZ8ctEpxy4TMWpAxxCE0iUcjGIDuKBkYDjkZKUFwhCAQhFADFGYpkZ8Ug3UcSv4bOofaW20b2gWT27R4jDJpVZg5uxjyYuGIGx63ce/A5iLS/iuDj9VPM4Qd+XKBwv12kH95PVdQxYjWTIiHZkyeY15E272+g3Lf1EzJ0PCAgAcBMi5V8384xjGCf8A1Aj6l0jFqK8UMdoYCmI+KrPHrwJpGttXjBcF1BxqrPZoqrXtLD0Bo19JH+JYbrxEB8nBNHzvsTg+7cD5yjJ0jEz5MhDFsoAc7u+1gyf/ACRx9TDL0bE+RMrnIXx7drF/7rbhYHHeEal1uNiAHUkhyBfNI21z+x4MSavGy42V1IzV4Rvh7BI2+/AuZcWHAHG3IwbF44I38De4fIG49yKlL6DTp+Wxs7/pH/p7eza7exA9BQ+hMuDdh1uNzSOrHzcA38LbW+zcGM67EC4ORLx1v8w4s0AfnfFTNpNHhx5WZG8+RWJ812N+4tQ4sEgX7V7Sf8Kx0QC4ByjMAG4XL4m/evHfdzzYkFx6hiH9pj7K3xD4WbapH1bj6wXW4jurInkYK/mHlYmgG9jfEyP0DCTjNPeKtlN2PieISfcluT9JLJ0PCy5EIasuRsj0fMWJJFn5Ekj2gam1uIbgciWhIcbhakLuIYeh28/STxZ1cWrBhZFg2LHzlCdPQZfG8xc3ZJ4IKgUR2NVxfufeT0ekXFjTEl7UFLfJr5mBcYQMJlWTEZcDM+My9ZI1U4CRjuaZTuAMjHcDK3SsJJJSyTZJY8nmr5/xGA6ZiCqgU0gcKNzfzimN3ya9TNUVy6M+DpuJGDqlMoYA2ezVf9BNdxXC5A4QuEAhCEBXCEJFYklwMUJIqYMLhCVKlC4QlBccIQCMQhCHFccICuFxwkVEGOEI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525" y="3550104"/>
            <a:ext cx="1504575" cy="248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828" y="3708553"/>
            <a:ext cx="15240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3429000"/>
            <a:ext cx="1676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9900" y="3820886"/>
            <a:ext cx="18669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852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smtClean="0"/>
              <a:t>Keynes introduced complexity, it was lost by </a:t>
            </a:r>
            <a:r>
              <a:rPr lang="en-US" altLang="en-US" dirty="0" err="1" smtClean="0"/>
              <a:t>neoKeynesians</a:t>
            </a:r>
            <a:r>
              <a:rPr lang="en-US" altLang="en-US" dirty="0" smtClean="0"/>
              <a:t>, and Keynesian policy came to mean something quite different than Keynes meant. </a:t>
            </a:r>
          </a:p>
        </p:txBody>
      </p:sp>
      <p:sp>
        <p:nvSpPr>
          <p:cNvPr id="2" name="Title 1"/>
          <p:cNvSpPr>
            <a:spLocks noGrp="1"/>
          </p:cNvSpPr>
          <p:nvPr>
            <p:ph type="title"/>
          </p:nvPr>
        </p:nvSpPr>
        <p:spPr>
          <a:xfrm>
            <a:off x="-25400" y="457200"/>
            <a:ext cx="9169400" cy="1104900"/>
          </a:xfrm>
        </p:spPr>
        <p:txBody>
          <a:bodyPr>
            <a:normAutofit fontScale="90000"/>
          </a:bodyPr>
          <a:lstStyle/>
          <a:p>
            <a:pPr>
              <a:defRPr/>
            </a:pPr>
            <a:r>
              <a:rPr lang="en-US" dirty="0"/>
              <a:t>How Complexity Got Pushed out of Macro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377" y="3218770"/>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613" y="3701824"/>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509" y="3519678"/>
            <a:ext cx="1506537"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660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1100" smtClean="0"/>
              <a:t>· Neither side questioned the role of norms in policy. Instead both sides of the argument accepted that norms were not part of the debate. This is where the contribution of the other social sciences is sorely missed. </a:t>
            </a:r>
          </a:p>
          <a:p>
            <a:r>
              <a:rPr lang="en-US" altLang="en-US" sz="1100" smtClean="0"/>
              <a:t> Neither side questioned how the activities that individuals undertook could feed back on what the people wanted and shape them as a person. Both sides assumed that people had well-formed tastes and that the tastes are not affected by what they do or their context. That just isn’t true—what we want is influenced by the system, and any policy advice would have to take into account the degree to which that occurs. This opens up a whole range of policy actions that are generally not considered. </a:t>
            </a:r>
          </a:p>
          <a:p>
            <a:r>
              <a:rPr lang="en-US" altLang="en-US" sz="1100" smtClean="0"/>
              <a:t> Neither side questioned the assumption of perfect rationality, and how policy might deal with irrationality, or at least more bounded rationality than assumed by the standard model. </a:t>
            </a:r>
          </a:p>
          <a:p>
            <a:r>
              <a:rPr lang="en-US" altLang="en-US" sz="1100" smtClean="0"/>
              <a:t> Neither side questioned the problems with material welfare as a measure of welfare—problems that were much on the minds of Mill, Marshall and Pigou. Whereas before economists separated economic welfare and social welfare, after the acceptance of these two models, they no longer did. Economist’s discussion of policy started talking as if material welfare were everything. </a:t>
            </a:r>
          </a:p>
          <a:p>
            <a:r>
              <a:rPr lang="en-US" altLang="en-US" sz="1100" smtClean="0"/>
              <a:t> Neither side questioned how morality fit into the policy discussion. Discussions of morality and of the ethical goals of society and how they related to economic policy became removed from the standard economic discussion of policy. </a:t>
            </a:r>
          </a:p>
          <a:p>
            <a:r>
              <a:rPr lang="en-US" altLang="en-US" sz="1100" smtClean="0"/>
              <a:t> Neither side dealt with policy issues when there were non-linear dynamics, path dependency, nested systems, multiple speed variables, sensitive dependence on initial conditions, and other non-linear dynamical properties. As we will see when we introduce complexity in more detail, models including such issues come to quite different policy results than do the standard models. </a:t>
            </a:r>
          </a:p>
          <a:p>
            <a:r>
              <a:rPr lang="en-US" altLang="en-US" sz="1100" smtClean="0"/>
              <a:t> Neither side of the debate dealt with the problem of structure of existing institutions; both assumed them as given. The idea that the very structure of government, or of private institutions, can be a problem was not part of the frame of this polarized debate. </a:t>
            </a:r>
          </a:p>
          <a:p>
            <a:endParaRPr lang="en-US" altLang="en-US" smtClean="0"/>
          </a:p>
        </p:txBody>
      </p:sp>
      <p:sp>
        <p:nvSpPr>
          <p:cNvPr id="2" name="Title 1"/>
          <p:cNvSpPr>
            <a:spLocks noGrp="1"/>
          </p:cNvSpPr>
          <p:nvPr>
            <p:ph type="title"/>
          </p:nvPr>
        </p:nvSpPr>
        <p:spPr>
          <a:xfrm>
            <a:off x="-12700" y="25400"/>
            <a:ext cx="9169400" cy="1574800"/>
          </a:xfrm>
        </p:spPr>
        <p:txBody>
          <a:bodyPr/>
          <a:lstStyle/>
          <a:p>
            <a:pPr>
              <a:defRPr/>
            </a:pPr>
            <a:r>
              <a:rPr lang="en-US" dirty="0"/>
              <a:t>What got pushed </a:t>
            </a:r>
            <a:r>
              <a:rPr lang="en-US" dirty="0" smtClean="0"/>
              <a:t>out</a:t>
            </a:r>
            <a:endParaRPr lang="en-US" dirty="0"/>
          </a:p>
        </p:txBody>
      </p:sp>
    </p:spTree>
    <p:extLst>
      <p:ext uri="{BB962C8B-B14F-4D97-AF65-F5344CB8AC3E}">
        <p14:creationId xmlns:p14="http://schemas.microsoft.com/office/powerpoint/2010/main" val="182515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a:bodyPr>
          <a:lstStyle/>
          <a:p>
            <a:r>
              <a:rPr lang="en-US" altLang="en-US" sz="2000" smtClean="0"/>
              <a:t>The central narrative of complexity science involves viewing the social system as a complex evolving system—beyond control of government or anyone. It is more a living entity than a mechanical entity. Its fundamental nature does not allow for the type of governmental control that unsophisticated liberals are seen to be advocating. Seeing the social system as a complex evolutionary system is quite different from seeing it as a self-steering system requiring the government to play no role, as seems to be suggested by unsophisticated market advocates. Instead, it sees the social system as a complex and adaptive, developing multiple endogenous control mechanisms that make it work, and which are continually evolving over time. Government is just one component of those endogenously evolved control mechanisms.</a:t>
            </a:r>
          </a:p>
          <a:p>
            <a:r>
              <a:rPr lang="en-US" altLang="en-US" sz="2000" smtClean="0"/>
              <a:t>A discussion policy has to fit into this broader element.</a:t>
            </a:r>
          </a:p>
        </p:txBody>
      </p:sp>
      <p:sp>
        <p:nvSpPr>
          <p:cNvPr id="4" name="Title 3"/>
          <p:cNvSpPr>
            <a:spLocks noGrp="1"/>
          </p:cNvSpPr>
          <p:nvPr>
            <p:ph type="title"/>
          </p:nvPr>
        </p:nvSpPr>
        <p:spPr>
          <a:xfrm>
            <a:off x="-12700" y="25400"/>
            <a:ext cx="9169400" cy="1574800"/>
          </a:xfrm>
        </p:spPr>
        <p:txBody>
          <a:bodyPr>
            <a:normAutofit/>
          </a:bodyPr>
          <a:lstStyle/>
          <a:p>
            <a:pPr>
              <a:defRPr/>
            </a:pPr>
            <a:r>
              <a:rPr lang="en-US" sz="3200" dirty="0"/>
              <a:t>Changing the Frame of Policy from a Control Theory frame to a Complexity Theory </a:t>
            </a:r>
            <a:r>
              <a:rPr lang="en-US" sz="3200" dirty="0" smtClean="0"/>
              <a:t>Frame</a:t>
            </a:r>
            <a:endParaRPr lang="en-US" sz="3200" dirty="0"/>
          </a:p>
        </p:txBody>
      </p:sp>
    </p:spTree>
    <p:extLst>
      <p:ext uri="{BB962C8B-B14F-4D97-AF65-F5344CB8AC3E}">
        <p14:creationId xmlns:p14="http://schemas.microsoft.com/office/powerpoint/2010/main" val="902241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The argument </a:t>
            </a:r>
            <a:r>
              <a:rPr lang="en-US" dirty="0"/>
              <a:t>we are making in this book is that the largest impact of complexity science </a:t>
            </a:r>
            <a:r>
              <a:rPr lang="en-US" dirty="0" smtClean="0"/>
              <a:t>for economics is </a:t>
            </a:r>
            <a:r>
              <a:rPr lang="en-US" dirty="0"/>
              <a:t>to </a:t>
            </a:r>
            <a:r>
              <a:rPr lang="en-US" dirty="0" smtClean="0"/>
              <a:t>change the methodology and to change the </a:t>
            </a:r>
            <a:r>
              <a:rPr lang="en-US" dirty="0"/>
              <a:t>policy narrative</a:t>
            </a:r>
            <a:r>
              <a:rPr lang="en-US" dirty="0" smtClean="0"/>
              <a:t>.</a:t>
            </a:r>
          </a:p>
          <a:p>
            <a:r>
              <a:rPr lang="en-US" dirty="0" smtClean="0"/>
              <a:t>Using a complexity vision, the way we talk about policy, and think about policy fundamentally changes.</a:t>
            </a:r>
          </a:p>
          <a:p>
            <a:r>
              <a:rPr lang="en-US" dirty="0" smtClean="0"/>
              <a:t>No definitive conclusions from theory. All assumptions of models may be questions. </a:t>
            </a:r>
          </a:p>
          <a:p>
            <a:r>
              <a:rPr lang="en-US" dirty="0" smtClean="0"/>
              <a:t>Right model for right problem. </a:t>
            </a:r>
            <a:endParaRPr lang="en-US" dirty="0"/>
          </a:p>
          <a:p>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28</a:t>
            </a:fld>
            <a:endParaRPr lang="en-US" dirty="0">
              <a:solidFill>
                <a:prstClr val="black"/>
              </a:solidFill>
            </a:endParaRPr>
          </a:p>
        </p:txBody>
      </p:sp>
      <p:sp>
        <p:nvSpPr>
          <p:cNvPr id="4" name="Title 3"/>
          <p:cNvSpPr>
            <a:spLocks noGrp="1"/>
          </p:cNvSpPr>
          <p:nvPr>
            <p:ph type="title"/>
          </p:nvPr>
        </p:nvSpPr>
        <p:spPr/>
        <p:txBody>
          <a:bodyPr/>
          <a:lstStyle/>
          <a:p>
            <a:pPr algn="ctr"/>
            <a:r>
              <a:rPr lang="en-US" dirty="0" smtClean="0"/>
              <a:t>Changes in Policy Analysis</a:t>
            </a:r>
            <a:endParaRPr lang="en-US" dirty="0"/>
          </a:p>
        </p:txBody>
      </p:sp>
    </p:spTree>
    <p:extLst>
      <p:ext uri="{BB962C8B-B14F-4D97-AF65-F5344CB8AC3E}">
        <p14:creationId xmlns:p14="http://schemas.microsoft.com/office/powerpoint/2010/main" val="3492548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1400" smtClean="0"/>
              <a:t>Thaler and Sunnstein call policies that take advantage of people’s behavioral characteristics to get them to make “better choices”, nudges. They argue that with nudge policy, the government can leverage people’s “human” behavior and nudge people toward a better outcome. </a:t>
            </a:r>
          </a:p>
          <a:p>
            <a:r>
              <a:rPr lang="en-US" altLang="en-US" sz="1400" smtClean="0"/>
              <a:t> </a:t>
            </a:r>
          </a:p>
          <a:p>
            <a:r>
              <a:rPr lang="en-US" altLang="en-US" sz="1400" smtClean="0"/>
              <a:t>Their book argues that behavioral economics creates a new role for applied policy economists—that of choice architect—government policy creates the choice architecture within which people make decisions. A choice architect’s policy role is to advise businesses and governments in guiding people to make “the best” choices.</a:t>
            </a:r>
          </a:p>
          <a:p>
            <a:r>
              <a:rPr lang="en-US" altLang="en-US" sz="1400" b="1" smtClean="0"/>
              <a:t> </a:t>
            </a:r>
            <a:endParaRPr lang="en-US" altLang="en-US" sz="1400" smtClean="0"/>
          </a:p>
          <a:p>
            <a:r>
              <a:rPr lang="en-US" altLang="en-US" sz="1400" smtClean="0"/>
              <a:t>The problem with their argument is that the standard policy model is built upon the assumption that people are rational, but behavioral economics accepts that they are not. But if they are not rational, then there is no standard policy model, so integrating nudges into the standard model involves a logical contradiction. Thaler and Sunstein simply tack their discussion of nudge policies onto the standard economic policy framework without explicitly exploring that connection. They try to shoehorn the policy implications of behavioral economics onto the standard model. But that can’t be done. </a:t>
            </a:r>
          </a:p>
          <a:p>
            <a:r>
              <a:rPr lang="en-US" altLang="en-US" sz="1400" smtClean="0"/>
              <a:t>Complexity Policy involves nudges but at a more fundamental level. </a:t>
            </a:r>
          </a:p>
          <a:p>
            <a:endParaRPr lang="en-US" altLang="en-US" smtClean="0"/>
          </a:p>
        </p:txBody>
      </p:sp>
      <p:sp>
        <p:nvSpPr>
          <p:cNvPr id="2" name="Title 1"/>
          <p:cNvSpPr>
            <a:spLocks noGrp="1"/>
          </p:cNvSpPr>
          <p:nvPr>
            <p:ph type="title"/>
          </p:nvPr>
        </p:nvSpPr>
        <p:spPr>
          <a:xfrm>
            <a:off x="-12700" y="25400"/>
            <a:ext cx="9169400" cy="1498600"/>
          </a:xfrm>
        </p:spPr>
        <p:txBody>
          <a:bodyPr/>
          <a:lstStyle/>
          <a:p>
            <a:pPr>
              <a:defRPr/>
            </a:pPr>
            <a:r>
              <a:rPr lang="en-US" dirty="0"/>
              <a:t>Relation of Complexity Policy to </a:t>
            </a:r>
            <a:r>
              <a:rPr lang="en-US" dirty="0" smtClean="0"/>
              <a:t>Nudge</a:t>
            </a:r>
            <a:endParaRPr lang="en-US" dirty="0"/>
          </a:p>
        </p:txBody>
      </p:sp>
    </p:spTree>
    <p:extLst>
      <p:ext uri="{BB962C8B-B14F-4D97-AF65-F5344CB8AC3E}">
        <p14:creationId xmlns:p14="http://schemas.microsoft.com/office/powerpoint/2010/main" val="3514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b="1" dirty="0" smtClean="0"/>
              <a:t>Economics of Control Narrative: Constrained optimization,  Max U</a:t>
            </a:r>
          </a:p>
          <a:p>
            <a:pPr lvl="1"/>
            <a:r>
              <a:rPr lang="en-US" b="1" dirty="0" smtClean="0"/>
              <a:t>There is a general model of the market economy  </a:t>
            </a:r>
            <a:endParaRPr lang="en-US" dirty="0" smtClean="0"/>
          </a:p>
          <a:p>
            <a:pPr lvl="1"/>
            <a:r>
              <a:rPr lang="en-US" b="1" dirty="0" smtClean="0"/>
              <a:t>Subject to certain assumptions, the market will achieve Pareto optimal outcomes</a:t>
            </a:r>
          </a:p>
          <a:p>
            <a:pPr lvl="1"/>
            <a:r>
              <a:rPr lang="en-US" b="1" dirty="0" smtClean="0"/>
              <a:t>Government ‘s role is to allow the market to do what it can, but to maximize social welfare by correcting for market failures—externalities, monopolies. </a:t>
            </a:r>
          </a:p>
          <a:p>
            <a:pPr lvl="1"/>
            <a:r>
              <a:rPr lang="en-US" b="1" dirty="0" smtClean="0"/>
              <a:t>These can be analyzed through models, and one draws policy conclusions from the models. </a:t>
            </a:r>
            <a:endParaRPr lang="en-US" dirty="0" smtClean="0"/>
          </a:p>
          <a:p>
            <a:pPr lvl="1"/>
            <a:r>
              <a:rPr lang="en-US" b="1" dirty="0" smtClean="0"/>
              <a:t>Mathematics and formal models are center stage—Samuelson’s Dictum—burn the prose. </a:t>
            </a:r>
          </a:p>
          <a:p>
            <a:pPr lvl="1"/>
            <a:endParaRPr lang="en-US" b="1" dirty="0" smtClean="0"/>
          </a:p>
          <a:p>
            <a:r>
              <a:rPr lang="en-US" b="1" dirty="0" smtClean="0"/>
              <a:t>Market Fundamentalist Frame</a:t>
            </a:r>
          </a:p>
          <a:p>
            <a:pPr lvl="1"/>
            <a:r>
              <a:rPr lang="en-US" b="1" dirty="0" smtClean="0"/>
              <a:t>The market evolves. Externalities are all internalized by private individuals (Stigler’s version of Coase’s Theorem) so little government intervention needed.</a:t>
            </a:r>
            <a:endParaRPr lang="en-US" dirty="0" smtClean="0"/>
          </a:p>
          <a:p>
            <a:pPr marL="109728" indent="0">
              <a:buNone/>
            </a:pPr>
            <a:endParaRPr lang="en-US" dirty="0" smtClean="0"/>
          </a:p>
          <a:p>
            <a:r>
              <a:rPr lang="en-US" b="1" dirty="0" smtClean="0"/>
              <a:t>Policy Debate is between Government Failure and Market Failure. Empirical evidence generally too weak to answer it so debate is unresolved in practice, but in principle, it could be resolved.</a:t>
            </a:r>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3</a:t>
            </a:fld>
            <a:endParaRPr lang="en-US" dirty="0">
              <a:solidFill>
                <a:prstClr val="black"/>
              </a:solidFill>
            </a:endParaRPr>
          </a:p>
        </p:txBody>
      </p:sp>
      <p:sp>
        <p:nvSpPr>
          <p:cNvPr id="4" name="Title 3"/>
          <p:cNvSpPr>
            <a:spLocks noGrp="1"/>
          </p:cNvSpPr>
          <p:nvPr>
            <p:ph type="title"/>
          </p:nvPr>
        </p:nvSpPr>
        <p:spPr/>
        <p:txBody>
          <a:bodyPr>
            <a:normAutofit fontScale="90000"/>
          </a:bodyPr>
          <a:lstStyle/>
          <a:p>
            <a:r>
              <a:rPr lang="en-US" dirty="0" smtClean="0"/>
              <a:t>Summary of Current Standard Policy Frames</a:t>
            </a:r>
            <a:endParaRPr lang="en-US" dirty="0"/>
          </a:p>
        </p:txBody>
      </p:sp>
    </p:spTree>
    <p:extLst>
      <p:ext uri="{BB962C8B-B14F-4D97-AF65-F5344CB8AC3E}">
        <p14:creationId xmlns:p14="http://schemas.microsoft.com/office/powerpoint/2010/main" val="2918437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smtClean="0"/>
              <a:t>Activist laissez faire policy  is a policy designed to create a viable ecostructure in which individuals solve social problems from the bottom up, without the use of a central coordinator. As opposed to imposing social goals on people top down, activist laissez faire policy is a bottom up policy that focuses on creating an ecosystem that encourages people’s social dimension to direct their day to day interactions, rather than relying on a system that encourages them to rely on their more selfish dimension in guiding their actions.</a:t>
            </a:r>
          </a:p>
        </p:txBody>
      </p:sp>
      <p:sp>
        <p:nvSpPr>
          <p:cNvPr id="2" name="Title 1"/>
          <p:cNvSpPr>
            <a:spLocks noGrp="1"/>
          </p:cNvSpPr>
          <p:nvPr>
            <p:ph type="title"/>
          </p:nvPr>
        </p:nvSpPr>
        <p:spPr>
          <a:xfrm>
            <a:off x="-12700" y="25400"/>
            <a:ext cx="9169400" cy="1574800"/>
          </a:xfrm>
        </p:spPr>
        <p:txBody>
          <a:bodyPr/>
          <a:lstStyle/>
          <a:p>
            <a:pPr>
              <a:defRPr/>
            </a:pPr>
            <a:r>
              <a:rPr lang="fr-FR" dirty="0" err="1"/>
              <a:t>Activist</a:t>
            </a:r>
            <a:r>
              <a:rPr lang="fr-FR" dirty="0"/>
              <a:t> Laissez Faire Policy </a:t>
            </a:r>
            <a:r>
              <a:rPr lang="en-US" dirty="0"/>
              <a:t/>
            </a:r>
            <a:br>
              <a:rPr lang="en-US" dirty="0"/>
            </a:br>
            <a:endParaRPr lang="en-US" dirty="0"/>
          </a:p>
        </p:txBody>
      </p:sp>
    </p:spTree>
    <p:extLst>
      <p:ext uri="{BB962C8B-B14F-4D97-AF65-F5344CB8AC3E}">
        <p14:creationId xmlns:p14="http://schemas.microsoft.com/office/powerpoint/2010/main" val="164699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Top-down </a:t>
            </a:r>
            <a:r>
              <a:rPr lang="en-GB" strike="dblStrike" dirty="0" smtClean="0"/>
              <a:t>vs.</a:t>
            </a:r>
            <a:r>
              <a:rPr lang="en-GB" dirty="0"/>
              <a:t> </a:t>
            </a:r>
            <a:r>
              <a:rPr lang="en-GB" dirty="0" smtClean="0"/>
              <a:t>and Bottom-up</a:t>
            </a:r>
            <a:endParaRPr lang="en-GB" dirty="0"/>
          </a:p>
        </p:txBody>
      </p:sp>
      <p:pic>
        <p:nvPicPr>
          <p:cNvPr id="4" name="Picture 3"/>
          <p:cNvPicPr>
            <a:picLocks noChangeAspect="1"/>
          </p:cNvPicPr>
          <p:nvPr/>
        </p:nvPicPr>
        <p:blipFill>
          <a:blip r:embed="rId3"/>
          <a:stretch>
            <a:fillRect/>
          </a:stretch>
        </p:blipFill>
        <p:spPr>
          <a:xfrm>
            <a:off x="1148197" y="2286000"/>
            <a:ext cx="6096000" cy="4572000"/>
          </a:xfrm>
          <a:prstGeom prst="rect">
            <a:avLst/>
          </a:prstGeom>
        </p:spPr>
      </p:pic>
    </p:spTree>
    <p:extLst>
      <p:ext uri="{BB962C8B-B14F-4D97-AF65-F5344CB8AC3E}">
        <p14:creationId xmlns:p14="http://schemas.microsoft.com/office/powerpoint/2010/main" val="551891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20000"/>
          </a:bodyPr>
          <a:lstStyle/>
          <a:p>
            <a:r>
              <a:rPr lang="en-US" altLang="en-US" sz="1800" smtClean="0"/>
              <a:t>At the meta-level society must not only decide what role government should play in the economy, it must also decide what role government should play in designing the ecosystem within which the economy operates. It is government’s role in that design that is the focus of complexity policy. Should government try to influence the ecosystem so it evolves toward a system emphasizing more bottom-up solutions, or more top-down solutions? This presents an apparent contradiction: You need a strong government to design an ecosystem in which government intervention is limited. The stronger commitment a government has to complexity policy, the more conducive the ecostructure will be to bottom up control, and the less it can rely on top-down governmental control.</a:t>
            </a:r>
          </a:p>
          <a:p>
            <a:r>
              <a:rPr lang="en-US" altLang="en-US" sz="1800" smtClean="0"/>
              <a:t>Another way to see the metapolicy role for government is as a policy opening up the institutional space in which individuals can coordinate their actions. Opening up new institutional space allows agents to develop new coordination institutions to better use the evolving technology. Government’s role here is to create an ecostructure or freedom that encourages the exploration of that new institutional space, and by doing so enlarging the solution space to make way for innovation.</a:t>
            </a:r>
          </a:p>
        </p:txBody>
      </p:sp>
      <p:sp>
        <p:nvSpPr>
          <p:cNvPr id="2" name="Title 1"/>
          <p:cNvSpPr>
            <a:spLocks noGrp="1"/>
          </p:cNvSpPr>
          <p:nvPr>
            <p:ph type="title"/>
          </p:nvPr>
        </p:nvSpPr>
        <p:spPr>
          <a:xfrm>
            <a:off x="-12700" y="25400"/>
            <a:ext cx="9169400" cy="1574800"/>
          </a:xfrm>
        </p:spPr>
        <p:txBody>
          <a:bodyPr>
            <a:normAutofit fontScale="90000"/>
          </a:bodyPr>
          <a:lstStyle/>
          <a:p>
            <a:pPr>
              <a:defRPr/>
            </a:pPr>
            <a:r>
              <a:rPr lang="en-US" dirty="0"/>
              <a:t>Complexity Policy focused on meta policy—influencing the economic </a:t>
            </a:r>
            <a:r>
              <a:rPr lang="en-US" dirty="0" smtClean="0"/>
              <a:t>environment</a:t>
            </a:r>
            <a:endParaRPr lang="en-US" dirty="0"/>
          </a:p>
        </p:txBody>
      </p:sp>
    </p:spTree>
    <p:extLst>
      <p:ext uri="{BB962C8B-B14F-4D97-AF65-F5344CB8AC3E}">
        <p14:creationId xmlns:p14="http://schemas.microsoft.com/office/powerpoint/2010/main" val="327883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lnSpcReduction="10000"/>
          </a:bodyPr>
          <a:lstStyle/>
          <a:p>
            <a:r>
              <a:rPr lang="en-US" altLang="en-US" sz="2000" smtClean="0"/>
              <a:t>The complexity policy frame begins with the vision of the social system as a complex evolving system, where all elements of the social system coevolve, including government. This means that the system is continually in the process of reorganizing itself, undermining attempts to control it. It is shaped by the collective actions of agents within the system, but no agent has control. At best any agent, or an institution comprising of a collection of agents (including government) has a measure of influence. To gain insight into this complex social system, the complexity frame uses the tools of complexity science—fractal analysis, evolutionary game theory, non-linear dynamic models, and agent based models to study of the topography of policy. The information gained from that study is then used to guide policy makers with specific institutional knowledge to do the actual searching for policy in the dark.</a:t>
            </a:r>
          </a:p>
          <a:p>
            <a:endParaRPr lang="en-US" altLang="en-US" smtClean="0"/>
          </a:p>
        </p:txBody>
      </p:sp>
      <p:sp>
        <p:nvSpPr>
          <p:cNvPr id="2" name="Title 1"/>
          <p:cNvSpPr>
            <a:spLocks noGrp="1"/>
          </p:cNvSpPr>
          <p:nvPr>
            <p:ph type="title"/>
          </p:nvPr>
        </p:nvSpPr>
        <p:spPr>
          <a:xfrm>
            <a:off x="0" y="228600"/>
            <a:ext cx="9169400" cy="1333500"/>
          </a:xfrm>
        </p:spPr>
        <p:txBody>
          <a:bodyPr>
            <a:normAutofit fontScale="90000"/>
          </a:bodyPr>
          <a:lstStyle/>
          <a:p>
            <a:pPr>
              <a:defRPr/>
            </a:pPr>
            <a:r>
              <a:rPr lang="en-US" dirty="0"/>
              <a:t>The Complexity Policy Frame: The Economics of Influence, not Economics of Control</a:t>
            </a:r>
          </a:p>
        </p:txBody>
      </p:sp>
    </p:spTree>
    <p:extLst>
      <p:ext uri="{BB962C8B-B14F-4D97-AF65-F5344CB8AC3E}">
        <p14:creationId xmlns:p14="http://schemas.microsoft.com/office/powerpoint/2010/main" val="53143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t>Policy narrative lock-in and the Rise of Complexity Science</a:t>
            </a:r>
          </a:p>
          <a:p>
            <a:pPr marL="514350" indent="-514350">
              <a:buFont typeface="+mj-lt"/>
              <a:buAutoNum type="arabicPeriod"/>
            </a:pPr>
            <a:r>
              <a:rPr lang="en-US" dirty="0"/>
              <a:t>History of Economist’s Policy Narrative</a:t>
            </a:r>
          </a:p>
          <a:p>
            <a:pPr marL="514350" lvl="0" indent="-514350">
              <a:buFont typeface="+mj-lt"/>
              <a:buAutoNum type="arabicPeriod"/>
            </a:pPr>
            <a:r>
              <a:rPr lang="en-US" b="1" cap="all" dirty="0" smtClean="0"/>
              <a:t>An example of the type of policy initiatives that follow from the Complexity policy narrative.</a:t>
            </a:r>
          </a:p>
          <a:p>
            <a:pPr marL="514350" indent="-514350">
              <a:buFont typeface="+mj-lt"/>
              <a:buAutoNum type="arabicPeriod"/>
            </a:pPr>
            <a:endParaRPr lang="en-GB" dirty="0"/>
          </a:p>
        </p:txBody>
      </p:sp>
      <p:sp>
        <p:nvSpPr>
          <p:cNvPr id="2" name="Title 1"/>
          <p:cNvSpPr>
            <a:spLocks noGrp="1"/>
          </p:cNvSpPr>
          <p:nvPr>
            <p:ph type="title"/>
          </p:nvPr>
        </p:nvSpPr>
        <p:spPr/>
        <p:txBody>
          <a:bodyPr/>
          <a:lstStyle/>
          <a:p>
            <a:r>
              <a:rPr lang="en-GB" dirty="0" smtClean="0"/>
              <a:t>Outline</a:t>
            </a:r>
            <a:endParaRPr lang="en-GB" dirty="0"/>
          </a:p>
        </p:txBody>
      </p:sp>
    </p:spTree>
    <p:extLst>
      <p:ext uri="{BB962C8B-B14F-4D97-AF65-F5344CB8AC3E}">
        <p14:creationId xmlns:p14="http://schemas.microsoft.com/office/powerpoint/2010/main" val="12219346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US" dirty="0" smtClean="0"/>
          </a:p>
          <a:p>
            <a:r>
              <a:rPr lang="en-US" dirty="0" smtClean="0"/>
              <a:t>For benefit institutions</a:t>
            </a:r>
          </a:p>
          <a:p>
            <a:r>
              <a:rPr lang="en-US" dirty="0" smtClean="0"/>
              <a:t>Owners of firms maximize social welfare, not profit. </a:t>
            </a:r>
          </a:p>
          <a:p>
            <a:r>
              <a:rPr lang="en-US" dirty="0" smtClean="0"/>
              <a:t>Current framework provides polarization—for profit, not for profit and government</a:t>
            </a:r>
          </a:p>
          <a:p>
            <a:r>
              <a:rPr lang="en-US" dirty="0" smtClean="0"/>
              <a:t>Changing the institutional structure to be more conducive to hybrid for benefit sector—smaller for profit market sector—smaller government sector.  </a:t>
            </a:r>
          </a:p>
          <a:p>
            <a:r>
              <a:rPr lang="en-US" dirty="0" smtClean="0"/>
              <a:t>Small changes in ecostructure can eventually lead to large changes in system.</a:t>
            </a:r>
          </a:p>
          <a:p>
            <a:r>
              <a:rPr lang="en-US" dirty="0" smtClean="0"/>
              <a:t>Fourth Sector Movement in the U.S.</a:t>
            </a:r>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35</a:t>
            </a:fld>
            <a:endParaRPr lang="en-US" dirty="0">
              <a:solidFill>
                <a:prstClr val="black"/>
              </a:solidFill>
            </a:endParaRPr>
          </a:p>
        </p:txBody>
      </p:sp>
      <p:sp>
        <p:nvSpPr>
          <p:cNvPr id="4" name="Title 3"/>
          <p:cNvSpPr>
            <a:spLocks noGrp="1"/>
          </p:cNvSpPr>
          <p:nvPr>
            <p:ph type="title"/>
          </p:nvPr>
        </p:nvSpPr>
        <p:spPr/>
        <p:txBody>
          <a:bodyPr>
            <a:normAutofit fontScale="90000"/>
          </a:bodyPr>
          <a:lstStyle/>
          <a:p>
            <a:r>
              <a:rPr lang="en-US" sz="3200" dirty="0" smtClean="0"/>
              <a:t>Exploring the Institutional Space: An Example of a Policy that Follows from the Complexity Policy Framework</a:t>
            </a:r>
            <a:endParaRPr lang="en-US" sz="3200" dirty="0"/>
          </a:p>
        </p:txBody>
      </p:sp>
    </p:spTree>
    <p:extLst>
      <p:ext uri="{BB962C8B-B14F-4D97-AF65-F5344CB8AC3E}">
        <p14:creationId xmlns:p14="http://schemas.microsoft.com/office/powerpoint/2010/main" val="2035164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p>
            <a:r>
              <a:rPr lang="en-US" altLang="en-US" dirty="0" smtClean="0"/>
              <a:t>Social Entrepreneurship and for-benefit enterprises</a:t>
            </a:r>
          </a:p>
          <a:p>
            <a:r>
              <a:rPr lang="en-US" altLang="en-US" dirty="0" smtClean="0"/>
              <a:t>Firms should not, and do not Maximize Profit</a:t>
            </a:r>
          </a:p>
          <a:p>
            <a:r>
              <a:rPr lang="en-US" altLang="en-US" dirty="0" smtClean="0"/>
              <a:t>They should maximize owner’s utility.</a:t>
            </a:r>
          </a:p>
          <a:p>
            <a:r>
              <a:rPr lang="en-US" altLang="en-US" dirty="0" smtClean="0"/>
              <a:t>If that utility includes social goals, </a:t>
            </a:r>
          </a:p>
          <a:p>
            <a:r>
              <a:rPr lang="en-US" altLang="en-US" dirty="0" smtClean="0"/>
              <a:t>Policy should be designed to encourage people to include social goals in the utility function.</a:t>
            </a:r>
          </a:p>
          <a:p>
            <a:endParaRPr lang="en-US" altLang="en-US" dirty="0"/>
          </a:p>
          <a:p>
            <a:r>
              <a:rPr lang="en-US" altLang="en-US" dirty="0" smtClean="0"/>
              <a:t>Let me conclude with a presentation I gave at a   Social Impact Summit at Harvard Law—done for non-economists.</a:t>
            </a:r>
          </a:p>
        </p:txBody>
      </p:sp>
      <p:sp>
        <p:nvSpPr>
          <p:cNvPr id="2" name="Title 1"/>
          <p:cNvSpPr>
            <a:spLocks noGrp="1"/>
          </p:cNvSpPr>
          <p:nvPr>
            <p:ph type="title"/>
          </p:nvPr>
        </p:nvSpPr>
        <p:spPr>
          <a:xfrm>
            <a:off x="-12700" y="25400"/>
            <a:ext cx="9169400" cy="1498600"/>
          </a:xfrm>
        </p:spPr>
        <p:txBody>
          <a:bodyPr/>
          <a:lstStyle/>
          <a:p>
            <a:pPr>
              <a:defRPr/>
            </a:pPr>
            <a:r>
              <a:rPr lang="en-US" dirty="0"/>
              <a:t>Example of Complexity Policy:  For benefit </a:t>
            </a:r>
            <a:r>
              <a:rPr lang="en-US" dirty="0" smtClean="0"/>
              <a:t>institutions</a:t>
            </a:r>
            <a:endParaRPr lang="en-US" dirty="0"/>
          </a:p>
        </p:txBody>
      </p:sp>
    </p:spTree>
    <p:extLst>
      <p:ext uri="{BB962C8B-B14F-4D97-AF65-F5344CB8AC3E}">
        <p14:creationId xmlns:p14="http://schemas.microsoft.com/office/powerpoint/2010/main" val="665876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p:cNvSpPr>
          <p:nvPr/>
        </p:nvSpPr>
        <p:spPr bwMode="auto">
          <a:xfrm>
            <a:off x="381000" y="2667000"/>
            <a:ext cx="8432800" cy="3911600"/>
          </a:xfrm>
          <a:prstGeom prst="rect">
            <a:avLst/>
          </a:prstGeom>
          <a:noFill/>
          <a:ln w="12700">
            <a:noFill/>
            <a:miter lim="800000"/>
            <a:headEnd type="none" w="med" len="med"/>
            <a:tailEnd type="none" w="med" len="med"/>
          </a:ln>
          <a:effectLst>
            <a:outerShdw blurRad="63500" dist="50800" dir="2700000" algn="ctr" rotWithShape="0">
              <a:schemeClr val="bg2">
                <a:alpha val="75000"/>
              </a:schemeClr>
            </a:outerShdw>
          </a:effectLst>
        </p:spPr>
        <p:txBody>
          <a:bodyPr lIns="0" tIns="0" rIns="40639" bIns="0" anchor="ctr"/>
          <a:lstStyle/>
          <a:p>
            <a:pPr marL="39688" algn="ctr">
              <a:defRPr/>
            </a:pPr>
            <a:r>
              <a:rPr lang="en-US" sz="4500" b="1" dirty="0">
                <a:solidFill>
                  <a:srgbClr val="FFFFFF"/>
                </a:solidFill>
                <a:latin typeface="Trebuchet MS" pitchFamily="-105" charset="0"/>
                <a:sym typeface="Trebuchet MS" pitchFamily="-105" charset="0"/>
              </a:rPr>
              <a:t>For-Benefit </a:t>
            </a:r>
          </a:p>
          <a:p>
            <a:pPr marL="39688" algn="ctr">
              <a:defRPr/>
            </a:pPr>
            <a:r>
              <a:rPr lang="en-US" sz="4500" b="1" dirty="0">
                <a:solidFill>
                  <a:srgbClr val="FFFFFF"/>
                </a:solidFill>
                <a:latin typeface="Trebuchet MS" pitchFamily="-105" charset="0"/>
                <a:sym typeface="Trebuchet MS" pitchFamily="-105" charset="0"/>
              </a:rPr>
              <a:t>Economic Development </a:t>
            </a:r>
          </a:p>
          <a:p>
            <a:pPr marL="39688" algn="ctr">
              <a:defRPr/>
            </a:pPr>
            <a:endParaRPr lang="en-US" sz="3600" b="1" dirty="0">
              <a:solidFill>
                <a:srgbClr val="FFFFFF"/>
              </a:solidFill>
              <a:latin typeface="Trebuchet MS" pitchFamily="-105" charset="0"/>
              <a:sym typeface="Trebuchet MS" pitchFamily="-105" charset="0"/>
            </a:endParaRPr>
          </a:p>
          <a:p>
            <a:pPr marL="39688" algn="ctr">
              <a:defRPr/>
            </a:pPr>
            <a:endParaRPr lang="en-US" sz="3600" b="1" dirty="0">
              <a:solidFill>
                <a:srgbClr val="FFFFFF"/>
              </a:solidFill>
              <a:latin typeface="Trebuchet MS" pitchFamily="-105" charset="0"/>
              <a:sym typeface="Trebuchet MS" pitchFamily="-105" charset="0"/>
            </a:endParaRPr>
          </a:p>
          <a:p>
            <a:pPr marL="39688" algn="ctr">
              <a:defRPr/>
            </a:pPr>
            <a:endParaRPr lang="en-US" sz="3600" b="1" dirty="0">
              <a:solidFill>
                <a:srgbClr val="FFFFFF"/>
              </a:solidFill>
              <a:latin typeface="Trebuchet MS" pitchFamily="-105" charset="0"/>
              <a:sym typeface="Trebuchet MS" pitchFamily="-105" charset="0"/>
            </a:endParaRPr>
          </a:p>
          <a:p>
            <a:pPr marL="39688" algn="ctr">
              <a:defRPr/>
            </a:pPr>
            <a:r>
              <a:rPr lang="en-US" sz="3600" b="1" dirty="0">
                <a:solidFill>
                  <a:srgbClr val="FFFFFF"/>
                </a:solidFill>
                <a:latin typeface="Trebuchet MS" pitchFamily="-105" charset="0"/>
                <a:sym typeface="Trebuchet MS" pitchFamily="-105" charset="0"/>
              </a:rPr>
              <a:t>Dave Colander</a:t>
            </a:r>
          </a:p>
          <a:p>
            <a:pPr marL="39688" algn="ctr">
              <a:defRPr/>
            </a:pPr>
            <a:r>
              <a:rPr lang="en-US" sz="3600" b="1" dirty="0">
                <a:solidFill>
                  <a:srgbClr val="FFFFFF"/>
                </a:solidFill>
                <a:latin typeface="Trebuchet MS" pitchFamily="-105" charset="0"/>
                <a:sym typeface="Trebuchet MS" pitchFamily="-105" charset="0"/>
              </a:rPr>
              <a:t>Middlebury College</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r="32269"/>
          <a:stretch>
            <a:fillRect/>
          </a:stretch>
        </p:blipFill>
        <p:spPr bwMode="auto">
          <a:xfrm>
            <a:off x="-17463" y="-12700"/>
            <a:ext cx="9167813"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3" name="AutoShape 3"/>
          <p:cNvSpPr>
            <a:spLocks/>
          </p:cNvSpPr>
          <p:nvPr/>
        </p:nvSpPr>
        <p:spPr bwMode="auto">
          <a:xfrm>
            <a:off x="1066800" y="4648200"/>
            <a:ext cx="7112000" cy="762000"/>
          </a:xfrm>
          <a:prstGeom prst="roundRect">
            <a:avLst>
              <a:gd name="adj" fmla="val 25000"/>
            </a:avLst>
          </a:prstGeom>
          <a:gradFill rotWithShape="0">
            <a:gsLst>
              <a:gs pos="0">
                <a:srgbClr val="ABC534"/>
              </a:gs>
              <a:gs pos="100000">
                <a:srgbClr val="B6E400"/>
              </a:gs>
            </a:gsLst>
            <a:lin ang="3180000" scaled="1"/>
          </a:gradFill>
          <a:ln>
            <a:noFill/>
          </a:ln>
          <a:effectLst>
            <a:outerShdw blurRad="76200" dist="50799" dir="3540051" algn="ctr" rotWithShape="0">
              <a:schemeClr val="bg2">
                <a:alpha val="75000"/>
              </a:schemeClr>
            </a:outerShdw>
          </a:effectLst>
          <a:extLst>
            <a:ext uri="{91240B29-F687-4F45-9708-019B960494DF}">
              <a14:hiddenLine xmlns:a14="http://schemas.microsoft.com/office/drawing/2010/main" w="12700">
                <a:solidFill>
                  <a:srgbClr val="000000"/>
                </a:solidFill>
                <a:round/>
                <a:headEnd/>
                <a:tailEnd/>
              </a14:hiddenLine>
            </a:ext>
          </a:extLst>
        </p:spPr>
        <p:txBody>
          <a:bodyPr lIns="0" tIns="0" rIns="40639" bIns="0" anchor="ctr"/>
          <a:lstStyle/>
          <a:p>
            <a:pPr marL="39688" algn="ctr">
              <a:defRPr/>
            </a:pPr>
            <a:r>
              <a:rPr lang="en-US" sz="3300" b="1" dirty="0">
                <a:effectLst>
                  <a:outerShdw blurRad="38100" dist="38100" dir="2700000" algn="tl">
                    <a:srgbClr val="FFFFFF"/>
                  </a:outerShdw>
                </a:effectLst>
                <a:latin typeface="Trebuchet MS" pitchFamily="-105" charset="0"/>
                <a:sym typeface="Trebuchet MS" pitchFamily="-105" charset="0"/>
              </a:rPr>
              <a:t>PART 3 – Economics Perspective</a:t>
            </a:r>
          </a:p>
        </p:txBody>
      </p:sp>
    </p:spTree>
    <p:extLst>
      <p:ext uri="{BB962C8B-B14F-4D97-AF65-F5344CB8AC3E}">
        <p14:creationId xmlns:p14="http://schemas.microsoft.com/office/powerpoint/2010/main" val="4045943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p:cNvSpPr>
          <p:nvPr/>
        </p:nvSpPr>
        <p:spPr bwMode="auto">
          <a:xfrm>
            <a:off x="0" y="0"/>
            <a:ext cx="9144000" cy="609600"/>
          </a:xfrm>
          <a:prstGeom prst="rect">
            <a:avLst/>
          </a:prstGeom>
          <a:gradFill rotWithShape="0">
            <a:gsLst>
              <a:gs pos="0">
                <a:srgbClr val="CC0066"/>
              </a:gs>
              <a:gs pos="100000">
                <a:srgbClr val="250010"/>
              </a:gs>
            </a:gsLst>
            <a:lin ang="27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ヒラギノ角ゴ ProN W3" pitchFamily="-105" charset="-128"/>
                <a:sym typeface="Arial" charset="0"/>
              </a:defRPr>
            </a:lvl1pPr>
            <a:lvl2pPr marL="742950" indent="-285750" eaLnBrk="0" hangingPunct="0">
              <a:defRPr sz="2400">
                <a:solidFill>
                  <a:schemeClr val="tx1"/>
                </a:solidFill>
                <a:latin typeface="Arial" charset="0"/>
                <a:ea typeface="ヒラギノ角ゴ ProN W3" pitchFamily="-105" charset="-128"/>
                <a:sym typeface="Arial" charset="0"/>
              </a:defRPr>
            </a:lvl2pPr>
            <a:lvl3pPr marL="1143000" indent="-228600" eaLnBrk="0" hangingPunct="0">
              <a:defRPr sz="2400">
                <a:solidFill>
                  <a:schemeClr val="tx1"/>
                </a:solidFill>
                <a:latin typeface="Arial" charset="0"/>
                <a:ea typeface="ヒラギノ角ゴ ProN W3" pitchFamily="-105" charset="-128"/>
                <a:sym typeface="Arial" charset="0"/>
              </a:defRPr>
            </a:lvl3pPr>
            <a:lvl4pPr marL="1600200" indent="-228600" eaLnBrk="0" hangingPunct="0">
              <a:defRPr sz="2400">
                <a:solidFill>
                  <a:schemeClr val="tx1"/>
                </a:solidFill>
                <a:latin typeface="Arial" charset="0"/>
                <a:ea typeface="ヒラギノ角ゴ ProN W3" pitchFamily="-105" charset="-128"/>
                <a:sym typeface="Arial" charset="0"/>
              </a:defRPr>
            </a:lvl4pPr>
            <a:lvl5pPr marL="2057400" indent="-228600" eaLnBrk="0" hangingPunct="0">
              <a:defRPr sz="2400">
                <a:solidFill>
                  <a:schemeClr val="tx1"/>
                </a:solidFill>
                <a:latin typeface="Arial" charset="0"/>
                <a:ea typeface="ヒラギノ角ゴ ProN W3" pitchFamily="-105" charset="-128"/>
                <a:sym typeface="Arial" charset="0"/>
              </a:defRPr>
            </a:lvl5pPr>
            <a:lvl6pPr marL="25146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6pPr>
            <a:lvl7pPr marL="29718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7pPr>
            <a:lvl8pPr marL="34290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8pPr>
            <a:lvl9pPr marL="38862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9pPr>
          </a:lstStyle>
          <a:p>
            <a:pPr eaLnBrk="1" hangingPunct="1"/>
            <a:endParaRPr lang="en-US" altLang="en-US"/>
          </a:p>
        </p:txBody>
      </p:sp>
      <p:sp>
        <p:nvSpPr>
          <p:cNvPr id="199683" name="Rectangle 3"/>
          <p:cNvSpPr>
            <a:spLocks noGrp="1" noChangeArrowheads="1"/>
          </p:cNvSpPr>
          <p:nvPr>
            <p:ph type="title"/>
          </p:nvPr>
        </p:nvSpPr>
        <p:spPr>
          <a:xfrm>
            <a:off x="457200" y="0"/>
            <a:ext cx="8229600" cy="609600"/>
          </a:xfrm>
        </p:spPr>
        <p:txBody>
          <a:bodyPr rIns="132080">
            <a:normAutofit fontScale="90000"/>
          </a:bodyPr>
          <a:lstStyle/>
          <a:p>
            <a:pPr indent="0" eaLnBrk="1" hangingPunct="1">
              <a:defRPr/>
            </a:pPr>
            <a:r>
              <a:rPr lang="en-US" dirty="0" smtClean="0">
                <a:sym typeface="Trebuchet MS" pitchFamily="39" charset="0"/>
              </a:rPr>
              <a:t>DOING WELL AND DOING GOOD</a:t>
            </a:r>
          </a:p>
        </p:txBody>
      </p:sp>
      <p:sp>
        <p:nvSpPr>
          <p:cNvPr id="19460" name="Content Placeholder 2"/>
          <p:cNvSpPr>
            <a:spLocks noGrp="1"/>
          </p:cNvSpPr>
          <p:nvPr>
            <p:ph sz="quarter" idx="2"/>
          </p:nvPr>
        </p:nvSpPr>
        <p:spPr bwMode="auto">
          <a:xfrm>
            <a:off x="3352800" y="685800"/>
            <a:ext cx="56388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p>
            <a:pPr marL="0" indent="0">
              <a:buFont typeface="Arial" charset="0"/>
              <a:buNone/>
            </a:pPr>
            <a:r>
              <a:rPr lang="en-US" altLang="en-US" sz="2600" i="1" smtClean="0"/>
              <a:t>“It is not from the benevolence of the butcher, the brewer, or the baker that we expect our dinner, but from their regard to their own interest.”</a:t>
            </a:r>
          </a:p>
          <a:p>
            <a:pPr marL="0" indent="0">
              <a:buFont typeface="Arial" charset="0"/>
              <a:buNone/>
            </a:pPr>
            <a:r>
              <a:rPr lang="en-US" altLang="en-US" sz="2200" smtClean="0"/>
              <a:t>--Smith, 1776</a:t>
            </a:r>
          </a:p>
          <a:p>
            <a:pPr marL="0" indent="0">
              <a:buFont typeface="Arial" charset="0"/>
              <a:buNone/>
            </a:pPr>
            <a:endParaRPr lang="en-US" altLang="en-US" sz="1800" smtClean="0"/>
          </a:p>
        </p:txBody>
      </p:sp>
      <p:pic>
        <p:nvPicPr>
          <p:cNvPr id="19461" name="Content Placeholder 5" descr="http://d.gr-assets.com/books/1328863965l/25700.jpg"/>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127000" y="696913"/>
            <a:ext cx="3149600" cy="3646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0" descr="http://coldwarbd.weebly.com/uploads/1/7/5/4/17544375/8613745_or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124200"/>
            <a:ext cx="23622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12"/>
          <p:cNvSpPr>
            <a:spLocks noChangeArrowheads="1"/>
          </p:cNvSpPr>
          <p:nvPr/>
        </p:nvSpPr>
        <p:spPr bwMode="auto">
          <a:xfrm>
            <a:off x="5638800" y="2887663"/>
            <a:ext cx="35052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N W3" pitchFamily="-105" charset="-128"/>
                <a:sym typeface="Arial" charset="0"/>
              </a:defRPr>
            </a:lvl1pPr>
            <a:lvl2pPr marL="742950" indent="-285750" eaLnBrk="0" hangingPunct="0">
              <a:defRPr sz="2400">
                <a:solidFill>
                  <a:schemeClr val="tx1"/>
                </a:solidFill>
                <a:latin typeface="Arial" charset="0"/>
                <a:ea typeface="ヒラギノ角ゴ ProN W3" pitchFamily="-105" charset="-128"/>
                <a:sym typeface="Arial" charset="0"/>
              </a:defRPr>
            </a:lvl2pPr>
            <a:lvl3pPr marL="1143000" indent="-228600" eaLnBrk="0" hangingPunct="0">
              <a:defRPr sz="2400">
                <a:solidFill>
                  <a:schemeClr val="tx1"/>
                </a:solidFill>
                <a:latin typeface="Arial" charset="0"/>
                <a:ea typeface="ヒラギノ角ゴ ProN W3" pitchFamily="-105" charset="-128"/>
                <a:sym typeface="Arial" charset="0"/>
              </a:defRPr>
            </a:lvl3pPr>
            <a:lvl4pPr marL="1600200" indent="-228600" eaLnBrk="0" hangingPunct="0">
              <a:defRPr sz="2400">
                <a:solidFill>
                  <a:schemeClr val="tx1"/>
                </a:solidFill>
                <a:latin typeface="Arial" charset="0"/>
                <a:ea typeface="ヒラギノ角ゴ ProN W3" pitchFamily="-105" charset="-128"/>
                <a:sym typeface="Arial" charset="0"/>
              </a:defRPr>
            </a:lvl4pPr>
            <a:lvl5pPr marL="2057400" indent="-228600" eaLnBrk="0" hangingPunct="0">
              <a:defRPr sz="2400">
                <a:solidFill>
                  <a:schemeClr val="tx1"/>
                </a:solidFill>
                <a:latin typeface="Arial" charset="0"/>
                <a:ea typeface="ヒラギノ角ゴ ProN W3" pitchFamily="-105" charset="-128"/>
                <a:sym typeface="Arial" charset="0"/>
              </a:defRPr>
            </a:lvl5pPr>
            <a:lvl6pPr marL="25146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6pPr>
            <a:lvl7pPr marL="29718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7pPr>
            <a:lvl8pPr marL="34290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8pPr>
            <a:lvl9pPr marL="38862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9pPr>
          </a:lstStyle>
          <a:p>
            <a:pPr eaLnBrk="1" hangingPunct="1"/>
            <a:r>
              <a:rPr lang="en-US" altLang="en-US" sz="2600" i="1"/>
              <a:t>“It is not from the benevolence of good people that we will change society and achieve our social goals, but from their regard to their own self interest.” </a:t>
            </a:r>
          </a:p>
          <a:p>
            <a:pPr eaLnBrk="1" hangingPunct="1"/>
            <a:r>
              <a:rPr lang="en-US" altLang="en-US" sz="2200"/>
              <a:t>--Smith updated</a:t>
            </a:r>
            <a:br>
              <a:rPr lang="en-US" altLang="en-US" sz="2200"/>
            </a:br>
            <a:endParaRPr lang="en-US" altLang="en-US" sz="2200"/>
          </a:p>
        </p:txBody>
      </p:sp>
      <p:pic>
        <p:nvPicPr>
          <p:cNvPr id="1946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4191000"/>
            <a:ext cx="3052762"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955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Andrew Carnegie and the Gospel of Wealth</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half" idx="3"/>
          </p:nvPr>
        </p:nvSpPr>
        <p:spPr/>
        <p:txBody>
          <a:bodyPr>
            <a:normAutofit/>
          </a:bodyPr>
          <a:lstStyle/>
          <a:p>
            <a:endParaRPr lang="en-US" dirty="0"/>
          </a:p>
        </p:txBody>
      </p:sp>
      <p:sp>
        <p:nvSpPr>
          <p:cNvPr id="5" name="Content Placeholder 4"/>
          <p:cNvSpPr>
            <a:spLocks noGrp="1"/>
          </p:cNvSpPr>
          <p:nvPr>
            <p:ph sz="quarter" idx="2"/>
          </p:nvPr>
        </p:nvSpPr>
        <p:spPr>
          <a:xfrm>
            <a:off x="457200" y="1444295"/>
            <a:ext cx="4040188" cy="3285750"/>
          </a:xfrm>
        </p:spPr>
        <p:txBody>
          <a:bodyPr/>
          <a:lstStyle/>
          <a:p>
            <a:endParaRPr lang="en-US" dirty="0"/>
          </a:p>
        </p:txBody>
      </p:sp>
      <p:sp>
        <p:nvSpPr>
          <p:cNvPr id="6" name="Content Placeholder 5"/>
          <p:cNvSpPr>
            <a:spLocks noGrp="1"/>
          </p:cNvSpPr>
          <p:nvPr>
            <p:ph sz="quarter" idx="4"/>
          </p:nvPr>
        </p:nvSpPr>
        <p:spPr>
          <a:xfrm>
            <a:off x="4645025" y="1444294"/>
            <a:ext cx="4041775" cy="4877484"/>
          </a:xfrm>
        </p:spPr>
        <p:txBody>
          <a:bodyPr>
            <a:normAutofit fontScale="85000" lnSpcReduction="20000"/>
          </a:bodyPr>
          <a:lstStyle/>
          <a:p>
            <a:r>
              <a:rPr lang="en-US" dirty="0"/>
              <a:t>This then is held to be the duty of the man of wealth. First: to set an example of modest, unostentatious living, shunning display; to provide moderately for the legitimate wants of those dependent upon him, and after doing so, to consider all surplus revenues which come to him simply as trust funds, which he is strictly bound as a matter of duty, to administer in the manner which in his judgment is best calculated to produce the most beneficial results for the community.</a:t>
            </a:r>
          </a:p>
          <a:p>
            <a:endParaRPr lang="en-US" dirty="0"/>
          </a:p>
        </p:txBody>
      </p:sp>
      <p:sp>
        <p:nvSpPr>
          <p:cNvPr id="7" name="Slide Number Placeholder 6"/>
          <p:cNvSpPr>
            <a:spLocks noGrp="1"/>
          </p:cNvSpPr>
          <p:nvPr>
            <p:ph type="sldNum" sz="quarter" idx="12"/>
          </p:nvPr>
        </p:nvSpPr>
        <p:spPr/>
        <p:txBody>
          <a:bodyPr/>
          <a:lstStyle/>
          <a:p>
            <a:fld id="{2E04493D-F705-4E84-90E6-8227083072C7}" type="slidenum">
              <a:rPr lang="en-US" smtClean="0">
                <a:solidFill>
                  <a:prstClr val="black"/>
                </a:solidFill>
              </a:rPr>
              <a:pPr/>
              <a:t>39</a:t>
            </a:fld>
            <a:endParaRPr lang="en-US"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40" y="1444295"/>
            <a:ext cx="2176462" cy="271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551" y="2909534"/>
            <a:ext cx="2255837"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15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6927"/>
            <a:ext cx="9144000" cy="64550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68522"/>
            <a:ext cx="8229600" cy="1143000"/>
          </a:xfrm>
        </p:spPr>
        <p:txBody>
          <a:bodyPr/>
          <a:lstStyle/>
          <a:p>
            <a:r>
              <a:rPr lang="en-GB" dirty="0" smtClean="0"/>
              <a:t>The Importance of Framing</a:t>
            </a:r>
            <a:endParaRPr lang="en-GB" dirty="0"/>
          </a:p>
        </p:txBody>
      </p:sp>
    </p:spTree>
    <p:extLst>
      <p:ext uri="{BB962C8B-B14F-4D97-AF65-F5344CB8AC3E}">
        <p14:creationId xmlns:p14="http://schemas.microsoft.com/office/powerpoint/2010/main" val="2816321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p:cNvSpPr>
          <p:nvPr/>
        </p:nvSpPr>
        <p:spPr bwMode="auto">
          <a:xfrm>
            <a:off x="0" y="0"/>
            <a:ext cx="9144000" cy="1219200"/>
          </a:xfrm>
          <a:prstGeom prst="rect">
            <a:avLst/>
          </a:prstGeom>
          <a:gradFill rotWithShape="0">
            <a:gsLst>
              <a:gs pos="0">
                <a:srgbClr val="CC0066"/>
              </a:gs>
              <a:gs pos="100000">
                <a:srgbClr val="250010"/>
              </a:gs>
            </a:gsLst>
            <a:lin ang="27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ヒラギノ角ゴ ProN W3" pitchFamily="-105" charset="-128"/>
                <a:sym typeface="Arial" charset="0"/>
              </a:defRPr>
            </a:lvl1pPr>
            <a:lvl2pPr marL="742950" indent="-285750" eaLnBrk="0" hangingPunct="0">
              <a:defRPr sz="2400">
                <a:solidFill>
                  <a:schemeClr val="tx1"/>
                </a:solidFill>
                <a:latin typeface="Arial" charset="0"/>
                <a:ea typeface="ヒラギノ角ゴ ProN W3" pitchFamily="-105" charset="-128"/>
                <a:sym typeface="Arial" charset="0"/>
              </a:defRPr>
            </a:lvl2pPr>
            <a:lvl3pPr marL="1143000" indent="-228600" eaLnBrk="0" hangingPunct="0">
              <a:defRPr sz="2400">
                <a:solidFill>
                  <a:schemeClr val="tx1"/>
                </a:solidFill>
                <a:latin typeface="Arial" charset="0"/>
                <a:ea typeface="ヒラギノ角ゴ ProN W3" pitchFamily="-105" charset="-128"/>
                <a:sym typeface="Arial" charset="0"/>
              </a:defRPr>
            </a:lvl3pPr>
            <a:lvl4pPr marL="1600200" indent="-228600" eaLnBrk="0" hangingPunct="0">
              <a:defRPr sz="2400">
                <a:solidFill>
                  <a:schemeClr val="tx1"/>
                </a:solidFill>
                <a:latin typeface="Arial" charset="0"/>
                <a:ea typeface="ヒラギノ角ゴ ProN W3" pitchFamily="-105" charset="-128"/>
                <a:sym typeface="Arial" charset="0"/>
              </a:defRPr>
            </a:lvl4pPr>
            <a:lvl5pPr marL="2057400" indent="-228600" eaLnBrk="0" hangingPunct="0">
              <a:defRPr sz="2400">
                <a:solidFill>
                  <a:schemeClr val="tx1"/>
                </a:solidFill>
                <a:latin typeface="Arial" charset="0"/>
                <a:ea typeface="ヒラギノ角ゴ ProN W3" pitchFamily="-105" charset="-128"/>
                <a:sym typeface="Arial" charset="0"/>
              </a:defRPr>
            </a:lvl5pPr>
            <a:lvl6pPr marL="25146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6pPr>
            <a:lvl7pPr marL="29718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7pPr>
            <a:lvl8pPr marL="34290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8pPr>
            <a:lvl9pPr marL="38862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9pPr>
          </a:lstStyle>
          <a:p>
            <a:pPr eaLnBrk="1" hangingPunct="1"/>
            <a:endParaRPr lang="en-US" altLang="en-US" dirty="0"/>
          </a:p>
        </p:txBody>
      </p:sp>
      <p:sp>
        <p:nvSpPr>
          <p:cNvPr id="2" name="Title 1"/>
          <p:cNvSpPr>
            <a:spLocks noGrp="1"/>
          </p:cNvSpPr>
          <p:nvPr>
            <p:ph type="title"/>
          </p:nvPr>
        </p:nvSpPr>
        <p:spPr>
          <a:xfrm>
            <a:off x="76200" y="0"/>
            <a:ext cx="8991600" cy="1143000"/>
          </a:xfrm>
        </p:spPr>
        <p:txBody>
          <a:bodyPr>
            <a:normAutofit fontScale="90000"/>
          </a:bodyPr>
          <a:lstStyle/>
          <a:p>
            <a:pPr>
              <a:defRPr/>
            </a:pPr>
            <a:r>
              <a:rPr lang="en-US" sz="2700" dirty="0" smtClean="0"/>
              <a:t>CLASSICAL ECONOMISTS SAW FOR-PROFIT CAPITALISM AS A STEPPING STONE, NOT AN END IN ITSELF</a:t>
            </a:r>
          </a:p>
        </p:txBody>
      </p:sp>
      <p:sp>
        <p:nvSpPr>
          <p:cNvPr id="21508" name="Content Placeholder 3"/>
          <p:cNvSpPr>
            <a:spLocks noGrp="1"/>
          </p:cNvSpPr>
          <p:nvPr>
            <p:ph sz="quarter" idx="2"/>
          </p:nvPr>
        </p:nvSpPr>
        <p:spPr bwMode="auto">
          <a:xfrm>
            <a:off x="152400" y="1371600"/>
            <a:ext cx="5486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a:bodyPr>
          <a:lstStyle/>
          <a:p>
            <a:pPr marL="0" indent="0">
              <a:buFont typeface="Arial" charset="0"/>
              <a:buNone/>
            </a:pPr>
            <a:r>
              <a:rPr lang="en-US" altLang="en-US" i="1" dirty="0" smtClean="0"/>
              <a:t>“When the accumulation of wealth is no longer of high social importance, there will be great changes in the code of morals. … All kinds of social customs and economic practices, affecting the distribution of wealth and of economic rewards and penalties, which we now maintain at all costs, however distasteful and unjust they may be in themselves, because they are tremendously useful in promoting the accumulation of capital, we shall then be free, at last, to discard.”</a:t>
            </a:r>
          </a:p>
          <a:p>
            <a:pPr marL="0" indent="0">
              <a:buFont typeface="Arial" charset="0"/>
              <a:buNone/>
            </a:pPr>
            <a:r>
              <a:rPr lang="en-US" altLang="en-US" i="1" dirty="0" smtClean="0"/>
              <a:t>—J.M Keynes</a:t>
            </a:r>
          </a:p>
          <a:p>
            <a:pPr marL="0" indent="0"/>
            <a:endParaRPr lang="en-US" altLang="en-US" dirty="0" smtClean="0"/>
          </a:p>
        </p:txBody>
      </p:sp>
      <p:pic>
        <p:nvPicPr>
          <p:cNvPr id="21509" name="Content Placeholder 8" descr="http://www.liberalhistory.org.uk/uploads/keynes.jpg"/>
          <p:cNvPicPr>
            <a:picLocks noGrp="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6028267" y="2325511"/>
            <a:ext cx="2212445" cy="32077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02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0" y="0"/>
            <a:ext cx="9144000" cy="609600"/>
          </a:xfrm>
          <a:prstGeom prst="rect">
            <a:avLst/>
          </a:prstGeom>
          <a:gradFill rotWithShape="0">
            <a:gsLst>
              <a:gs pos="0">
                <a:srgbClr val="CC0066"/>
              </a:gs>
              <a:gs pos="100000">
                <a:srgbClr val="250010"/>
              </a:gs>
            </a:gsLst>
            <a:lin ang="27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ヒラギノ角ゴ ProN W3" pitchFamily="-105" charset="-128"/>
                <a:sym typeface="Arial" charset="0"/>
              </a:defRPr>
            </a:lvl1pPr>
            <a:lvl2pPr marL="742950" indent="-285750" eaLnBrk="0" hangingPunct="0">
              <a:defRPr sz="2400">
                <a:solidFill>
                  <a:schemeClr val="tx1"/>
                </a:solidFill>
                <a:latin typeface="Arial" charset="0"/>
                <a:ea typeface="ヒラギノ角ゴ ProN W3" pitchFamily="-105" charset="-128"/>
                <a:sym typeface="Arial" charset="0"/>
              </a:defRPr>
            </a:lvl2pPr>
            <a:lvl3pPr marL="1143000" indent="-228600" eaLnBrk="0" hangingPunct="0">
              <a:defRPr sz="2400">
                <a:solidFill>
                  <a:schemeClr val="tx1"/>
                </a:solidFill>
                <a:latin typeface="Arial" charset="0"/>
                <a:ea typeface="ヒラギノ角ゴ ProN W3" pitchFamily="-105" charset="-128"/>
                <a:sym typeface="Arial" charset="0"/>
              </a:defRPr>
            </a:lvl3pPr>
            <a:lvl4pPr marL="1600200" indent="-228600" eaLnBrk="0" hangingPunct="0">
              <a:defRPr sz="2400">
                <a:solidFill>
                  <a:schemeClr val="tx1"/>
                </a:solidFill>
                <a:latin typeface="Arial" charset="0"/>
                <a:ea typeface="ヒラギノ角ゴ ProN W3" pitchFamily="-105" charset="-128"/>
                <a:sym typeface="Arial" charset="0"/>
              </a:defRPr>
            </a:lvl4pPr>
            <a:lvl5pPr marL="2057400" indent="-228600" eaLnBrk="0" hangingPunct="0">
              <a:defRPr sz="2400">
                <a:solidFill>
                  <a:schemeClr val="tx1"/>
                </a:solidFill>
                <a:latin typeface="Arial" charset="0"/>
                <a:ea typeface="ヒラギノ角ゴ ProN W3" pitchFamily="-105" charset="-128"/>
                <a:sym typeface="Arial" charset="0"/>
              </a:defRPr>
            </a:lvl5pPr>
            <a:lvl6pPr marL="25146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6pPr>
            <a:lvl7pPr marL="29718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7pPr>
            <a:lvl8pPr marL="34290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8pPr>
            <a:lvl9pPr marL="38862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9pPr>
          </a:lstStyle>
          <a:p>
            <a:pPr eaLnBrk="1" hangingPunct="1"/>
            <a:endParaRPr lang="en-US" altLang="en-US" dirty="0"/>
          </a:p>
        </p:txBody>
      </p:sp>
      <p:sp>
        <p:nvSpPr>
          <p:cNvPr id="7" name="Title 6"/>
          <p:cNvSpPr>
            <a:spLocks noGrp="1"/>
          </p:cNvSpPr>
          <p:nvPr>
            <p:ph type="title"/>
          </p:nvPr>
        </p:nvSpPr>
        <p:spPr>
          <a:xfrm>
            <a:off x="304800" y="0"/>
            <a:ext cx="8382000" cy="609600"/>
          </a:xfrm>
        </p:spPr>
        <p:txBody>
          <a:bodyPr>
            <a:normAutofit/>
          </a:bodyPr>
          <a:lstStyle/>
          <a:p>
            <a:pPr>
              <a:defRPr/>
            </a:pPr>
            <a:r>
              <a:rPr lang="en-US" sz="3200" dirty="0" smtClean="0"/>
              <a:t>ENTREPRENEURS WANT TO DO GOOD</a:t>
            </a:r>
          </a:p>
        </p:txBody>
      </p:sp>
      <p:pic>
        <p:nvPicPr>
          <p:cNvPr id="20483" name="Content Placeholder 8" descr="http://cdn.twentytwowords.com/wp-content/uploads/bill-gates_2.jpg"/>
          <p:cNvPicPr>
            <a:picLocks noGrp="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457200" y="2302233"/>
            <a:ext cx="4040188" cy="22265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Content Placeholder 3" descr="http://foundationcenter.org/grantmaker/rkmellon/images/mellon2grn.gif"/>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414963" y="1751013"/>
            <a:ext cx="2100262" cy="2087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3" descr="https://encrypted-tbn1.gstatic.com/images?q=tbn:ANd9GcShSgi2rqeYPF4XoglBMMmCFCKWbsCPc4_1owN95Hyuxh_CR60a8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3838575"/>
            <a:ext cx="173355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4" descr="http://www.guidestar.org/ViewEdoc.aspx?eDocId=1461134&amp;approved=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4048125"/>
            <a:ext cx="2286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5" descr="https://encrypted-tbn3.gstatic.com/images?q=tbn:ANd9GcQhqOzztmy7r6uahvsxyw-uSXQZgoCX0JavfQJQWR8oqOUO4h7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725" y="4857750"/>
            <a:ext cx="22383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6" descr="https://encrypted-tbn3.gstatic.com/images?q=tbn:ANd9GcQvLk8SeRCJjLj5DQ_0AF9uGrOV3kDvsFgsxPIlobWJwRAYMpgc3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430838"/>
            <a:ext cx="2781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7" descr="https://encrypted-tbn3.gstatic.com/images?q=tbn:ANd9GcRTGMzPoVqUiYcHM0euMQI3nU3oi5ST-PY9kWy3eC9LXkPtfn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689475"/>
            <a:ext cx="2400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8" descr="https://encrypted-tbn1.gstatic.com/images?q=tbn:ANd9GcRr-iiUSKpr7gSgZ3CL9Crc57pBRihVVKdPvI5R9l3GaVlVSc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9313" y="1662113"/>
            <a:ext cx="34480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9" descr="https://encrypted-tbn1.gstatic.com/images?q=tbn:ANd9GcSMCKUJik62qh0sxKP1RtD8Xt0ZVqKeygscSSdX1nGPYuy55PCbf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988" y="3457575"/>
            <a:ext cx="32099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20" descr="https://encrypted-tbn2.gstatic.com/images?q=tbn:ANd9GcR83zdfHXJYAwfPQMOYt_3gcFhJlRdoMzwOfhVapftVQP0d8c-z"/>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063" y="1751013"/>
            <a:ext cx="1709737"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2" descr="https://encrypted-tbn1.gstatic.com/images?q=tbn:ANd9GcSn9pfpvDffVrpJR1hEjas1abpaOvw45lsHFH0Rs2ch9xdAmJoF2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7100" y="5430838"/>
            <a:ext cx="27336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6" descr="https://encrypted-tbn0.gstatic.com/images?q=tbn:ANd9GcTptP5YZzrubNKo0jX2UqM9GXskzh19_TxQkhS6jCaJ6nyXk-i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2200" y="2941638"/>
            <a:ext cx="31861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8" descr="https://encrypted-tbn3.gstatic.com/images?q=tbn:ANd9GcSM5-f0XVvlN8pzgcoVEpCYvnyPyXWOO9tQRn8e4CXEi8_KNh0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90800" y="6245225"/>
            <a:ext cx="27432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2" descr="http://americanexpatchiangmai.com/wp-content/uploads/2012/10/charity-wordl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48450" y="1722438"/>
            <a:ext cx="419417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6"/>
          <p:cNvSpPr txBox="1">
            <a:spLocks/>
          </p:cNvSpPr>
          <p:nvPr/>
        </p:nvSpPr>
        <p:spPr bwMode="auto">
          <a:xfrm>
            <a:off x="0" y="609600"/>
            <a:ext cx="9144000" cy="914400"/>
          </a:xfrm>
          <a:prstGeom prst="rect">
            <a:avLst/>
          </a:prstGeom>
          <a:noFill/>
          <a:ln w="12700">
            <a:noFill/>
            <a:miter lim="800000"/>
            <a:headEnd/>
            <a:tailEnd/>
          </a:ln>
          <a:effectLst/>
        </p:spPr>
        <p:txBody>
          <a:bodyPr lIns="50800" tIns="50800" bIns="50800" anchor="ctr"/>
          <a:lstStyle>
            <a:lvl1pPr marL="39688" indent="-39688" eaLnBrk="0" hangingPunct="0">
              <a:defRPr sz="2400">
                <a:solidFill>
                  <a:schemeClr val="tx1"/>
                </a:solidFill>
                <a:latin typeface="Arial" charset="0"/>
                <a:ea typeface="ヒラギノ角ゴ ProN W3" pitchFamily="-105" charset="-128"/>
                <a:sym typeface="Arial" charset="0"/>
              </a:defRPr>
            </a:lvl1pPr>
            <a:lvl2pPr marL="37931725" indent="-37474525" eaLnBrk="0" hangingPunct="0">
              <a:defRPr sz="2400">
                <a:solidFill>
                  <a:schemeClr val="tx1"/>
                </a:solidFill>
                <a:latin typeface="Arial" charset="0"/>
                <a:ea typeface="ヒラギノ角ゴ ProN W3" pitchFamily="-105" charset="-128"/>
                <a:sym typeface="Arial" charset="0"/>
              </a:defRPr>
            </a:lvl2pPr>
            <a:lvl3pPr eaLnBrk="0" hangingPunct="0">
              <a:defRPr sz="2400">
                <a:solidFill>
                  <a:schemeClr val="tx1"/>
                </a:solidFill>
                <a:latin typeface="Arial" charset="0"/>
                <a:ea typeface="ヒラギノ角ゴ ProN W3" pitchFamily="-105" charset="-128"/>
                <a:sym typeface="Arial" charset="0"/>
              </a:defRPr>
            </a:lvl3pPr>
            <a:lvl4pPr eaLnBrk="0" hangingPunct="0">
              <a:defRPr sz="2400">
                <a:solidFill>
                  <a:schemeClr val="tx1"/>
                </a:solidFill>
                <a:latin typeface="Arial" charset="0"/>
                <a:ea typeface="ヒラギノ角ゴ ProN W3" pitchFamily="-105" charset="-128"/>
                <a:sym typeface="Arial" charset="0"/>
              </a:defRPr>
            </a:lvl4pPr>
            <a:lvl5pPr eaLnBrk="0" hangingPunct="0">
              <a:defRPr sz="2400">
                <a:solidFill>
                  <a:schemeClr val="tx1"/>
                </a:solidFill>
                <a:latin typeface="Arial" charset="0"/>
                <a:ea typeface="ヒラギノ角ゴ ProN W3" pitchFamily="-105" charset="-128"/>
                <a:sym typeface="Arial" charset="0"/>
              </a:defRPr>
            </a:lvl5pPr>
            <a:lvl6pPr marL="4572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6pPr>
            <a:lvl7pPr marL="9144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7pPr>
            <a:lvl8pPr marL="1371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8pPr>
            <a:lvl9pPr marL="18288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9pPr>
          </a:lstStyle>
          <a:p>
            <a:pPr algn="ctr">
              <a:defRPr/>
            </a:pPr>
            <a:r>
              <a:rPr lang="en-US" sz="2800" b="1" dirty="0" smtClean="0">
                <a:solidFill>
                  <a:srgbClr val="9E004D"/>
                </a:solidFill>
                <a:effectLst>
                  <a:outerShdw blurRad="38100" dist="38100" dir="2700000" algn="tl">
                    <a:srgbClr val="000000"/>
                  </a:outerShdw>
                </a:effectLst>
                <a:latin typeface="Trebuchet MS" pitchFamily="-105" charset="0"/>
                <a:ea typeface="ヒラギノ角ゴ ProN W6" pitchFamily="-105" charset="-128"/>
                <a:sym typeface="Trebuchet MS" pitchFamily="-105" charset="0"/>
              </a:rPr>
              <a:t>FOR-BENEFIT FIRMS ALLOW THEM </a:t>
            </a:r>
          </a:p>
          <a:p>
            <a:pPr algn="ctr">
              <a:defRPr/>
            </a:pPr>
            <a:r>
              <a:rPr lang="en-US" sz="2800" b="1" dirty="0" smtClean="0">
                <a:solidFill>
                  <a:srgbClr val="9E004D"/>
                </a:solidFill>
                <a:effectLst>
                  <a:outerShdw blurRad="38100" dist="38100" dir="2700000" algn="tl">
                    <a:srgbClr val="000000"/>
                  </a:outerShdw>
                </a:effectLst>
                <a:latin typeface="Trebuchet MS" pitchFamily="-105" charset="0"/>
                <a:ea typeface="ヒラギノ角ゴ ProN W6" pitchFamily="-105" charset="-128"/>
                <a:sym typeface="Trebuchet MS" pitchFamily="-105" charset="0"/>
              </a:rPr>
              <a:t>TO DO IT MORE DIRECTLY.  </a:t>
            </a:r>
          </a:p>
        </p:txBody>
      </p:sp>
    </p:spTree>
    <p:extLst>
      <p:ext uri="{BB962C8B-B14F-4D97-AF65-F5344CB8AC3E}">
        <p14:creationId xmlns:p14="http://schemas.microsoft.com/office/powerpoint/2010/main" val="3038773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p:cNvSpPr>
          <p:nvPr/>
        </p:nvSpPr>
        <p:spPr bwMode="auto">
          <a:xfrm>
            <a:off x="0" y="0"/>
            <a:ext cx="9144000" cy="609600"/>
          </a:xfrm>
          <a:prstGeom prst="rect">
            <a:avLst/>
          </a:prstGeom>
          <a:gradFill rotWithShape="0">
            <a:gsLst>
              <a:gs pos="0">
                <a:srgbClr val="CC0066"/>
              </a:gs>
              <a:gs pos="100000">
                <a:srgbClr val="250010"/>
              </a:gs>
            </a:gsLst>
            <a:lin ang="27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ヒラギノ角ゴ ProN W3" pitchFamily="-105" charset="-128"/>
                <a:sym typeface="Arial" charset="0"/>
              </a:defRPr>
            </a:lvl1pPr>
            <a:lvl2pPr marL="742950" indent="-285750" eaLnBrk="0" hangingPunct="0">
              <a:defRPr sz="2400">
                <a:solidFill>
                  <a:schemeClr val="tx1"/>
                </a:solidFill>
                <a:latin typeface="Arial" charset="0"/>
                <a:ea typeface="ヒラギノ角ゴ ProN W3" pitchFamily="-105" charset="-128"/>
                <a:sym typeface="Arial" charset="0"/>
              </a:defRPr>
            </a:lvl2pPr>
            <a:lvl3pPr marL="1143000" indent="-228600" eaLnBrk="0" hangingPunct="0">
              <a:defRPr sz="2400">
                <a:solidFill>
                  <a:schemeClr val="tx1"/>
                </a:solidFill>
                <a:latin typeface="Arial" charset="0"/>
                <a:ea typeface="ヒラギノ角ゴ ProN W3" pitchFamily="-105" charset="-128"/>
                <a:sym typeface="Arial" charset="0"/>
              </a:defRPr>
            </a:lvl3pPr>
            <a:lvl4pPr marL="1600200" indent="-228600" eaLnBrk="0" hangingPunct="0">
              <a:defRPr sz="2400">
                <a:solidFill>
                  <a:schemeClr val="tx1"/>
                </a:solidFill>
                <a:latin typeface="Arial" charset="0"/>
                <a:ea typeface="ヒラギノ角ゴ ProN W3" pitchFamily="-105" charset="-128"/>
                <a:sym typeface="Arial" charset="0"/>
              </a:defRPr>
            </a:lvl4pPr>
            <a:lvl5pPr marL="2057400" indent="-228600" eaLnBrk="0" hangingPunct="0">
              <a:defRPr sz="2400">
                <a:solidFill>
                  <a:schemeClr val="tx1"/>
                </a:solidFill>
                <a:latin typeface="Arial" charset="0"/>
                <a:ea typeface="ヒラギノ角ゴ ProN W3" pitchFamily="-105" charset="-128"/>
                <a:sym typeface="Arial" charset="0"/>
              </a:defRPr>
            </a:lvl5pPr>
            <a:lvl6pPr marL="25146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6pPr>
            <a:lvl7pPr marL="29718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7pPr>
            <a:lvl8pPr marL="34290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8pPr>
            <a:lvl9pPr marL="38862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9pPr>
          </a:lstStyle>
          <a:p>
            <a:pPr eaLnBrk="1" hangingPunct="1"/>
            <a:endParaRPr lang="en-US" altLang="en-US" dirty="0"/>
          </a:p>
        </p:txBody>
      </p:sp>
      <p:sp>
        <p:nvSpPr>
          <p:cNvPr id="2" name="Title 1"/>
          <p:cNvSpPr>
            <a:spLocks noGrp="1"/>
          </p:cNvSpPr>
          <p:nvPr>
            <p:ph type="title"/>
          </p:nvPr>
        </p:nvSpPr>
        <p:spPr>
          <a:xfrm>
            <a:off x="457200" y="-50800"/>
            <a:ext cx="8229600" cy="685800"/>
          </a:xfrm>
        </p:spPr>
        <p:txBody>
          <a:bodyPr>
            <a:normAutofit/>
          </a:bodyPr>
          <a:lstStyle/>
          <a:p>
            <a:pPr>
              <a:defRPr/>
            </a:pPr>
            <a:r>
              <a:rPr lang="en-US" sz="2800" dirty="0" smtClean="0"/>
              <a:t>BLENDING DOING GOOD WITH DOING WELL</a:t>
            </a:r>
          </a:p>
        </p:txBody>
      </p:sp>
      <p:sp>
        <p:nvSpPr>
          <p:cNvPr id="22532"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2500"/>
          </a:bodyPr>
          <a:lstStyle/>
          <a:p>
            <a:pPr algn="ctr"/>
            <a:r>
              <a:rPr lang="en-US" altLang="en-US" dirty="0" smtClean="0"/>
              <a:t>The for-profit/not for profit divide conflicts students </a:t>
            </a:r>
          </a:p>
        </p:txBody>
      </p:sp>
      <p:sp>
        <p:nvSpPr>
          <p:cNvPr id="22533" name="Text Placeholder 4"/>
          <p:cNvSpPr>
            <a:spLocks noGrp="1"/>
          </p:cNvSpPr>
          <p:nvPr>
            <p:ph type="body" sz="half"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lnSpcReduction="10000"/>
          </a:bodyPr>
          <a:lstStyle/>
          <a:p>
            <a:pPr algn="ctr"/>
            <a:r>
              <a:rPr lang="en-US" altLang="en-US" dirty="0" smtClean="0"/>
              <a:t>For-Benefit corporations resolve the conflict.</a:t>
            </a:r>
          </a:p>
        </p:txBody>
      </p:sp>
      <p:pic>
        <p:nvPicPr>
          <p:cNvPr id="22535" name="Content Placeholder 3" descr="https://encrypted-tbn1.gstatic.com/images?q=tbn:ANd9GcSGZWn-3rMzQzX_Y9wvcJfteN5sQXpNF5hf3C8N5i7U1tIhBe9E"/>
          <p:cNvPicPr>
            <a:picLocks noGrp="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609600" y="2286000"/>
            <a:ext cx="36576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Content Placeholder 7" descr="http://static1.businessinsider.com/image/5075d33c6bb3f7a105000010-300/happy-woman.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09800"/>
            <a:ext cx="388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33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p:cNvSpPr>
          <p:nvPr/>
        </p:nvSpPr>
        <p:spPr bwMode="auto">
          <a:xfrm>
            <a:off x="0" y="0"/>
            <a:ext cx="9144000" cy="1219200"/>
          </a:xfrm>
          <a:prstGeom prst="rect">
            <a:avLst/>
          </a:prstGeom>
          <a:gradFill rotWithShape="0">
            <a:gsLst>
              <a:gs pos="0">
                <a:srgbClr val="CC0066"/>
              </a:gs>
              <a:gs pos="100000">
                <a:srgbClr val="250010"/>
              </a:gs>
            </a:gsLst>
            <a:lin ang="27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ヒラギノ角ゴ ProN W3" pitchFamily="-105" charset="-128"/>
                <a:sym typeface="Arial" charset="0"/>
              </a:defRPr>
            </a:lvl1pPr>
            <a:lvl2pPr marL="742950" indent="-285750" eaLnBrk="0" hangingPunct="0">
              <a:defRPr sz="2400">
                <a:solidFill>
                  <a:schemeClr val="tx1"/>
                </a:solidFill>
                <a:latin typeface="Arial" charset="0"/>
                <a:ea typeface="ヒラギノ角ゴ ProN W3" pitchFamily="-105" charset="-128"/>
                <a:sym typeface="Arial" charset="0"/>
              </a:defRPr>
            </a:lvl2pPr>
            <a:lvl3pPr marL="1143000" indent="-228600" eaLnBrk="0" hangingPunct="0">
              <a:defRPr sz="2400">
                <a:solidFill>
                  <a:schemeClr val="tx1"/>
                </a:solidFill>
                <a:latin typeface="Arial" charset="0"/>
                <a:ea typeface="ヒラギノ角ゴ ProN W3" pitchFamily="-105" charset="-128"/>
                <a:sym typeface="Arial" charset="0"/>
              </a:defRPr>
            </a:lvl3pPr>
            <a:lvl4pPr marL="1600200" indent="-228600" eaLnBrk="0" hangingPunct="0">
              <a:defRPr sz="2400">
                <a:solidFill>
                  <a:schemeClr val="tx1"/>
                </a:solidFill>
                <a:latin typeface="Arial" charset="0"/>
                <a:ea typeface="ヒラギノ角ゴ ProN W3" pitchFamily="-105" charset="-128"/>
                <a:sym typeface="Arial" charset="0"/>
              </a:defRPr>
            </a:lvl4pPr>
            <a:lvl5pPr marL="2057400" indent="-228600" eaLnBrk="0" hangingPunct="0">
              <a:defRPr sz="2400">
                <a:solidFill>
                  <a:schemeClr val="tx1"/>
                </a:solidFill>
                <a:latin typeface="Arial" charset="0"/>
                <a:ea typeface="ヒラギノ角ゴ ProN W3" pitchFamily="-105" charset="-128"/>
                <a:sym typeface="Arial" charset="0"/>
              </a:defRPr>
            </a:lvl5pPr>
            <a:lvl6pPr marL="25146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6pPr>
            <a:lvl7pPr marL="29718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7pPr>
            <a:lvl8pPr marL="34290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8pPr>
            <a:lvl9pPr marL="38862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9pPr>
          </a:lstStyle>
          <a:p>
            <a:pPr eaLnBrk="1" hangingPunct="1"/>
            <a:endParaRPr lang="en-US" altLang="en-US" dirty="0"/>
          </a:p>
        </p:txBody>
      </p:sp>
      <p:pic>
        <p:nvPicPr>
          <p:cNvPr id="23556" name="Content Placeholder 3" descr="http://4.bp.blogspot.com/_RfsUswe5LlI/TMGCT-mlK2I/AAAAAAAAAEc/W1Lb4ja1tac/s320/company-DNA3.gif"/>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654629" y="1937657"/>
            <a:ext cx="6128657" cy="35705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152400" y="76200"/>
            <a:ext cx="8788400" cy="990600"/>
          </a:xfrm>
        </p:spPr>
        <p:txBody>
          <a:bodyPr>
            <a:noAutofit/>
          </a:bodyPr>
          <a:lstStyle/>
          <a:p>
            <a:pPr>
              <a:defRPr/>
            </a:pPr>
            <a:r>
              <a:rPr lang="en-US" sz="3200" dirty="0" smtClean="0"/>
              <a:t>FOR-BENEFIT CORPORATIONS BUILD SOCIAL GOALS INTO A COMPANY’S DNA</a:t>
            </a:r>
          </a:p>
        </p:txBody>
      </p:sp>
    </p:spTree>
    <p:extLst>
      <p:ext uri="{BB962C8B-B14F-4D97-AF65-F5344CB8AC3E}">
        <p14:creationId xmlns:p14="http://schemas.microsoft.com/office/powerpoint/2010/main" val="63522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p:cNvSpPr>
          <p:nvPr/>
        </p:nvSpPr>
        <p:spPr bwMode="auto">
          <a:xfrm>
            <a:off x="0" y="0"/>
            <a:ext cx="9144000" cy="1219200"/>
          </a:xfrm>
          <a:prstGeom prst="rect">
            <a:avLst/>
          </a:prstGeom>
          <a:gradFill rotWithShape="0">
            <a:gsLst>
              <a:gs pos="0">
                <a:srgbClr val="CC0066"/>
              </a:gs>
              <a:gs pos="100000">
                <a:srgbClr val="250010"/>
              </a:gs>
            </a:gsLst>
            <a:lin ang="27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ヒラギノ角ゴ ProN W3" pitchFamily="-105" charset="-128"/>
                <a:sym typeface="Arial" charset="0"/>
              </a:defRPr>
            </a:lvl1pPr>
            <a:lvl2pPr marL="742950" indent="-285750" eaLnBrk="0" hangingPunct="0">
              <a:defRPr sz="2400">
                <a:solidFill>
                  <a:schemeClr val="tx1"/>
                </a:solidFill>
                <a:latin typeface="Arial" charset="0"/>
                <a:ea typeface="ヒラギノ角ゴ ProN W3" pitchFamily="-105" charset="-128"/>
                <a:sym typeface="Arial" charset="0"/>
              </a:defRPr>
            </a:lvl2pPr>
            <a:lvl3pPr marL="1143000" indent="-228600" eaLnBrk="0" hangingPunct="0">
              <a:defRPr sz="2400">
                <a:solidFill>
                  <a:schemeClr val="tx1"/>
                </a:solidFill>
                <a:latin typeface="Arial" charset="0"/>
                <a:ea typeface="ヒラギノ角ゴ ProN W3" pitchFamily="-105" charset="-128"/>
                <a:sym typeface="Arial" charset="0"/>
              </a:defRPr>
            </a:lvl3pPr>
            <a:lvl4pPr marL="1600200" indent="-228600" eaLnBrk="0" hangingPunct="0">
              <a:defRPr sz="2400">
                <a:solidFill>
                  <a:schemeClr val="tx1"/>
                </a:solidFill>
                <a:latin typeface="Arial" charset="0"/>
                <a:ea typeface="ヒラギノ角ゴ ProN W3" pitchFamily="-105" charset="-128"/>
                <a:sym typeface="Arial" charset="0"/>
              </a:defRPr>
            </a:lvl4pPr>
            <a:lvl5pPr marL="2057400" indent="-228600" eaLnBrk="0" hangingPunct="0">
              <a:defRPr sz="2400">
                <a:solidFill>
                  <a:schemeClr val="tx1"/>
                </a:solidFill>
                <a:latin typeface="Arial" charset="0"/>
                <a:ea typeface="ヒラギノ角ゴ ProN W3" pitchFamily="-105" charset="-128"/>
                <a:sym typeface="Arial" charset="0"/>
              </a:defRPr>
            </a:lvl5pPr>
            <a:lvl6pPr marL="25146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6pPr>
            <a:lvl7pPr marL="29718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7pPr>
            <a:lvl8pPr marL="34290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8pPr>
            <a:lvl9pPr marL="38862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9pPr>
          </a:lstStyle>
          <a:p>
            <a:pPr eaLnBrk="1" hangingPunct="1"/>
            <a:endParaRPr lang="en-US" altLang="en-US" dirty="0"/>
          </a:p>
        </p:txBody>
      </p:sp>
      <p:sp>
        <p:nvSpPr>
          <p:cNvPr id="2" name="Title 1"/>
          <p:cNvSpPr>
            <a:spLocks noGrp="1"/>
          </p:cNvSpPr>
          <p:nvPr>
            <p:ph type="title"/>
          </p:nvPr>
        </p:nvSpPr>
        <p:spPr>
          <a:xfrm>
            <a:off x="228600" y="228600"/>
            <a:ext cx="8686800" cy="792163"/>
          </a:xfrm>
        </p:spPr>
        <p:txBody>
          <a:bodyPr>
            <a:normAutofit fontScale="90000"/>
          </a:bodyPr>
          <a:lstStyle/>
          <a:p>
            <a:pPr>
              <a:defRPr/>
            </a:pPr>
            <a:r>
              <a:rPr lang="en-US" sz="2800" dirty="0" smtClean="0"/>
              <a:t>MILTON FRIEDMAN COULD SUPPORT FOR-BENEFIT FIRMS AS COULD ANY CLASSICAL LIBERTARIAN</a:t>
            </a:r>
          </a:p>
        </p:txBody>
      </p:sp>
      <p:pic>
        <p:nvPicPr>
          <p:cNvPr id="24581" name="Content Placeholder 3" descr="http://appalachianconservative.files.wordpress.com/2009/08/milton_friedman.jpg"/>
          <p:cNvPicPr>
            <a:picLocks noGrp="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3722688"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Content Placeholder 5"/>
          <p:cNvSpPr>
            <a:spLocks noGrp="1"/>
          </p:cNvSpPr>
          <p:nvPr>
            <p:ph sz="quarter" idx="4"/>
          </p:nvPr>
        </p:nvSpPr>
        <p:spPr bwMode="auto">
          <a:xfrm>
            <a:off x="4495800" y="1905000"/>
            <a:ext cx="4041775" cy="395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lnSpcReduction="10000"/>
          </a:bodyPr>
          <a:lstStyle/>
          <a:p>
            <a:pPr marL="0" indent="0">
              <a:buFont typeface="Arial" charset="0"/>
              <a:buNone/>
            </a:pPr>
            <a:r>
              <a:rPr lang="en-US" altLang="en-US" sz="2600" dirty="0" smtClean="0"/>
              <a:t>If the corporate charter includes goals other than profit, then the goal of the corporation should be to achieve those other goals, not profit maximization. </a:t>
            </a:r>
            <a:endParaRPr lang="en-US" altLang="en-US" sz="2600" i="1" dirty="0" smtClean="0"/>
          </a:p>
          <a:p>
            <a:pPr marL="0" indent="0">
              <a:buFont typeface="Arial" charset="0"/>
              <a:buNone/>
            </a:pPr>
            <a:endParaRPr lang="en-US" altLang="en-US" sz="2600" dirty="0" smtClean="0"/>
          </a:p>
          <a:p>
            <a:pPr marL="0" indent="0">
              <a:buFont typeface="Arial" charset="0"/>
              <a:buNone/>
            </a:pPr>
            <a:r>
              <a:rPr lang="en-US" altLang="en-US" sz="2600" dirty="0" smtClean="0"/>
              <a:t>The corporate charter is the DNA of the firm.</a:t>
            </a:r>
          </a:p>
          <a:p>
            <a:pPr marL="0" indent="0">
              <a:buFont typeface="Arial" charset="0"/>
              <a:buNone/>
            </a:pPr>
            <a:endParaRPr lang="en-US" altLang="en-US" sz="2600" dirty="0" smtClean="0"/>
          </a:p>
        </p:txBody>
      </p:sp>
    </p:spTree>
    <p:extLst>
      <p:ext uri="{BB962C8B-B14F-4D97-AF65-F5344CB8AC3E}">
        <p14:creationId xmlns:p14="http://schemas.microsoft.com/office/powerpoint/2010/main" val="481408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b="1" dirty="0" smtClean="0"/>
              <a:t>dispersed interactions among locally interacting heterogeneous agents, </a:t>
            </a:r>
            <a:endParaRPr lang="en-US" dirty="0" smtClean="0"/>
          </a:p>
          <a:p>
            <a:pPr lvl="0"/>
            <a:r>
              <a:rPr lang="en-US" b="1" dirty="0" smtClean="0"/>
              <a:t>no global controller who could exploit opportunities resulting from these dispersed interactions, </a:t>
            </a:r>
            <a:endParaRPr lang="en-US" dirty="0" smtClean="0"/>
          </a:p>
          <a:p>
            <a:pPr lvl="0"/>
            <a:r>
              <a:rPr lang="en-US" b="1" dirty="0" smtClean="0"/>
              <a:t>cross-cutting hierarchical organization with tangled interactions, </a:t>
            </a:r>
            <a:endParaRPr lang="en-US" dirty="0" smtClean="0"/>
          </a:p>
          <a:p>
            <a:pPr lvl="0"/>
            <a:r>
              <a:rPr lang="en-US" b="1" dirty="0" smtClean="0"/>
              <a:t>continual learning and adaptation of agents,</a:t>
            </a:r>
            <a:endParaRPr lang="en-US" dirty="0" smtClean="0"/>
          </a:p>
          <a:p>
            <a:pPr lvl="0"/>
            <a:r>
              <a:rPr lang="en-US" b="1" dirty="0" smtClean="0"/>
              <a:t>novelty and mutations of the system </a:t>
            </a:r>
            <a:endParaRPr lang="en-US" dirty="0" smtClean="0"/>
          </a:p>
          <a:p>
            <a:pPr lvl="0"/>
            <a:r>
              <a:rPr lang="en-US" b="1" dirty="0" smtClean="0"/>
              <a:t>out-of-equilibrium dynamics.</a:t>
            </a:r>
            <a:endParaRPr lang="en-US" dirty="0" smtClean="0"/>
          </a:p>
          <a:p>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t>5</a:t>
            </a:fld>
            <a:endParaRPr lang="en-US" dirty="0"/>
          </a:p>
        </p:txBody>
      </p:sp>
      <p:sp>
        <p:nvSpPr>
          <p:cNvPr id="4" name="Title 3"/>
          <p:cNvSpPr>
            <a:spLocks noGrp="1"/>
          </p:cNvSpPr>
          <p:nvPr>
            <p:ph type="title"/>
          </p:nvPr>
        </p:nvSpPr>
        <p:spPr/>
        <p:txBody>
          <a:bodyPr>
            <a:normAutofit/>
          </a:bodyPr>
          <a:lstStyle/>
          <a:p>
            <a:r>
              <a:rPr lang="en-US" dirty="0" smtClean="0"/>
              <a:t>The Rise of complexity science</a:t>
            </a:r>
            <a:endParaRPr lang="en-US" dirty="0"/>
          </a:p>
        </p:txBody>
      </p:sp>
    </p:spTree>
    <p:extLst>
      <p:ext uri="{BB962C8B-B14F-4D97-AF65-F5344CB8AC3E}">
        <p14:creationId xmlns:p14="http://schemas.microsoft.com/office/powerpoint/2010/main" val="2601741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b="1" dirty="0" smtClean="0"/>
          </a:p>
          <a:p>
            <a:r>
              <a:rPr lang="en-US" b="1" dirty="0" smtClean="0"/>
              <a:t>"By complex system I mean one made up of a large number of parts that interact in a non-simple way. In such systems, the whole is more than the sum of its parts, not in an ultimate, metaphysical sense, but in the important pragmatic sense that, given the properties of the parts and the laws of their interaction, it is not a trivial matter to infer properties of the whole" (Simon, 1981, p.4).</a:t>
            </a:r>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6</a:t>
            </a:fld>
            <a:endParaRPr lang="en-US" dirty="0">
              <a:solidFill>
                <a:prstClr val="black"/>
              </a:solidFill>
            </a:endParaRPr>
          </a:p>
        </p:txBody>
      </p:sp>
      <p:sp>
        <p:nvSpPr>
          <p:cNvPr id="4" name="Title 3"/>
          <p:cNvSpPr>
            <a:spLocks noGrp="1"/>
          </p:cNvSpPr>
          <p:nvPr>
            <p:ph type="title"/>
          </p:nvPr>
        </p:nvSpPr>
        <p:spPr/>
        <p:txBody>
          <a:bodyPr>
            <a:normAutofit fontScale="90000"/>
          </a:bodyPr>
          <a:lstStyle/>
          <a:p>
            <a:r>
              <a:rPr lang="en-US" dirty="0" smtClean="0"/>
              <a:t>Herbert Simon’s Definition of Complex System</a:t>
            </a:r>
            <a:endParaRPr lang="en-US" dirty="0"/>
          </a:p>
        </p:txBody>
      </p:sp>
    </p:spTree>
    <p:extLst>
      <p:ext uri="{BB962C8B-B14F-4D97-AF65-F5344CB8AC3E}">
        <p14:creationId xmlns:p14="http://schemas.microsoft.com/office/powerpoint/2010/main" val="801216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Complexity economics</a:t>
            </a:r>
            <a:endParaRPr lang="en-GB" dirty="0">
              <a:latin typeface="Calibri" charset="0"/>
              <a:ea typeface="ＭＳ Ｐゴシック" charset="0"/>
              <a:cs typeface="ＭＳ Ｐゴシック" charset="0"/>
            </a:endParaRPr>
          </a:p>
        </p:txBody>
      </p:sp>
      <p:sp>
        <p:nvSpPr>
          <p:cNvPr id="6" name="Pijl omlaag 5"/>
          <p:cNvSpPr/>
          <p:nvPr/>
        </p:nvSpPr>
        <p:spPr>
          <a:xfrm>
            <a:off x="1719263" y="1447800"/>
            <a:ext cx="2925762" cy="4810125"/>
          </a:xfrm>
          <a:prstGeom prst="downArrow">
            <a:avLst/>
          </a:prstGeom>
          <a:solidFill>
            <a:schemeClr val="bg1">
              <a:lumMod val="95000"/>
            </a:schemeClr>
          </a:solidFill>
          <a:ln w="4762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nl-NL" dirty="0">
                <a:solidFill>
                  <a:schemeClr val="tx2"/>
                </a:solidFill>
              </a:rPr>
              <a:t>General equilibrium</a:t>
            </a:r>
          </a:p>
          <a:p>
            <a:pPr algn="ctr">
              <a:defRPr/>
            </a:pPr>
            <a:endParaRPr lang="nl-NL" dirty="0">
              <a:solidFill>
                <a:schemeClr val="tx2"/>
              </a:solidFill>
            </a:endParaRPr>
          </a:p>
          <a:p>
            <a:pPr algn="ctr">
              <a:defRPr/>
            </a:pPr>
            <a:endParaRPr lang="nl-NL" dirty="0">
              <a:solidFill>
                <a:schemeClr val="tx2"/>
              </a:solidFill>
            </a:endParaRPr>
          </a:p>
          <a:p>
            <a:pPr algn="ctr">
              <a:defRPr/>
            </a:pPr>
            <a:r>
              <a:rPr lang="nl-NL" dirty="0">
                <a:solidFill>
                  <a:schemeClr val="tx2"/>
                </a:solidFill>
              </a:rPr>
              <a:t>Closed systems</a:t>
            </a:r>
          </a:p>
          <a:p>
            <a:pPr algn="ctr">
              <a:defRPr/>
            </a:pPr>
            <a:endParaRPr lang="nl-NL" dirty="0">
              <a:solidFill>
                <a:schemeClr val="tx2"/>
              </a:solidFill>
            </a:endParaRPr>
          </a:p>
          <a:p>
            <a:pPr algn="ctr">
              <a:defRPr/>
            </a:pPr>
            <a:endParaRPr lang="nl-NL" dirty="0">
              <a:solidFill>
                <a:schemeClr val="tx2"/>
              </a:solidFill>
            </a:endParaRPr>
          </a:p>
          <a:p>
            <a:pPr algn="ctr">
              <a:defRPr/>
            </a:pPr>
            <a:r>
              <a:rPr lang="nl-NL" dirty="0">
                <a:solidFill>
                  <a:schemeClr val="tx2"/>
                </a:solidFill>
              </a:rPr>
              <a:t>Neo-classical</a:t>
            </a:r>
          </a:p>
          <a:p>
            <a:pPr algn="ctr">
              <a:defRPr/>
            </a:pPr>
            <a:endParaRPr lang="nl-NL" dirty="0">
              <a:solidFill>
                <a:schemeClr val="tx2"/>
              </a:solidFill>
            </a:endParaRPr>
          </a:p>
          <a:p>
            <a:pPr algn="ctr">
              <a:defRPr/>
            </a:pPr>
            <a:endParaRPr lang="nl-NL" dirty="0">
              <a:solidFill>
                <a:schemeClr val="tx2"/>
              </a:solidFill>
            </a:endParaRPr>
          </a:p>
          <a:p>
            <a:pPr algn="ctr">
              <a:defRPr/>
            </a:pPr>
            <a:r>
              <a:rPr lang="nl-NL" dirty="0">
                <a:solidFill>
                  <a:schemeClr val="tx2"/>
                </a:solidFill>
              </a:rPr>
              <a:t>Macro-economic models</a:t>
            </a:r>
          </a:p>
        </p:txBody>
      </p:sp>
      <p:sp>
        <p:nvSpPr>
          <p:cNvPr id="8" name="Wolk 7"/>
          <p:cNvSpPr/>
          <p:nvPr/>
        </p:nvSpPr>
        <p:spPr>
          <a:xfrm>
            <a:off x="5606143" y="4186238"/>
            <a:ext cx="2369457" cy="1116012"/>
          </a:xfrm>
          <a:prstGeom prst="cloud">
            <a:avLst/>
          </a:prstGeom>
          <a:solidFill>
            <a:srgbClr val="660066"/>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GB" dirty="0"/>
              <a:t>Behavioural economics</a:t>
            </a:r>
          </a:p>
        </p:txBody>
      </p:sp>
      <p:sp>
        <p:nvSpPr>
          <p:cNvPr id="10" name="Wolk 9"/>
          <p:cNvSpPr/>
          <p:nvPr/>
        </p:nvSpPr>
        <p:spPr>
          <a:xfrm>
            <a:off x="4191000" y="4084638"/>
            <a:ext cx="1622425" cy="1450975"/>
          </a:xfrm>
          <a:prstGeom prst="cloud">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GB" dirty="0"/>
              <a:t>Agent Based models</a:t>
            </a:r>
          </a:p>
        </p:txBody>
      </p:sp>
      <p:sp>
        <p:nvSpPr>
          <p:cNvPr id="11" name="Wolk 10"/>
          <p:cNvSpPr/>
          <p:nvPr/>
        </p:nvSpPr>
        <p:spPr>
          <a:xfrm>
            <a:off x="3864429" y="2438400"/>
            <a:ext cx="2126796" cy="1414463"/>
          </a:xfrm>
          <a:prstGeom prst="cloud">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GB" dirty="0"/>
              <a:t>Bounded rationality</a:t>
            </a:r>
          </a:p>
        </p:txBody>
      </p:sp>
      <p:sp>
        <p:nvSpPr>
          <p:cNvPr id="12" name="Wolk 11"/>
          <p:cNvSpPr/>
          <p:nvPr/>
        </p:nvSpPr>
        <p:spPr>
          <a:xfrm>
            <a:off x="7206343" y="2677886"/>
            <a:ext cx="1696357" cy="1406752"/>
          </a:xfrm>
          <a:prstGeom prst="cloud">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nl-NL" dirty="0"/>
              <a:t>Game theory</a:t>
            </a:r>
          </a:p>
        </p:txBody>
      </p:sp>
      <p:sp>
        <p:nvSpPr>
          <p:cNvPr id="13" name="Wolk 12"/>
          <p:cNvSpPr/>
          <p:nvPr/>
        </p:nvSpPr>
        <p:spPr>
          <a:xfrm>
            <a:off x="7489825" y="4310063"/>
            <a:ext cx="1654175" cy="914400"/>
          </a:xfrm>
          <a:prstGeom prst="cloud">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nl-NL" dirty="0"/>
              <a:t>Ostrom</a:t>
            </a:r>
          </a:p>
        </p:txBody>
      </p:sp>
      <p:sp>
        <p:nvSpPr>
          <p:cNvPr id="14" name="Wolk 13"/>
          <p:cNvSpPr/>
          <p:nvPr/>
        </p:nvSpPr>
        <p:spPr>
          <a:xfrm>
            <a:off x="767500" y="1967653"/>
            <a:ext cx="1903526" cy="1112838"/>
          </a:xfrm>
          <a:prstGeom prst="cloud">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nl-NL" dirty="0"/>
              <a:t>Learning by doing</a:t>
            </a:r>
          </a:p>
        </p:txBody>
      </p:sp>
      <p:sp>
        <p:nvSpPr>
          <p:cNvPr id="15" name="Wolk 14"/>
          <p:cNvSpPr/>
          <p:nvPr/>
        </p:nvSpPr>
        <p:spPr>
          <a:xfrm>
            <a:off x="5813425" y="2946400"/>
            <a:ext cx="1501775" cy="914400"/>
          </a:xfrm>
          <a:prstGeom prst="cloud">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nl-NL" sz="1600" dirty="0"/>
              <a:t>Open systems</a:t>
            </a:r>
          </a:p>
        </p:txBody>
      </p:sp>
      <p:sp>
        <p:nvSpPr>
          <p:cNvPr id="16" name="Wolk 15"/>
          <p:cNvSpPr/>
          <p:nvPr/>
        </p:nvSpPr>
        <p:spPr>
          <a:xfrm>
            <a:off x="405267" y="3403600"/>
            <a:ext cx="2399848" cy="1465489"/>
          </a:xfrm>
          <a:prstGeom prst="cloud">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nl-NL" sz="1600" dirty="0"/>
              <a:t>Expectations</a:t>
            </a:r>
          </a:p>
        </p:txBody>
      </p:sp>
      <p:sp>
        <p:nvSpPr>
          <p:cNvPr id="18" name="Wolk 17"/>
          <p:cNvSpPr/>
          <p:nvPr/>
        </p:nvSpPr>
        <p:spPr>
          <a:xfrm>
            <a:off x="3069317" y="1201633"/>
            <a:ext cx="4822825" cy="1413782"/>
          </a:xfrm>
          <a:prstGeom prst="cloud">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nl-NL" dirty="0"/>
              <a:t>Complexity</a:t>
            </a:r>
          </a:p>
        </p:txBody>
      </p:sp>
      <p:sp>
        <p:nvSpPr>
          <p:cNvPr id="19" name="Wolk 17"/>
          <p:cNvSpPr/>
          <p:nvPr/>
        </p:nvSpPr>
        <p:spPr>
          <a:xfrm rot="609285">
            <a:off x="5702220" y="2198732"/>
            <a:ext cx="2318657" cy="763127"/>
          </a:xfrm>
          <a:prstGeom prst="cloud">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nl-NL" sz="1600" dirty="0" smtClean="0"/>
              <a:t>Path Dependency</a:t>
            </a:r>
            <a:endParaRPr lang="nl-NL" sz="1600" dirty="0"/>
          </a:p>
        </p:txBody>
      </p:sp>
    </p:spTree>
    <p:extLst>
      <p:ext uri="{BB962C8B-B14F-4D97-AF65-F5344CB8AC3E}">
        <p14:creationId xmlns:p14="http://schemas.microsoft.com/office/powerpoint/2010/main" val="2584053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8</a:t>
            </a:fld>
            <a:endParaRPr lang="en-US" dirty="0">
              <a:solidFill>
                <a:prstClr val="black"/>
              </a:solidFill>
            </a:endParaRPr>
          </a:p>
        </p:txBody>
      </p:sp>
      <p:sp>
        <p:nvSpPr>
          <p:cNvPr id="4" name="Title 3"/>
          <p:cNvSpPr>
            <a:spLocks noGrp="1"/>
          </p:cNvSpPr>
          <p:nvPr>
            <p:ph type="title"/>
          </p:nvPr>
        </p:nvSpPr>
        <p:spPr/>
        <p:txBody>
          <a:bodyPr>
            <a:normAutofit fontScale="90000"/>
          </a:bodyPr>
          <a:lstStyle/>
          <a:p>
            <a:pPr algn="ctr"/>
            <a:r>
              <a:rPr lang="en-US" dirty="0" smtClean="0"/>
              <a:t>The Economy as a Complex Evolving System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762" y="2383949"/>
            <a:ext cx="4385280"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70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0"/>
            <a:endParaRPr lang="en-US" b="1" dirty="0" smtClean="0"/>
          </a:p>
          <a:p>
            <a:pPr lvl="0"/>
            <a:r>
              <a:rPr lang="en-US" b="1" dirty="0" smtClean="0"/>
              <a:t>Game theory has replaced calculus as the core of micro. </a:t>
            </a:r>
            <a:endParaRPr lang="en-US" dirty="0" smtClean="0"/>
          </a:p>
          <a:p>
            <a:pPr lvl="0"/>
            <a:r>
              <a:rPr lang="en-US" b="1" dirty="0" smtClean="0"/>
              <a:t>Evolutionary game theory is redefining how institutions are integrated into the analysis. </a:t>
            </a:r>
            <a:endParaRPr lang="en-US" dirty="0" smtClean="0"/>
          </a:p>
          <a:p>
            <a:pPr lvl="0"/>
            <a:r>
              <a:rPr lang="en-US" b="1" dirty="0" smtClean="0"/>
              <a:t>Ecological economics is redefining how nature and the economy are viewed as interrelating. </a:t>
            </a:r>
            <a:endParaRPr lang="en-US" dirty="0" smtClean="0"/>
          </a:p>
          <a:p>
            <a:pPr lvl="0"/>
            <a:r>
              <a:rPr lang="en-US" b="1" dirty="0" smtClean="0"/>
              <a:t>Behavioral economics has changed assumptions of rationality to a much more nuanced view of individuals </a:t>
            </a:r>
            <a:endParaRPr lang="en-US" dirty="0" smtClean="0"/>
          </a:p>
          <a:p>
            <a:pPr lvl="0"/>
            <a:r>
              <a:rPr lang="en-US" b="1" dirty="0" smtClean="0"/>
              <a:t>Econometric work dealing with the limitations of classical statistics is redefining how economists think of empirical proof. </a:t>
            </a:r>
            <a:endParaRPr lang="en-US" dirty="0" smtClean="0"/>
          </a:p>
          <a:p>
            <a:pPr lvl="0"/>
            <a:r>
              <a:rPr lang="en-US" b="1" dirty="0" smtClean="0"/>
              <a:t>Complexity theory is offering a way of redefining how we conceive of general equilibrium. </a:t>
            </a:r>
            <a:endParaRPr lang="en-US" dirty="0" smtClean="0"/>
          </a:p>
          <a:p>
            <a:pPr lvl="0"/>
            <a:r>
              <a:rPr lang="en-US" b="1" dirty="0" smtClean="0"/>
              <a:t>Computer simulations are offering a way of redefining models and how they are used. </a:t>
            </a:r>
            <a:endParaRPr lang="en-US" dirty="0" smtClean="0"/>
          </a:p>
          <a:p>
            <a:pPr lvl="0"/>
            <a:r>
              <a:rPr lang="en-US" b="1" dirty="0" smtClean="0"/>
              <a:t>Experimental economics is changing the way economists think about empirical work. </a:t>
            </a:r>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9</a:t>
            </a:fld>
            <a:endParaRPr lang="en-US" dirty="0">
              <a:solidFill>
                <a:prstClr val="black"/>
              </a:solidFill>
            </a:endParaRPr>
          </a:p>
        </p:txBody>
      </p:sp>
      <p:sp>
        <p:nvSpPr>
          <p:cNvPr id="4" name="Title 3"/>
          <p:cNvSpPr>
            <a:spLocks noGrp="1"/>
          </p:cNvSpPr>
          <p:nvPr>
            <p:ph type="title"/>
          </p:nvPr>
        </p:nvSpPr>
        <p:spPr/>
        <p:txBody>
          <a:bodyPr>
            <a:normAutofit fontScale="90000"/>
          </a:bodyPr>
          <a:lstStyle/>
          <a:p>
            <a:r>
              <a:rPr lang="en-US" dirty="0" smtClean="0"/>
              <a:t>Modern Economics is No Longer NeoClassical Economics </a:t>
            </a:r>
            <a:endParaRPr lang="en-US" dirty="0"/>
          </a:p>
        </p:txBody>
      </p:sp>
    </p:spTree>
    <p:extLst>
      <p:ext uri="{BB962C8B-B14F-4D97-AF65-F5344CB8AC3E}">
        <p14:creationId xmlns:p14="http://schemas.microsoft.com/office/powerpoint/2010/main" val="23544016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4364</Words>
  <Application>Microsoft Office PowerPoint</Application>
  <PresentationFormat>On-screen Show (4:3)</PresentationFormat>
  <Paragraphs>277</Paragraphs>
  <Slides>44</Slides>
  <Notes>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Concourse</vt:lpstr>
      <vt:lpstr>Complexity and the Art of Public Policy: Solving Society’s Problems from the Bottom up</vt:lpstr>
      <vt:lpstr>Outline</vt:lpstr>
      <vt:lpstr>Summary of Current Standard Policy Frames</vt:lpstr>
      <vt:lpstr>The Importance of Framing</vt:lpstr>
      <vt:lpstr>The Rise of complexity science</vt:lpstr>
      <vt:lpstr>Herbert Simon’s Definition of Complex System</vt:lpstr>
      <vt:lpstr>Complexity economics</vt:lpstr>
      <vt:lpstr>The Economy as a Complex Evolving System</vt:lpstr>
      <vt:lpstr>Modern Economics is No Longer NeoClassical Economics </vt:lpstr>
      <vt:lpstr>The End of Neoclassical and The Rise of Complexity Theory in Economics</vt:lpstr>
      <vt:lpstr>Leonard Read’s I Pencil Story Revisited: Government and the Market co-evolve</vt:lpstr>
      <vt:lpstr>The Complexity Policy Framework</vt:lpstr>
      <vt:lpstr>Implications of the Complexity Policy Framework for Economist’s Research</vt:lpstr>
      <vt:lpstr>Theory and Models are Heuristics, not Truth: Punch line of Streetlamp joke</vt:lpstr>
      <vt:lpstr>Applied Policy becomes Engineering, not applied science</vt:lpstr>
      <vt:lpstr>Models and theories become heuristics</vt:lpstr>
      <vt:lpstr>The Central Policy Choice in the Complexity Frame</vt:lpstr>
      <vt:lpstr>Control vs. Influence</vt:lpstr>
      <vt:lpstr>The lost agenda</vt:lpstr>
      <vt:lpstr>Outline</vt:lpstr>
      <vt:lpstr>Summary of the Classical Policy Narrative  (up until the 1930s)</vt:lpstr>
      <vt:lpstr>Classical Approach to Policy</vt:lpstr>
      <vt:lpstr>How economics lost the complexity vision in macro and micro</vt:lpstr>
      <vt:lpstr>How Complexity got Pushed out of Micro</vt:lpstr>
      <vt:lpstr>How Complexity Got Pushed out of Macro</vt:lpstr>
      <vt:lpstr>What got pushed out</vt:lpstr>
      <vt:lpstr>Changing the Frame of Policy from a Control Theory frame to a Complexity Theory Frame</vt:lpstr>
      <vt:lpstr>Changes in Policy Analysis</vt:lpstr>
      <vt:lpstr>Relation of Complexity Policy to Nudge</vt:lpstr>
      <vt:lpstr>Activist Laissez Faire Policy  </vt:lpstr>
      <vt:lpstr>Top-down vs. and Bottom-up</vt:lpstr>
      <vt:lpstr>Complexity Policy focused on meta policy—influencing the economic environment</vt:lpstr>
      <vt:lpstr>The Complexity Policy Frame: The Economics of Influence, not Economics of Control</vt:lpstr>
      <vt:lpstr>Outline</vt:lpstr>
      <vt:lpstr>Exploring the Institutional Space: An Example of a Policy that Follows from the Complexity Policy Framework</vt:lpstr>
      <vt:lpstr>Example of Complexity Policy:  For benefit institutions</vt:lpstr>
      <vt:lpstr>PowerPoint Presentation</vt:lpstr>
      <vt:lpstr>DOING WELL AND DOING GOOD</vt:lpstr>
      <vt:lpstr>Andrew Carnegie and the Gospel of Wealth</vt:lpstr>
      <vt:lpstr>CLASSICAL ECONOMISTS SAW FOR-PROFIT CAPITALISM AS A STEPPING STONE, NOT AN END IN ITSELF</vt:lpstr>
      <vt:lpstr>ENTREPRENEURS WANT TO DO GOOD</vt:lpstr>
      <vt:lpstr>BLENDING DOING GOOD WITH DOING WELL</vt:lpstr>
      <vt:lpstr>FOR-BENEFIT CORPORATIONS BUILD SOCIAL GOALS INTO A COMPANY’S DNA</vt:lpstr>
      <vt:lpstr>MILTON FRIEDMAN COULD SUPPORT FOR-BENEFIT FIRMS AS COULD ANY CLASSICAL LIBERTARIAN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Laissez Faire Activism</dc:title>
  <dc:creator>roland kupers</dc:creator>
  <cp:lastModifiedBy>Colander, David C.</cp:lastModifiedBy>
  <cp:revision>58</cp:revision>
  <cp:lastPrinted>2013-09-18T17:47:14Z</cp:lastPrinted>
  <dcterms:created xsi:type="dcterms:W3CDTF">2013-07-13T12:46:44Z</dcterms:created>
  <dcterms:modified xsi:type="dcterms:W3CDTF">2013-09-18T17:48:19Z</dcterms:modified>
</cp:coreProperties>
</file>