
<file path=[Content_Types].xml><?xml version="1.0" encoding="utf-8"?>
<Types xmlns="http://schemas.openxmlformats.org/package/2006/content-types">
  <Default Extension="png" ContentType="image/png"/>
  <Default Extension="xlsm" ContentType="application/vnd.ms-excel.sheet.macroEnabled.12"/>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notesSlides/notesSlide2.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114"/>
  </p:notesMasterIdLst>
  <p:sldIdLst>
    <p:sldId id="256" r:id="rId2"/>
    <p:sldId id="444" r:id="rId3"/>
    <p:sldId id="429" r:id="rId4"/>
    <p:sldId id="341" r:id="rId5"/>
    <p:sldId id="354" r:id="rId6"/>
    <p:sldId id="373" r:id="rId7"/>
    <p:sldId id="342" r:id="rId8"/>
    <p:sldId id="362" r:id="rId9"/>
    <p:sldId id="356" r:id="rId10"/>
    <p:sldId id="355" r:id="rId11"/>
    <p:sldId id="363" r:id="rId12"/>
    <p:sldId id="352" r:id="rId13"/>
    <p:sldId id="427" r:id="rId14"/>
    <p:sldId id="434" r:id="rId15"/>
    <p:sldId id="353" r:id="rId16"/>
    <p:sldId id="432" r:id="rId17"/>
    <p:sldId id="423" r:id="rId18"/>
    <p:sldId id="334" r:id="rId19"/>
    <p:sldId id="335" r:id="rId20"/>
    <p:sldId id="333" r:id="rId21"/>
    <p:sldId id="431" r:id="rId22"/>
    <p:sldId id="375" r:id="rId23"/>
    <p:sldId id="436" r:id="rId24"/>
    <p:sldId id="316" r:id="rId25"/>
    <p:sldId id="317" r:id="rId26"/>
    <p:sldId id="437" r:id="rId27"/>
    <p:sldId id="425" r:id="rId28"/>
    <p:sldId id="377" r:id="rId29"/>
    <p:sldId id="378" r:id="rId30"/>
    <p:sldId id="370" r:id="rId31"/>
    <p:sldId id="369" r:id="rId32"/>
    <p:sldId id="368" r:id="rId33"/>
    <p:sldId id="438" r:id="rId34"/>
    <p:sldId id="440" r:id="rId35"/>
    <p:sldId id="441" r:id="rId36"/>
    <p:sldId id="382" r:id="rId37"/>
    <p:sldId id="283" r:id="rId38"/>
    <p:sldId id="419" r:id="rId39"/>
    <p:sldId id="379" r:id="rId40"/>
    <p:sldId id="442" r:id="rId41"/>
    <p:sldId id="280" r:id="rId42"/>
    <p:sldId id="281" r:id="rId43"/>
    <p:sldId id="439" r:id="rId44"/>
    <p:sldId id="365" r:id="rId45"/>
    <p:sldId id="284" r:id="rId46"/>
    <p:sldId id="285" r:id="rId47"/>
    <p:sldId id="286" r:id="rId48"/>
    <p:sldId id="287" r:id="rId49"/>
    <p:sldId id="426" r:id="rId50"/>
    <p:sldId id="407" r:id="rId51"/>
    <p:sldId id="410" r:id="rId52"/>
    <p:sldId id="411" r:id="rId53"/>
    <p:sldId id="418" r:id="rId54"/>
    <p:sldId id="412" r:id="rId55"/>
    <p:sldId id="413" r:id="rId56"/>
    <p:sldId id="414" r:id="rId57"/>
    <p:sldId id="406" r:id="rId58"/>
    <p:sldId id="420" r:id="rId59"/>
    <p:sldId id="408" r:id="rId60"/>
    <p:sldId id="415" r:id="rId61"/>
    <p:sldId id="416" r:id="rId62"/>
    <p:sldId id="323" r:id="rId63"/>
    <p:sldId id="409" r:id="rId64"/>
    <p:sldId id="324" r:id="rId65"/>
    <p:sldId id="348" r:id="rId66"/>
    <p:sldId id="359" r:id="rId67"/>
    <p:sldId id="325" r:id="rId68"/>
    <p:sldId id="326" r:id="rId69"/>
    <p:sldId id="393" r:id="rId70"/>
    <p:sldId id="443" r:id="rId71"/>
    <p:sldId id="394" r:id="rId72"/>
    <p:sldId id="360" r:id="rId73"/>
    <p:sldId id="448" r:id="rId74"/>
    <p:sldId id="445" r:id="rId75"/>
    <p:sldId id="446" r:id="rId76"/>
    <p:sldId id="449" r:id="rId77"/>
    <p:sldId id="450" r:id="rId78"/>
    <p:sldId id="451" r:id="rId79"/>
    <p:sldId id="453" r:id="rId80"/>
    <p:sldId id="457" r:id="rId81"/>
    <p:sldId id="454" r:id="rId82"/>
    <p:sldId id="455" r:id="rId83"/>
    <p:sldId id="458" r:id="rId84"/>
    <p:sldId id="422" r:id="rId85"/>
    <p:sldId id="452" r:id="rId86"/>
    <p:sldId id="447" r:id="rId87"/>
    <p:sldId id="421" r:id="rId88"/>
    <p:sldId id="371" r:id="rId89"/>
    <p:sldId id="386" r:id="rId90"/>
    <p:sldId id="384" r:id="rId91"/>
    <p:sldId id="385" r:id="rId92"/>
    <p:sldId id="387" r:id="rId93"/>
    <p:sldId id="367" r:id="rId94"/>
    <p:sldId id="396" r:id="rId95"/>
    <p:sldId id="395" r:id="rId96"/>
    <p:sldId id="397" r:id="rId97"/>
    <p:sldId id="398" r:id="rId98"/>
    <p:sldId id="399" r:id="rId99"/>
    <p:sldId id="328" r:id="rId100"/>
    <p:sldId id="400" r:id="rId101"/>
    <p:sldId id="401" r:id="rId102"/>
    <p:sldId id="402" r:id="rId103"/>
    <p:sldId id="330" r:id="rId104"/>
    <p:sldId id="300" r:id="rId105"/>
    <p:sldId id="301" r:id="rId106"/>
    <p:sldId id="309" r:id="rId107"/>
    <p:sldId id="305" r:id="rId108"/>
    <p:sldId id="339" r:id="rId109"/>
    <p:sldId id="338" r:id="rId110"/>
    <p:sldId id="306" r:id="rId111"/>
    <p:sldId id="307" r:id="rId112"/>
    <p:sldId id="308" r:id="rId1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94602" autoAdjust="0"/>
  </p:normalViewPr>
  <p:slideViewPr>
    <p:cSldViewPr snapToGrid="0">
      <p:cViewPr varScale="1">
        <p:scale>
          <a:sx n="81" d="100"/>
          <a:sy n="81" d="100"/>
        </p:scale>
        <p:origin x="26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slil\Dropbox\Documents%20-%20Current\RA\ISRAEL%20ECONOMY\DATA%20-%20Tslil\IR\all%20the%20data%20for%20IR%20graph.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psf\Home\Desktop\Figure%203.1.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Tslil\Dropbox\Documents%20-%20Current\RA\ISRAEL%20ECONOMY\DATA%20-%20Tslil\IR\all%20the%20data%20for%20IR%20graph.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854901595972055E-2"/>
          <c:y val="2.3368654004264685E-2"/>
          <c:w val="0.89789252305000333"/>
          <c:h val="0.83754331119440173"/>
        </c:manualLayout>
      </c:layout>
      <c:lineChart>
        <c:grouping val="standard"/>
        <c:varyColors val="0"/>
        <c:ser>
          <c:idx val="1"/>
          <c:order val="0"/>
          <c:tx>
            <c:strRef>
              <c:f>'SeriesData (1)'!$Z$2</c:f>
              <c:strCache>
                <c:ptCount val="1"/>
                <c:pt idx="0">
                  <c:v>Israel</c:v>
                </c:pt>
              </c:strCache>
            </c:strRef>
          </c:tx>
          <c:spPr>
            <a:ln w="9525">
              <a:solidFill>
                <a:schemeClr val="accent1">
                  <a:lumMod val="40000"/>
                  <a:lumOff val="60000"/>
                </a:schemeClr>
              </a:solidFill>
            </a:ln>
          </c:spPr>
          <c:marker>
            <c:symbol val="none"/>
          </c:marker>
          <c:cat>
            <c:numRef>
              <c:f>'SeriesData (1)'!$A$3:$A$340</c:f>
              <c:numCache>
                <c:formatCode>dd/mm/yy</c:formatCode>
                <c:ptCount val="338"/>
                <c:pt idx="0">
                  <c:v>32295</c:v>
                </c:pt>
                <c:pt idx="1">
                  <c:v>32325</c:v>
                </c:pt>
                <c:pt idx="2">
                  <c:v>32356</c:v>
                </c:pt>
                <c:pt idx="3">
                  <c:v>32387</c:v>
                </c:pt>
                <c:pt idx="4">
                  <c:v>32417</c:v>
                </c:pt>
                <c:pt idx="5">
                  <c:v>32448</c:v>
                </c:pt>
                <c:pt idx="6">
                  <c:v>32478</c:v>
                </c:pt>
                <c:pt idx="7">
                  <c:v>32509</c:v>
                </c:pt>
                <c:pt idx="8">
                  <c:v>32540</c:v>
                </c:pt>
                <c:pt idx="9">
                  <c:v>32568</c:v>
                </c:pt>
                <c:pt idx="10">
                  <c:v>32599</c:v>
                </c:pt>
                <c:pt idx="11">
                  <c:v>32629</c:v>
                </c:pt>
                <c:pt idx="12">
                  <c:v>32660</c:v>
                </c:pt>
                <c:pt idx="13">
                  <c:v>32690</c:v>
                </c:pt>
                <c:pt idx="14">
                  <c:v>32721</c:v>
                </c:pt>
                <c:pt idx="15">
                  <c:v>32752</c:v>
                </c:pt>
                <c:pt idx="16">
                  <c:v>32782</c:v>
                </c:pt>
                <c:pt idx="17">
                  <c:v>32813</c:v>
                </c:pt>
                <c:pt idx="18">
                  <c:v>32843</c:v>
                </c:pt>
                <c:pt idx="19">
                  <c:v>32874</c:v>
                </c:pt>
                <c:pt idx="20">
                  <c:v>32905</c:v>
                </c:pt>
                <c:pt idx="21">
                  <c:v>32933</c:v>
                </c:pt>
                <c:pt idx="22">
                  <c:v>32964</c:v>
                </c:pt>
                <c:pt idx="23">
                  <c:v>32994</c:v>
                </c:pt>
                <c:pt idx="24">
                  <c:v>33025</c:v>
                </c:pt>
                <c:pt idx="25">
                  <c:v>33055</c:v>
                </c:pt>
                <c:pt idx="26">
                  <c:v>33086</c:v>
                </c:pt>
                <c:pt idx="27">
                  <c:v>33117</c:v>
                </c:pt>
                <c:pt idx="28">
                  <c:v>33147</c:v>
                </c:pt>
                <c:pt idx="29">
                  <c:v>33178</c:v>
                </c:pt>
                <c:pt idx="30">
                  <c:v>33208</c:v>
                </c:pt>
                <c:pt idx="31">
                  <c:v>33239</c:v>
                </c:pt>
                <c:pt idx="32">
                  <c:v>33270</c:v>
                </c:pt>
                <c:pt idx="33">
                  <c:v>33298</c:v>
                </c:pt>
                <c:pt idx="34">
                  <c:v>33329</c:v>
                </c:pt>
                <c:pt idx="35">
                  <c:v>33359</c:v>
                </c:pt>
                <c:pt idx="36">
                  <c:v>33390</c:v>
                </c:pt>
                <c:pt idx="37">
                  <c:v>33420</c:v>
                </c:pt>
                <c:pt idx="38">
                  <c:v>33451</c:v>
                </c:pt>
                <c:pt idx="39">
                  <c:v>33482</c:v>
                </c:pt>
                <c:pt idx="40">
                  <c:v>33512</c:v>
                </c:pt>
                <c:pt idx="41">
                  <c:v>33543</c:v>
                </c:pt>
                <c:pt idx="42">
                  <c:v>33573</c:v>
                </c:pt>
                <c:pt idx="43">
                  <c:v>33604</c:v>
                </c:pt>
                <c:pt idx="44">
                  <c:v>33635</c:v>
                </c:pt>
                <c:pt idx="45">
                  <c:v>33664</c:v>
                </c:pt>
                <c:pt idx="46">
                  <c:v>33695</c:v>
                </c:pt>
                <c:pt idx="47">
                  <c:v>33725</c:v>
                </c:pt>
                <c:pt idx="48">
                  <c:v>33756</c:v>
                </c:pt>
                <c:pt idx="49">
                  <c:v>33786</c:v>
                </c:pt>
                <c:pt idx="50">
                  <c:v>33817</c:v>
                </c:pt>
                <c:pt idx="51">
                  <c:v>33848</c:v>
                </c:pt>
                <c:pt idx="52">
                  <c:v>33878</c:v>
                </c:pt>
                <c:pt idx="53">
                  <c:v>33909</c:v>
                </c:pt>
                <c:pt idx="54">
                  <c:v>33939</c:v>
                </c:pt>
                <c:pt idx="55">
                  <c:v>33970</c:v>
                </c:pt>
                <c:pt idx="56">
                  <c:v>34001</c:v>
                </c:pt>
                <c:pt idx="57">
                  <c:v>34029</c:v>
                </c:pt>
                <c:pt idx="58">
                  <c:v>34060</c:v>
                </c:pt>
                <c:pt idx="59">
                  <c:v>34090</c:v>
                </c:pt>
                <c:pt idx="60">
                  <c:v>34121</c:v>
                </c:pt>
                <c:pt idx="61">
                  <c:v>34151</c:v>
                </c:pt>
                <c:pt idx="62">
                  <c:v>34182</c:v>
                </c:pt>
                <c:pt idx="63">
                  <c:v>34213</c:v>
                </c:pt>
                <c:pt idx="64">
                  <c:v>34243</c:v>
                </c:pt>
                <c:pt idx="65">
                  <c:v>34274</c:v>
                </c:pt>
                <c:pt idx="66">
                  <c:v>34304</c:v>
                </c:pt>
                <c:pt idx="67">
                  <c:v>34335</c:v>
                </c:pt>
                <c:pt idx="68">
                  <c:v>34366</c:v>
                </c:pt>
                <c:pt idx="69">
                  <c:v>34394</c:v>
                </c:pt>
                <c:pt idx="70">
                  <c:v>34425</c:v>
                </c:pt>
                <c:pt idx="71">
                  <c:v>34455</c:v>
                </c:pt>
                <c:pt idx="72">
                  <c:v>34486</c:v>
                </c:pt>
                <c:pt idx="73">
                  <c:v>34516</c:v>
                </c:pt>
                <c:pt idx="74">
                  <c:v>34547</c:v>
                </c:pt>
                <c:pt idx="75">
                  <c:v>34578</c:v>
                </c:pt>
                <c:pt idx="76">
                  <c:v>34608</c:v>
                </c:pt>
                <c:pt idx="77">
                  <c:v>34639</c:v>
                </c:pt>
                <c:pt idx="78">
                  <c:v>34669</c:v>
                </c:pt>
                <c:pt idx="79">
                  <c:v>34700</c:v>
                </c:pt>
                <c:pt idx="80">
                  <c:v>34731</c:v>
                </c:pt>
                <c:pt idx="81">
                  <c:v>34759</c:v>
                </c:pt>
                <c:pt idx="82">
                  <c:v>34790</c:v>
                </c:pt>
                <c:pt idx="83">
                  <c:v>34820</c:v>
                </c:pt>
                <c:pt idx="84">
                  <c:v>34851</c:v>
                </c:pt>
                <c:pt idx="85">
                  <c:v>34881</c:v>
                </c:pt>
                <c:pt idx="86">
                  <c:v>34912</c:v>
                </c:pt>
                <c:pt idx="87">
                  <c:v>34943</c:v>
                </c:pt>
                <c:pt idx="88">
                  <c:v>34973</c:v>
                </c:pt>
                <c:pt idx="89">
                  <c:v>35004</c:v>
                </c:pt>
                <c:pt idx="90">
                  <c:v>35034</c:v>
                </c:pt>
                <c:pt idx="91">
                  <c:v>35065</c:v>
                </c:pt>
                <c:pt idx="92">
                  <c:v>35096</c:v>
                </c:pt>
                <c:pt idx="93">
                  <c:v>35125</c:v>
                </c:pt>
                <c:pt idx="94">
                  <c:v>35156</c:v>
                </c:pt>
                <c:pt idx="95">
                  <c:v>35186</c:v>
                </c:pt>
                <c:pt idx="96">
                  <c:v>35217</c:v>
                </c:pt>
                <c:pt idx="97">
                  <c:v>35247</c:v>
                </c:pt>
                <c:pt idx="98">
                  <c:v>35278</c:v>
                </c:pt>
                <c:pt idx="99">
                  <c:v>35309</c:v>
                </c:pt>
                <c:pt idx="100">
                  <c:v>35339</c:v>
                </c:pt>
                <c:pt idx="101">
                  <c:v>35370</c:v>
                </c:pt>
                <c:pt idx="102">
                  <c:v>35400</c:v>
                </c:pt>
                <c:pt idx="103">
                  <c:v>35431</c:v>
                </c:pt>
                <c:pt idx="104">
                  <c:v>35462</c:v>
                </c:pt>
                <c:pt idx="105">
                  <c:v>35490</c:v>
                </c:pt>
                <c:pt idx="106">
                  <c:v>35521</c:v>
                </c:pt>
                <c:pt idx="107">
                  <c:v>35551</c:v>
                </c:pt>
                <c:pt idx="108">
                  <c:v>35582</c:v>
                </c:pt>
                <c:pt idx="109">
                  <c:v>35612</c:v>
                </c:pt>
                <c:pt idx="110">
                  <c:v>35643</c:v>
                </c:pt>
                <c:pt idx="111">
                  <c:v>35674</c:v>
                </c:pt>
                <c:pt idx="112">
                  <c:v>35704</c:v>
                </c:pt>
                <c:pt idx="113">
                  <c:v>35735</c:v>
                </c:pt>
                <c:pt idx="114">
                  <c:v>35765</c:v>
                </c:pt>
                <c:pt idx="115">
                  <c:v>35796</c:v>
                </c:pt>
                <c:pt idx="116">
                  <c:v>35827</c:v>
                </c:pt>
                <c:pt idx="117">
                  <c:v>35855</c:v>
                </c:pt>
                <c:pt idx="118">
                  <c:v>35886</c:v>
                </c:pt>
                <c:pt idx="119">
                  <c:v>35916</c:v>
                </c:pt>
                <c:pt idx="120">
                  <c:v>35947</c:v>
                </c:pt>
                <c:pt idx="121">
                  <c:v>35977</c:v>
                </c:pt>
                <c:pt idx="122">
                  <c:v>36008</c:v>
                </c:pt>
                <c:pt idx="123">
                  <c:v>36039</c:v>
                </c:pt>
                <c:pt idx="124">
                  <c:v>36069</c:v>
                </c:pt>
                <c:pt idx="125">
                  <c:v>36100</c:v>
                </c:pt>
                <c:pt idx="126">
                  <c:v>36130</c:v>
                </c:pt>
                <c:pt idx="127">
                  <c:v>36161</c:v>
                </c:pt>
                <c:pt idx="128">
                  <c:v>36192</c:v>
                </c:pt>
                <c:pt idx="129">
                  <c:v>36220</c:v>
                </c:pt>
                <c:pt idx="130">
                  <c:v>36251</c:v>
                </c:pt>
                <c:pt idx="131">
                  <c:v>36281</c:v>
                </c:pt>
                <c:pt idx="132">
                  <c:v>36312</c:v>
                </c:pt>
                <c:pt idx="133">
                  <c:v>36342</c:v>
                </c:pt>
                <c:pt idx="134">
                  <c:v>36373</c:v>
                </c:pt>
                <c:pt idx="135">
                  <c:v>36404</c:v>
                </c:pt>
                <c:pt idx="136">
                  <c:v>36434</c:v>
                </c:pt>
                <c:pt idx="137">
                  <c:v>36465</c:v>
                </c:pt>
                <c:pt idx="138">
                  <c:v>36495</c:v>
                </c:pt>
                <c:pt idx="139">
                  <c:v>36526</c:v>
                </c:pt>
                <c:pt idx="140">
                  <c:v>36557</c:v>
                </c:pt>
                <c:pt idx="141">
                  <c:v>36586</c:v>
                </c:pt>
                <c:pt idx="142">
                  <c:v>36617</c:v>
                </c:pt>
                <c:pt idx="143">
                  <c:v>36647</c:v>
                </c:pt>
                <c:pt idx="144">
                  <c:v>36678</c:v>
                </c:pt>
                <c:pt idx="145">
                  <c:v>36708</c:v>
                </c:pt>
                <c:pt idx="146">
                  <c:v>36739</c:v>
                </c:pt>
                <c:pt idx="147">
                  <c:v>36770</c:v>
                </c:pt>
                <c:pt idx="148">
                  <c:v>36800</c:v>
                </c:pt>
                <c:pt idx="149">
                  <c:v>36831</c:v>
                </c:pt>
                <c:pt idx="150">
                  <c:v>36861</c:v>
                </c:pt>
                <c:pt idx="151">
                  <c:v>36892</c:v>
                </c:pt>
                <c:pt idx="152">
                  <c:v>36923</c:v>
                </c:pt>
                <c:pt idx="153">
                  <c:v>36951</c:v>
                </c:pt>
                <c:pt idx="154">
                  <c:v>36982</c:v>
                </c:pt>
                <c:pt idx="155">
                  <c:v>37012</c:v>
                </c:pt>
                <c:pt idx="156">
                  <c:v>37043</c:v>
                </c:pt>
                <c:pt idx="157">
                  <c:v>37073</c:v>
                </c:pt>
                <c:pt idx="158">
                  <c:v>37104</c:v>
                </c:pt>
                <c:pt idx="159">
                  <c:v>37135</c:v>
                </c:pt>
                <c:pt idx="160">
                  <c:v>37165</c:v>
                </c:pt>
                <c:pt idx="161">
                  <c:v>37196</c:v>
                </c:pt>
                <c:pt idx="162">
                  <c:v>37226</c:v>
                </c:pt>
                <c:pt idx="163">
                  <c:v>37257</c:v>
                </c:pt>
                <c:pt idx="164">
                  <c:v>37288</c:v>
                </c:pt>
                <c:pt idx="165">
                  <c:v>37316</c:v>
                </c:pt>
                <c:pt idx="166">
                  <c:v>37347</c:v>
                </c:pt>
                <c:pt idx="167">
                  <c:v>37377</c:v>
                </c:pt>
                <c:pt idx="168">
                  <c:v>37408</c:v>
                </c:pt>
                <c:pt idx="169">
                  <c:v>37438</c:v>
                </c:pt>
                <c:pt idx="170">
                  <c:v>37469</c:v>
                </c:pt>
                <c:pt idx="171">
                  <c:v>37500</c:v>
                </c:pt>
                <c:pt idx="172">
                  <c:v>37530</c:v>
                </c:pt>
                <c:pt idx="173">
                  <c:v>37561</c:v>
                </c:pt>
                <c:pt idx="174">
                  <c:v>37591</c:v>
                </c:pt>
                <c:pt idx="175">
                  <c:v>37622</c:v>
                </c:pt>
                <c:pt idx="176">
                  <c:v>37653</c:v>
                </c:pt>
                <c:pt idx="177">
                  <c:v>37681</c:v>
                </c:pt>
                <c:pt idx="178">
                  <c:v>37712</c:v>
                </c:pt>
                <c:pt idx="179">
                  <c:v>37742</c:v>
                </c:pt>
                <c:pt idx="180">
                  <c:v>37773</c:v>
                </c:pt>
                <c:pt idx="181">
                  <c:v>37803</c:v>
                </c:pt>
                <c:pt idx="182">
                  <c:v>37834</c:v>
                </c:pt>
                <c:pt idx="183">
                  <c:v>37865</c:v>
                </c:pt>
                <c:pt idx="184">
                  <c:v>37895</c:v>
                </c:pt>
                <c:pt idx="185">
                  <c:v>37926</c:v>
                </c:pt>
                <c:pt idx="186">
                  <c:v>37956</c:v>
                </c:pt>
                <c:pt idx="187">
                  <c:v>37987</c:v>
                </c:pt>
                <c:pt idx="188">
                  <c:v>38018</c:v>
                </c:pt>
                <c:pt idx="189">
                  <c:v>38047</c:v>
                </c:pt>
                <c:pt idx="190">
                  <c:v>38078</c:v>
                </c:pt>
                <c:pt idx="191">
                  <c:v>38108</c:v>
                </c:pt>
                <c:pt idx="192">
                  <c:v>38139</c:v>
                </c:pt>
                <c:pt idx="193">
                  <c:v>38169</c:v>
                </c:pt>
                <c:pt idx="194">
                  <c:v>38200</c:v>
                </c:pt>
                <c:pt idx="195">
                  <c:v>38231</c:v>
                </c:pt>
                <c:pt idx="196">
                  <c:v>38261</c:v>
                </c:pt>
                <c:pt idx="197">
                  <c:v>38292</c:v>
                </c:pt>
                <c:pt idx="198">
                  <c:v>38322</c:v>
                </c:pt>
                <c:pt idx="199">
                  <c:v>38353</c:v>
                </c:pt>
                <c:pt idx="200">
                  <c:v>38384</c:v>
                </c:pt>
                <c:pt idx="201">
                  <c:v>38412</c:v>
                </c:pt>
                <c:pt idx="202">
                  <c:v>38443</c:v>
                </c:pt>
                <c:pt idx="203">
                  <c:v>38473</c:v>
                </c:pt>
                <c:pt idx="204">
                  <c:v>38504</c:v>
                </c:pt>
                <c:pt idx="205">
                  <c:v>38534</c:v>
                </c:pt>
                <c:pt idx="206">
                  <c:v>38565</c:v>
                </c:pt>
                <c:pt idx="207">
                  <c:v>38596</c:v>
                </c:pt>
                <c:pt idx="208">
                  <c:v>38626</c:v>
                </c:pt>
                <c:pt idx="209">
                  <c:v>38657</c:v>
                </c:pt>
                <c:pt idx="210">
                  <c:v>38687</c:v>
                </c:pt>
                <c:pt idx="211">
                  <c:v>38718</c:v>
                </c:pt>
                <c:pt idx="212">
                  <c:v>38749</c:v>
                </c:pt>
                <c:pt idx="213">
                  <c:v>38777</c:v>
                </c:pt>
                <c:pt idx="214">
                  <c:v>38808</c:v>
                </c:pt>
                <c:pt idx="215">
                  <c:v>38838</c:v>
                </c:pt>
                <c:pt idx="216">
                  <c:v>38869</c:v>
                </c:pt>
                <c:pt idx="217">
                  <c:v>38899</c:v>
                </c:pt>
                <c:pt idx="218">
                  <c:v>38930</c:v>
                </c:pt>
                <c:pt idx="219">
                  <c:v>38961</c:v>
                </c:pt>
                <c:pt idx="220">
                  <c:v>38991</c:v>
                </c:pt>
                <c:pt idx="221">
                  <c:v>39022</c:v>
                </c:pt>
                <c:pt idx="222">
                  <c:v>39052</c:v>
                </c:pt>
                <c:pt idx="223">
                  <c:v>39083</c:v>
                </c:pt>
                <c:pt idx="224">
                  <c:v>39114</c:v>
                </c:pt>
                <c:pt idx="225">
                  <c:v>39142</c:v>
                </c:pt>
                <c:pt idx="226">
                  <c:v>39173</c:v>
                </c:pt>
                <c:pt idx="227">
                  <c:v>39203</c:v>
                </c:pt>
                <c:pt idx="228">
                  <c:v>39234</c:v>
                </c:pt>
                <c:pt idx="229">
                  <c:v>39264</c:v>
                </c:pt>
                <c:pt idx="230">
                  <c:v>39295</c:v>
                </c:pt>
                <c:pt idx="231">
                  <c:v>39326</c:v>
                </c:pt>
                <c:pt idx="232">
                  <c:v>39356</c:v>
                </c:pt>
                <c:pt idx="233">
                  <c:v>39387</c:v>
                </c:pt>
                <c:pt idx="234">
                  <c:v>39417</c:v>
                </c:pt>
                <c:pt idx="235">
                  <c:v>39448</c:v>
                </c:pt>
                <c:pt idx="236">
                  <c:v>39479</c:v>
                </c:pt>
                <c:pt idx="237">
                  <c:v>39508</c:v>
                </c:pt>
                <c:pt idx="238">
                  <c:v>39539</c:v>
                </c:pt>
                <c:pt idx="239">
                  <c:v>39569</c:v>
                </c:pt>
                <c:pt idx="240">
                  <c:v>39600</c:v>
                </c:pt>
                <c:pt idx="241">
                  <c:v>39630</c:v>
                </c:pt>
                <c:pt idx="242">
                  <c:v>39661</c:v>
                </c:pt>
                <c:pt idx="243">
                  <c:v>39692</c:v>
                </c:pt>
                <c:pt idx="244">
                  <c:v>39722</c:v>
                </c:pt>
                <c:pt idx="245">
                  <c:v>39753</c:v>
                </c:pt>
                <c:pt idx="246">
                  <c:v>39783</c:v>
                </c:pt>
                <c:pt idx="247">
                  <c:v>39814</c:v>
                </c:pt>
                <c:pt idx="248">
                  <c:v>39845</c:v>
                </c:pt>
                <c:pt idx="249">
                  <c:v>39873</c:v>
                </c:pt>
                <c:pt idx="250">
                  <c:v>39904</c:v>
                </c:pt>
                <c:pt idx="251">
                  <c:v>39934</c:v>
                </c:pt>
                <c:pt idx="252">
                  <c:v>39965</c:v>
                </c:pt>
                <c:pt idx="253">
                  <c:v>39995</c:v>
                </c:pt>
                <c:pt idx="254">
                  <c:v>40026</c:v>
                </c:pt>
                <c:pt idx="255">
                  <c:v>40057</c:v>
                </c:pt>
                <c:pt idx="256">
                  <c:v>40087</c:v>
                </c:pt>
                <c:pt idx="257">
                  <c:v>40118</c:v>
                </c:pt>
                <c:pt idx="258">
                  <c:v>40148</c:v>
                </c:pt>
                <c:pt idx="259">
                  <c:v>40179</c:v>
                </c:pt>
                <c:pt idx="260">
                  <c:v>40210</c:v>
                </c:pt>
                <c:pt idx="261">
                  <c:v>40238</c:v>
                </c:pt>
                <c:pt idx="262">
                  <c:v>40269</c:v>
                </c:pt>
                <c:pt idx="263">
                  <c:v>40299</c:v>
                </c:pt>
                <c:pt idx="264">
                  <c:v>40330</c:v>
                </c:pt>
                <c:pt idx="265">
                  <c:v>40360</c:v>
                </c:pt>
                <c:pt idx="266">
                  <c:v>40391</c:v>
                </c:pt>
                <c:pt idx="267">
                  <c:v>40422</c:v>
                </c:pt>
                <c:pt idx="268">
                  <c:v>40452</c:v>
                </c:pt>
                <c:pt idx="269">
                  <c:v>40483</c:v>
                </c:pt>
                <c:pt idx="270">
                  <c:v>40513</c:v>
                </c:pt>
                <c:pt idx="271">
                  <c:v>40544</c:v>
                </c:pt>
                <c:pt idx="272">
                  <c:v>40575</c:v>
                </c:pt>
                <c:pt idx="273">
                  <c:v>40603</c:v>
                </c:pt>
                <c:pt idx="274">
                  <c:v>40634</c:v>
                </c:pt>
                <c:pt idx="275">
                  <c:v>40664</c:v>
                </c:pt>
                <c:pt idx="276">
                  <c:v>40695</c:v>
                </c:pt>
                <c:pt idx="277">
                  <c:v>40725</c:v>
                </c:pt>
                <c:pt idx="278">
                  <c:v>40756</c:v>
                </c:pt>
                <c:pt idx="279">
                  <c:v>40787</c:v>
                </c:pt>
                <c:pt idx="280">
                  <c:v>40817</c:v>
                </c:pt>
                <c:pt idx="281">
                  <c:v>40848</c:v>
                </c:pt>
                <c:pt idx="282">
                  <c:v>40878</c:v>
                </c:pt>
                <c:pt idx="283">
                  <c:v>40909</c:v>
                </c:pt>
                <c:pt idx="284">
                  <c:v>40940</c:v>
                </c:pt>
                <c:pt idx="285">
                  <c:v>40969</c:v>
                </c:pt>
                <c:pt idx="286">
                  <c:v>41000</c:v>
                </c:pt>
                <c:pt idx="287">
                  <c:v>41030</c:v>
                </c:pt>
                <c:pt idx="288">
                  <c:v>41061</c:v>
                </c:pt>
                <c:pt idx="289">
                  <c:v>41091</c:v>
                </c:pt>
                <c:pt idx="290">
                  <c:v>41122</c:v>
                </c:pt>
                <c:pt idx="291">
                  <c:v>41153</c:v>
                </c:pt>
                <c:pt idx="292">
                  <c:v>41183</c:v>
                </c:pt>
                <c:pt idx="293">
                  <c:v>41214</c:v>
                </c:pt>
                <c:pt idx="294">
                  <c:v>41244</c:v>
                </c:pt>
                <c:pt idx="295">
                  <c:v>41275</c:v>
                </c:pt>
                <c:pt idx="296">
                  <c:v>41306</c:v>
                </c:pt>
                <c:pt idx="297">
                  <c:v>41334</c:v>
                </c:pt>
                <c:pt idx="298">
                  <c:v>41365</c:v>
                </c:pt>
                <c:pt idx="299">
                  <c:v>41395</c:v>
                </c:pt>
                <c:pt idx="300">
                  <c:v>41426</c:v>
                </c:pt>
                <c:pt idx="301">
                  <c:v>41456</c:v>
                </c:pt>
                <c:pt idx="302">
                  <c:v>41487</c:v>
                </c:pt>
                <c:pt idx="303">
                  <c:v>41518</c:v>
                </c:pt>
                <c:pt idx="304">
                  <c:v>41548</c:v>
                </c:pt>
                <c:pt idx="305">
                  <c:v>41579</c:v>
                </c:pt>
                <c:pt idx="306">
                  <c:v>41609</c:v>
                </c:pt>
                <c:pt idx="307">
                  <c:v>41640</c:v>
                </c:pt>
                <c:pt idx="308">
                  <c:v>41671</c:v>
                </c:pt>
                <c:pt idx="309">
                  <c:v>41699</c:v>
                </c:pt>
                <c:pt idx="310">
                  <c:v>41730</c:v>
                </c:pt>
                <c:pt idx="311">
                  <c:v>41760</c:v>
                </c:pt>
                <c:pt idx="312">
                  <c:v>41791</c:v>
                </c:pt>
                <c:pt idx="313">
                  <c:v>41821</c:v>
                </c:pt>
                <c:pt idx="314">
                  <c:v>41852</c:v>
                </c:pt>
                <c:pt idx="315">
                  <c:v>41883</c:v>
                </c:pt>
                <c:pt idx="316">
                  <c:v>41913</c:v>
                </c:pt>
                <c:pt idx="317">
                  <c:v>41944</c:v>
                </c:pt>
                <c:pt idx="318">
                  <c:v>41974</c:v>
                </c:pt>
                <c:pt idx="319">
                  <c:v>42005</c:v>
                </c:pt>
                <c:pt idx="320">
                  <c:v>42036</c:v>
                </c:pt>
                <c:pt idx="321">
                  <c:v>42064</c:v>
                </c:pt>
                <c:pt idx="322">
                  <c:v>42095</c:v>
                </c:pt>
                <c:pt idx="323">
                  <c:v>42125</c:v>
                </c:pt>
                <c:pt idx="324">
                  <c:v>42156</c:v>
                </c:pt>
                <c:pt idx="325">
                  <c:v>42186</c:v>
                </c:pt>
                <c:pt idx="326">
                  <c:v>42217</c:v>
                </c:pt>
                <c:pt idx="327">
                  <c:v>42248</c:v>
                </c:pt>
                <c:pt idx="328">
                  <c:v>42278</c:v>
                </c:pt>
                <c:pt idx="329">
                  <c:v>42309</c:v>
                </c:pt>
                <c:pt idx="330">
                  <c:v>42339</c:v>
                </c:pt>
                <c:pt idx="331">
                  <c:v>42370</c:v>
                </c:pt>
                <c:pt idx="332">
                  <c:v>42401</c:v>
                </c:pt>
                <c:pt idx="333">
                  <c:v>42430</c:v>
                </c:pt>
                <c:pt idx="334">
                  <c:v>42461</c:v>
                </c:pt>
                <c:pt idx="335">
                  <c:v>42491</c:v>
                </c:pt>
                <c:pt idx="336">
                  <c:v>42522</c:v>
                </c:pt>
                <c:pt idx="337">
                  <c:v>42552</c:v>
                </c:pt>
              </c:numCache>
            </c:numRef>
          </c:cat>
          <c:val>
            <c:numRef>
              <c:f>'SeriesData (1)'!$Z$3:$Z$324</c:f>
              <c:numCache>
                <c:formatCode>0.00</c:formatCode>
                <c:ptCount val="322"/>
                <c:pt idx="0">
                  <c:v>1.0181497797296886</c:v>
                </c:pt>
                <c:pt idx="1">
                  <c:v>1.008865612185889</c:v>
                </c:pt>
                <c:pt idx="2">
                  <c:v>0.97826471922627034</c:v>
                </c:pt>
                <c:pt idx="3">
                  <c:v>0.95633854263103235</c:v>
                </c:pt>
                <c:pt idx="4">
                  <c:v>0.95962006637864161</c:v>
                </c:pt>
                <c:pt idx="5">
                  <c:v>0.97571873040619694</c:v>
                </c:pt>
                <c:pt idx="6">
                  <c:v>0.92275878585626392</c:v>
                </c:pt>
                <c:pt idx="7">
                  <c:v>1.098687543012449</c:v>
                </c:pt>
                <c:pt idx="8">
                  <c:v>0.98785300128588382</c:v>
                </c:pt>
                <c:pt idx="9">
                  <c:v>0.9600675961241204</c:v>
                </c:pt>
                <c:pt idx="10">
                  <c:v>0.99035723991477931</c:v>
                </c:pt>
                <c:pt idx="11">
                  <c:v>1.0112197256436364</c:v>
                </c:pt>
                <c:pt idx="12">
                  <c:v>1.032335079142872</c:v>
                </c:pt>
                <c:pt idx="13">
                  <c:v>0.9887117632378809</c:v>
                </c:pt>
                <c:pt idx="14">
                  <c:v>0.98056707834085932</c:v>
                </c:pt>
                <c:pt idx="15">
                  <c:v>0.97900676130962194</c:v>
                </c:pt>
                <c:pt idx="16">
                  <c:v>0.97152523436586924</c:v>
                </c:pt>
                <c:pt idx="17">
                  <c:v>0.97580387344176056</c:v>
                </c:pt>
                <c:pt idx="18">
                  <c:v>0.97286487185969084</c:v>
                </c:pt>
                <c:pt idx="19">
                  <c:v>0.98701843993061</c:v>
                </c:pt>
                <c:pt idx="20">
                  <c:v>0.98057648493385818</c:v>
                </c:pt>
                <c:pt idx="21">
                  <c:v>0.98767137367135471</c:v>
                </c:pt>
                <c:pt idx="22">
                  <c:v>0.96715481151740135</c:v>
                </c:pt>
                <c:pt idx="23">
                  <c:v>0.99815054127774083</c:v>
                </c:pt>
                <c:pt idx="24">
                  <c:v>0.9936276278829701</c:v>
                </c:pt>
                <c:pt idx="25">
                  <c:v>0.97799108912638144</c:v>
                </c:pt>
                <c:pt idx="26">
                  <c:v>0.95057007637239588</c:v>
                </c:pt>
                <c:pt idx="27">
                  <c:v>0.98318903564331916</c:v>
                </c:pt>
                <c:pt idx="28">
                  <c:v>0.96435306974743484</c:v>
                </c:pt>
                <c:pt idx="29">
                  <c:v>0.98780866190876371</c:v>
                </c:pt>
                <c:pt idx="30">
                  <c:v>0.98925940562622583</c:v>
                </c:pt>
                <c:pt idx="31">
                  <c:v>0.98753994541091672</c:v>
                </c:pt>
                <c:pt idx="32">
                  <c:v>0.96636198798910655</c:v>
                </c:pt>
                <c:pt idx="33">
                  <c:v>1.0341544944314023</c:v>
                </c:pt>
                <c:pt idx="34">
                  <c:v>1.0102300362125074</c:v>
                </c:pt>
                <c:pt idx="35">
                  <c:v>1.0071570862082846</c:v>
                </c:pt>
                <c:pt idx="36">
                  <c:v>0.95834486674323871</c:v>
                </c:pt>
                <c:pt idx="37">
                  <c:v>0.95443415413541555</c:v>
                </c:pt>
                <c:pt idx="38">
                  <c:v>0.95526487188877618</c:v>
                </c:pt>
                <c:pt idx="39">
                  <c:v>0.98985791358229624</c:v>
                </c:pt>
                <c:pt idx="40">
                  <c:v>1.0402572448872107</c:v>
                </c:pt>
                <c:pt idx="41">
                  <c:v>0.96802709501889561</c:v>
                </c:pt>
                <c:pt idx="42">
                  <c:v>0.98355373534588675</c:v>
                </c:pt>
                <c:pt idx="43">
                  <c:v>1.1216723726212257</c:v>
                </c:pt>
                <c:pt idx="44">
                  <c:v>1.1153480714867727</c:v>
                </c:pt>
                <c:pt idx="45">
                  <c:v>1.1187536686232773</c:v>
                </c:pt>
                <c:pt idx="46">
                  <c:v>1.1352323284101196</c:v>
                </c:pt>
                <c:pt idx="47">
                  <c:v>1.1421887480404003</c:v>
                </c:pt>
                <c:pt idx="48">
                  <c:v>1.115418427361522</c:v>
                </c:pt>
                <c:pt idx="49">
                  <c:v>1.0939486498618805</c:v>
                </c:pt>
                <c:pt idx="50">
                  <c:v>1.0819983483602427</c:v>
                </c:pt>
                <c:pt idx="51">
                  <c:v>1.1060513142756574</c:v>
                </c:pt>
                <c:pt idx="52">
                  <c:v>1.1230021007030191</c:v>
                </c:pt>
                <c:pt idx="53">
                  <c:v>1.148189112812863</c:v>
                </c:pt>
                <c:pt idx="54">
                  <c:v>1.105711494140305</c:v>
                </c:pt>
                <c:pt idx="55">
                  <c:v>1.124284777960314</c:v>
                </c:pt>
                <c:pt idx="56">
                  <c:v>1.1049884212894898</c:v>
                </c:pt>
                <c:pt idx="57">
                  <c:v>1.0860448335249946</c:v>
                </c:pt>
                <c:pt idx="58">
                  <c:v>1.0972579397900386</c:v>
                </c:pt>
                <c:pt idx="59">
                  <c:v>1.1136420418817736</c:v>
                </c:pt>
                <c:pt idx="60">
                  <c:v>1.1356409452211809</c:v>
                </c:pt>
                <c:pt idx="61">
                  <c:v>1.1130088385422732</c:v>
                </c:pt>
                <c:pt idx="62">
                  <c:v>1.0941716457083233</c:v>
                </c:pt>
                <c:pt idx="63">
                  <c:v>1.0757023168148714</c:v>
                </c:pt>
                <c:pt idx="64">
                  <c:v>1.0924619154228168</c:v>
                </c:pt>
                <c:pt idx="65">
                  <c:v>1.1081086471795829</c:v>
                </c:pt>
                <c:pt idx="66">
                  <c:v>1.095368933791645</c:v>
                </c:pt>
                <c:pt idx="67">
                  <c:v>1.0979371516025211</c:v>
                </c:pt>
                <c:pt idx="68">
                  <c:v>1.082262126332098</c:v>
                </c:pt>
                <c:pt idx="69">
                  <c:v>1.059958750739632</c:v>
                </c:pt>
                <c:pt idx="70">
                  <c:v>1.0880227515544365</c:v>
                </c:pt>
                <c:pt idx="71">
                  <c:v>1.089163564145867</c:v>
                </c:pt>
                <c:pt idx="72">
                  <c:v>1.1070097677865047</c:v>
                </c:pt>
                <c:pt idx="73">
                  <c:v>1.0938213192756132</c:v>
                </c:pt>
                <c:pt idx="74">
                  <c:v>1.1123158159330175</c:v>
                </c:pt>
                <c:pt idx="75">
                  <c:v>1.1106349161765832</c:v>
                </c:pt>
                <c:pt idx="76">
                  <c:v>1.1302336679125886</c:v>
                </c:pt>
                <c:pt idx="77">
                  <c:v>1.1468333425670507</c:v>
                </c:pt>
                <c:pt idx="78">
                  <c:v>1.1783160359103544</c:v>
                </c:pt>
                <c:pt idx="79">
                  <c:v>1.1589098764752845</c:v>
                </c:pt>
                <c:pt idx="80">
                  <c:v>1.167981096074304</c:v>
                </c:pt>
                <c:pt idx="81">
                  <c:v>1.1299264566630003</c:v>
                </c:pt>
                <c:pt idx="82">
                  <c:v>1.1181469912964839</c:v>
                </c:pt>
                <c:pt idx="83">
                  <c:v>1.1531214472227942</c:v>
                </c:pt>
                <c:pt idx="84">
                  <c:v>1.1256555935875989</c:v>
                </c:pt>
                <c:pt idx="85">
                  <c:v>1.1026019129288238</c:v>
                </c:pt>
                <c:pt idx="86">
                  <c:v>1.1466110951353428</c:v>
                </c:pt>
                <c:pt idx="87">
                  <c:v>1.122925178585932</c:v>
                </c:pt>
                <c:pt idx="88">
                  <c:v>1.1228664544710516</c:v>
                </c:pt>
                <c:pt idx="89">
                  <c:v>1.1311416418566467</c:v>
                </c:pt>
                <c:pt idx="90">
                  <c:v>1.1588318983073171</c:v>
                </c:pt>
                <c:pt idx="91">
                  <c:v>1.1268387975734739</c:v>
                </c:pt>
                <c:pt idx="92">
                  <c:v>1.1212248658594197</c:v>
                </c:pt>
                <c:pt idx="93">
                  <c:v>1.1099919063589168</c:v>
                </c:pt>
                <c:pt idx="94">
                  <c:v>1.1418889017495675</c:v>
                </c:pt>
                <c:pt idx="95">
                  <c:v>1.1767123056989921</c:v>
                </c:pt>
                <c:pt idx="96">
                  <c:v>1.166417778529256</c:v>
                </c:pt>
                <c:pt idx="97">
                  <c:v>1.1389106404732305</c:v>
                </c:pt>
                <c:pt idx="98">
                  <c:v>1.1457206078863154</c:v>
                </c:pt>
                <c:pt idx="99">
                  <c:v>1.1512625094081395</c:v>
                </c:pt>
                <c:pt idx="100">
                  <c:v>1.1683504877515445</c:v>
                </c:pt>
                <c:pt idx="101">
                  <c:v>1.1464237172025471</c:v>
                </c:pt>
                <c:pt idx="102">
                  <c:v>1.1564843303095607</c:v>
                </c:pt>
                <c:pt idx="103">
                  <c:v>1.120344789504097</c:v>
                </c:pt>
                <c:pt idx="104">
                  <c:v>1.1393259508369671</c:v>
                </c:pt>
                <c:pt idx="105">
                  <c:v>1.1354244195447818</c:v>
                </c:pt>
                <c:pt idx="106">
                  <c:v>1.1375129694289927</c:v>
                </c:pt>
                <c:pt idx="107">
                  <c:v>1.1204471944948264</c:v>
                </c:pt>
                <c:pt idx="108">
                  <c:v>1.1311021664557033</c:v>
                </c:pt>
                <c:pt idx="109">
                  <c:v>1.1524499043310763</c:v>
                </c:pt>
                <c:pt idx="110">
                  <c:v>1.1334685803549853</c:v>
                </c:pt>
                <c:pt idx="111">
                  <c:v>1.1056371015109425</c:v>
                </c:pt>
                <c:pt idx="112">
                  <c:v>1.149249545944238</c:v>
                </c:pt>
                <c:pt idx="113">
                  <c:v>1.1490755515801652</c:v>
                </c:pt>
                <c:pt idx="114">
                  <c:v>1.1322221064299407</c:v>
                </c:pt>
                <c:pt idx="115">
                  <c:v>1.1497514133086146</c:v>
                </c:pt>
                <c:pt idx="116">
                  <c:v>1.1398138875874064</c:v>
                </c:pt>
                <c:pt idx="117">
                  <c:v>1.0945481802801809</c:v>
                </c:pt>
                <c:pt idx="118">
                  <c:v>1.1548317753469231</c:v>
                </c:pt>
                <c:pt idx="119">
                  <c:v>1.0960208418875528</c:v>
                </c:pt>
                <c:pt idx="120">
                  <c:v>1.1174111260983015</c:v>
                </c:pt>
                <c:pt idx="121">
                  <c:v>1.0981189287277144</c:v>
                </c:pt>
                <c:pt idx="122">
                  <c:v>1.082658452698412</c:v>
                </c:pt>
                <c:pt idx="123">
                  <c:v>1.0775712849029846</c:v>
                </c:pt>
                <c:pt idx="124">
                  <c:v>1.1849866477401672</c:v>
                </c:pt>
                <c:pt idx="125">
                  <c:v>1.1428933323155914</c:v>
                </c:pt>
                <c:pt idx="126">
                  <c:v>1.1358779876895289</c:v>
                </c:pt>
                <c:pt idx="127">
                  <c:v>1.125334063846281</c:v>
                </c:pt>
                <c:pt idx="128">
                  <c:v>1.1353323332231207</c:v>
                </c:pt>
                <c:pt idx="129">
                  <c:v>1.1186443261335068</c:v>
                </c:pt>
                <c:pt idx="130">
                  <c:v>1.1209326634809469</c:v>
                </c:pt>
                <c:pt idx="131">
                  <c:v>1.1290414990902284</c:v>
                </c:pt>
                <c:pt idx="132">
                  <c:v>1.1099736009396963</c:v>
                </c:pt>
                <c:pt idx="133">
                  <c:v>1.1101780849134941</c:v>
                </c:pt>
                <c:pt idx="134">
                  <c:v>1.1351762922635191</c:v>
                </c:pt>
                <c:pt idx="135">
                  <c:v>1.1157221929287744</c:v>
                </c:pt>
                <c:pt idx="136">
                  <c:v>1.1278928424800245</c:v>
                </c:pt>
                <c:pt idx="137">
                  <c:v>1.1068862263837216</c:v>
                </c:pt>
                <c:pt idx="138">
                  <c:v>1.113664731873196</c:v>
                </c:pt>
                <c:pt idx="139">
                  <c:v>1.0922294543506412</c:v>
                </c:pt>
                <c:pt idx="140">
                  <c:v>1.0963148560435321</c:v>
                </c:pt>
                <c:pt idx="141">
                  <c:v>1.065393945022495</c:v>
                </c:pt>
                <c:pt idx="142">
                  <c:v>1.0832483052307469</c:v>
                </c:pt>
                <c:pt idx="143">
                  <c:v>1.121236089732631</c:v>
                </c:pt>
                <c:pt idx="144">
                  <c:v>1.0779406238727205</c:v>
                </c:pt>
                <c:pt idx="145">
                  <c:v>1.0990116279366375</c:v>
                </c:pt>
                <c:pt idx="146">
                  <c:v>1.0986894832171874</c:v>
                </c:pt>
                <c:pt idx="147">
                  <c:v>1.0757636136438893</c:v>
                </c:pt>
                <c:pt idx="148">
                  <c:v>1.1069625747150196</c:v>
                </c:pt>
                <c:pt idx="149">
                  <c:v>1.0900814742804359</c:v>
                </c:pt>
                <c:pt idx="150">
                  <c:v>1.0924780548054152</c:v>
                </c:pt>
                <c:pt idx="151">
                  <c:v>1.0919712682623661</c:v>
                </c:pt>
                <c:pt idx="152">
                  <c:v>1.0692032627281463</c:v>
                </c:pt>
                <c:pt idx="153">
                  <c:v>1.0649453284972794</c:v>
                </c:pt>
                <c:pt idx="154">
                  <c:v>1.0689173702474533</c:v>
                </c:pt>
                <c:pt idx="155">
                  <c:v>1.0545678192271781</c:v>
                </c:pt>
                <c:pt idx="156">
                  <c:v>1.0574639194594226</c:v>
                </c:pt>
                <c:pt idx="157">
                  <c:v>1.0648566576720768</c:v>
                </c:pt>
                <c:pt idx="158">
                  <c:v>1.072487582932488</c:v>
                </c:pt>
                <c:pt idx="159">
                  <c:v>1.0831670403143381</c:v>
                </c:pt>
                <c:pt idx="160">
                  <c:v>1.0729772258473136</c:v>
                </c:pt>
                <c:pt idx="161">
                  <c:v>1.0420815936243719</c:v>
                </c:pt>
                <c:pt idx="162">
                  <c:v>1.0386438532079891</c:v>
                </c:pt>
                <c:pt idx="163">
                  <c:v>1.0883602634086496</c:v>
                </c:pt>
                <c:pt idx="164">
                  <c:v>1.0648255353676837</c:v>
                </c:pt>
                <c:pt idx="165">
                  <c:v>1.0230800783292695</c:v>
                </c:pt>
                <c:pt idx="166">
                  <c:v>1.0646897602293095</c:v>
                </c:pt>
                <c:pt idx="167">
                  <c:v>1.0475810099180214</c:v>
                </c:pt>
                <c:pt idx="168">
                  <c:v>1.0822984573670849</c:v>
                </c:pt>
                <c:pt idx="169">
                  <c:v>1.05435441580385</c:v>
                </c:pt>
                <c:pt idx="170">
                  <c:v>1.0728679317360992</c:v>
                </c:pt>
                <c:pt idx="171">
                  <c:v>1.1029060389495058</c:v>
                </c:pt>
                <c:pt idx="172">
                  <c:v>1.1178041364665794</c:v>
                </c:pt>
                <c:pt idx="173">
                  <c:v>1.0728734982505745</c:v>
                </c:pt>
                <c:pt idx="174">
                  <c:v>1.0856665552016833</c:v>
                </c:pt>
                <c:pt idx="175">
                  <c:v>1.1117781408561362</c:v>
                </c:pt>
                <c:pt idx="176">
                  <c:v>1.0882237330642701</c:v>
                </c:pt>
                <c:pt idx="177">
                  <c:v>1.0619742827233625</c:v>
                </c:pt>
                <c:pt idx="178">
                  <c:v>1.0470643880576864</c:v>
                </c:pt>
                <c:pt idx="179">
                  <c:v>1.0545639445260664</c:v>
                </c:pt>
                <c:pt idx="180">
                  <c:v>1.0623358154352989</c:v>
                </c:pt>
                <c:pt idx="181">
                  <c:v>1.0603147461882427</c:v>
                </c:pt>
                <c:pt idx="182">
                  <c:v>1.0907818444821151</c:v>
                </c:pt>
                <c:pt idx="183">
                  <c:v>1.0567034076845823</c:v>
                </c:pt>
                <c:pt idx="184">
                  <c:v>1.0546183784766334</c:v>
                </c:pt>
                <c:pt idx="185">
                  <c:v>1.0720522094142877</c:v>
                </c:pt>
                <c:pt idx="186">
                  <c:v>1.0345199613888159</c:v>
                </c:pt>
                <c:pt idx="187">
                  <c:v>1.0521044478443298</c:v>
                </c:pt>
                <c:pt idx="188">
                  <c:v>1.0595253834083866</c:v>
                </c:pt>
                <c:pt idx="189">
                  <c:v>1.0314994009521867</c:v>
                </c:pt>
                <c:pt idx="190">
                  <c:v>1.0498956490693461</c:v>
                </c:pt>
                <c:pt idx="191">
                  <c:v>1.0566961513293045</c:v>
                </c:pt>
                <c:pt idx="192">
                  <c:v>1.0294906525987706</c:v>
                </c:pt>
                <c:pt idx="193">
                  <c:v>1.0330962988175203</c:v>
                </c:pt>
                <c:pt idx="194">
                  <c:v>1.0595606175213508</c:v>
                </c:pt>
                <c:pt idx="195">
                  <c:v>1.0390725420623044</c:v>
                </c:pt>
                <c:pt idx="196">
                  <c:v>1.0402359295994612</c:v>
                </c:pt>
                <c:pt idx="197">
                  <c:v>1.0265320561078199</c:v>
                </c:pt>
                <c:pt idx="198">
                  <c:v>1.0351173143253343</c:v>
                </c:pt>
                <c:pt idx="199">
                  <c:v>1.0455900520969392</c:v>
                </c:pt>
                <c:pt idx="200">
                  <c:v>1.0402092541411798</c:v>
                </c:pt>
                <c:pt idx="201">
                  <c:v>1.0144921502291675</c:v>
                </c:pt>
                <c:pt idx="202">
                  <c:v>1.0399940525673568</c:v>
                </c:pt>
                <c:pt idx="203">
                  <c:v>1.0356708128009449</c:v>
                </c:pt>
                <c:pt idx="204">
                  <c:v>1.0460499920022581</c:v>
                </c:pt>
                <c:pt idx="205">
                  <c:v>1.0565746290423912</c:v>
                </c:pt>
                <c:pt idx="206">
                  <c:v>1.0378007418808322</c:v>
                </c:pt>
                <c:pt idx="207">
                  <c:v>1.0301309779441359</c:v>
                </c:pt>
                <c:pt idx="208">
                  <c:v>1.0592655400791731</c:v>
                </c:pt>
                <c:pt idx="209">
                  <c:v>1.0665869267497261</c:v>
                </c:pt>
                <c:pt idx="210">
                  <c:v>1.0421340270031103</c:v>
                </c:pt>
                <c:pt idx="211">
                  <c:v>1.0394471163917256</c:v>
                </c:pt>
                <c:pt idx="212">
                  <c:v>1.0667223917263573</c:v>
                </c:pt>
                <c:pt idx="213">
                  <c:v>1.0362049163030245</c:v>
                </c:pt>
                <c:pt idx="214">
                  <c:v>1.0327997394391797</c:v>
                </c:pt>
                <c:pt idx="215">
                  <c:v>1.0323079161836914</c:v>
                </c:pt>
                <c:pt idx="216">
                  <c:v>1.0603857244411636</c:v>
                </c:pt>
                <c:pt idx="217">
                  <c:v>1.0523061392953827</c:v>
                </c:pt>
                <c:pt idx="218">
                  <c:v>1.0591045265451937</c:v>
                </c:pt>
                <c:pt idx="219">
                  <c:v>1.0616766264444157</c:v>
                </c:pt>
                <c:pt idx="220">
                  <c:v>1.040284717804796</c:v>
                </c:pt>
                <c:pt idx="221">
                  <c:v>1.0659009968169888</c:v>
                </c:pt>
                <c:pt idx="222">
                  <c:v>1.0312110778408099</c:v>
                </c:pt>
                <c:pt idx="223">
                  <c:v>1.0642186205895383</c:v>
                </c:pt>
                <c:pt idx="224">
                  <c:v>1.0446917795709523</c:v>
                </c:pt>
                <c:pt idx="225">
                  <c:v>1.0322835864589708</c:v>
                </c:pt>
                <c:pt idx="226">
                  <c:v>1.0127228485956761</c:v>
                </c:pt>
                <c:pt idx="227">
                  <c:v>1.0089061873517289</c:v>
                </c:pt>
                <c:pt idx="228">
                  <c:v>1.0638566360314639</c:v>
                </c:pt>
                <c:pt idx="229">
                  <c:v>1.0418118092642792</c:v>
                </c:pt>
                <c:pt idx="230">
                  <c:v>1.0514285768305378</c:v>
                </c:pt>
                <c:pt idx="231">
                  <c:v>1.0104975923284814</c:v>
                </c:pt>
                <c:pt idx="232">
                  <c:v>1.0234713573230598</c:v>
                </c:pt>
                <c:pt idx="233">
                  <c:v>1.0078536606202424</c:v>
                </c:pt>
                <c:pt idx="234">
                  <c:v>1.046320235180509</c:v>
                </c:pt>
                <c:pt idx="235">
                  <c:v>1.0090856949059519</c:v>
                </c:pt>
                <c:pt idx="236">
                  <c:v>0.99915006904566273</c:v>
                </c:pt>
                <c:pt idx="237">
                  <c:v>0.97842611842455884</c:v>
                </c:pt>
                <c:pt idx="238">
                  <c:v>1.0244056164021584</c:v>
                </c:pt>
                <c:pt idx="239">
                  <c:v>1.001820755508168</c:v>
                </c:pt>
                <c:pt idx="240">
                  <c:v>1.0164151536385349</c:v>
                </c:pt>
                <c:pt idx="241">
                  <c:v>1.022581752171176</c:v>
                </c:pt>
                <c:pt idx="242">
                  <c:v>1.0994240825737305</c:v>
                </c:pt>
                <c:pt idx="243">
                  <c:v>1.0274539706043224</c:v>
                </c:pt>
                <c:pt idx="244">
                  <c:v>1.0710616646604454</c:v>
                </c:pt>
                <c:pt idx="245">
                  <c:v>1.0798378735497736</c:v>
                </c:pt>
                <c:pt idx="246">
                  <c:v>1.0285154176342786</c:v>
                </c:pt>
                <c:pt idx="247">
                  <c:v>1.030107327005932</c:v>
                </c:pt>
                <c:pt idx="248">
                  <c:v>1.0434591097279418</c:v>
                </c:pt>
                <c:pt idx="249">
                  <c:v>0.9995147791778255</c:v>
                </c:pt>
                <c:pt idx="250">
                  <c:v>1.0062404290435698</c:v>
                </c:pt>
                <c:pt idx="251">
                  <c:v>0.96937412265155165</c:v>
                </c:pt>
                <c:pt idx="252">
                  <c:v>0.94562865276895403</c:v>
                </c:pt>
                <c:pt idx="253">
                  <c:v>0.98452164376840923</c:v>
                </c:pt>
                <c:pt idx="254">
                  <c:v>0.99768178139217589</c:v>
                </c:pt>
                <c:pt idx="255">
                  <c:v>0.98862687829305107</c:v>
                </c:pt>
                <c:pt idx="256">
                  <c:v>0.99398245708742616</c:v>
                </c:pt>
                <c:pt idx="257">
                  <c:v>1.022295051230903</c:v>
                </c:pt>
                <c:pt idx="258">
                  <c:v>1.0285910694177762</c:v>
                </c:pt>
                <c:pt idx="259">
                  <c:v>0.99681814782378086</c:v>
                </c:pt>
                <c:pt idx="260">
                  <c:v>1.0202556129442941</c:v>
                </c:pt>
                <c:pt idx="261">
                  <c:v>0.99546920132478234</c:v>
                </c:pt>
                <c:pt idx="262">
                  <c:v>0.99795490271254583</c:v>
                </c:pt>
                <c:pt idx="263">
                  <c:v>1.0282405566292312</c:v>
                </c:pt>
                <c:pt idx="264">
                  <c:v>1.0259679412242222</c:v>
                </c:pt>
                <c:pt idx="265">
                  <c:v>1.0080952958253191</c:v>
                </c:pt>
                <c:pt idx="266">
                  <c:v>0.99671189213880862</c:v>
                </c:pt>
                <c:pt idx="267">
                  <c:v>1.001464427175178</c:v>
                </c:pt>
                <c:pt idx="268">
                  <c:v>0.98511999342214773</c:v>
                </c:pt>
                <c:pt idx="269">
                  <c:v>1.0247541334833887</c:v>
                </c:pt>
                <c:pt idx="270">
                  <c:v>1.0088355125735173</c:v>
                </c:pt>
                <c:pt idx="271">
                  <c:v>1.0121315136446012</c:v>
                </c:pt>
                <c:pt idx="272">
                  <c:v>1.04506338671646</c:v>
                </c:pt>
                <c:pt idx="273">
                  <c:v>0.99321238565852288</c:v>
                </c:pt>
                <c:pt idx="274">
                  <c:v>0.98696986942684051</c:v>
                </c:pt>
                <c:pt idx="275">
                  <c:v>1.0329330228098499</c:v>
                </c:pt>
                <c:pt idx="276">
                  <c:v>1.0276214015006304</c:v>
                </c:pt>
                <c:pt idx="277">
                  <c:v>1.024484491438874</c:v>
                </c:pt>
                <c:pt idx="278">
                  <c:v>1.0743377338602842</c:v>
                </c:pt>
                <c:pt idx="279">
                  <c:v>1.0665853983188549</c:v>
                </c:pt>
                <c:pt idx="280">
                  <c:v>1.0267517496454341</c:v>
                </c:pt>
                <c:pt idx="281">
                  <c:v>1.0439110742670421</c:v>
                </c:pt>
                <c:pt idx="282">
                  <c:v>1.0424456217882159</c:v>
                </c:pt>
                <c:pt idx="283">
                  <c:v>1.0366030821328045</c:v>
                </c:pt>
                <c:pt idx="284">
                  <c:v>1.0002193409080005</c:v>
                </c:pt>
                <c:pt idx="285">
                  <c:v>1.0147429906581238</c:v>
                </c:pt>
                <c:pt idx="286">
                  <c:v>1.0196520008163932</c:v>
                </c:pt>
                <c:pt idx="287">
                  <c:v>1.0510204753672525</c:v>
                </c:pt>
                <c:pt idx="288">
                  <c:v>1.0385999074289749</c:v>
                </c:pt>
                <c:pt idx="289">
                  <c:v>1.0321747954438478</c:v>
                </c:pt>
                <c:pt idx="290">
                  <c:v>1.0320516874286156</c:v>
                </c:pt>
                <c:pt idx="291">
                  <c:v>1.0142161897343516</c:v>
                </c:pt>
                <c:pt idx="292">
                  <c:v>1.0020262867038592</c:v>
                </c:pt>
                <c:pt idx="293">
                  <c:v>1.0260325757083439</c:v>
                </c:pt>
                <c:pt idx="294">
                  <c:v>0.99381328453600049</c:v>
                </c:pt>
                <c:pt idx="295">
                  <c:v>1.0129396291009465</c:v>
                </c:pt>
                <c:pt idx="296">
                  <c:v>0.9974458981696257</c:v>
                </c:pt>
                <c:pt idx="297">
                  <c:v>1.0064168825459709</c:v>
                </c:pt>
                <c:pt idx="298">
                  <c:v>0.99532596168715814</c:v>
                </c:pt>
                <c:pt idx="299">
                  <c:v>1.0031439969161344</c:v>
                </c:pt>
                <c:pt idx="300">
                  <c:v>1.0083738205819455</c:v>
                </c:pt>
                <c:pt idx="301">
                  <c:v>1.0037700067453987</c:v>
                </c:pt>
                <c:pt idx="302">
                  <c:v>1.0057648733676119</c:v>
                </c:pt>
                <c:pt idx="303">
                  <c:v>1.0014781740146621</c:v>
                </c:pt>
                <c:pt idx="304">
                  <c:v>1.0126778468113844</c:v>
                </c:pt>
                <c:pt idx="305">
                  <c:v>1.0094398496916841</c:v>
                </c:pt>
                <c:pt idx="306">
                  <c:v>1.0146053218792479</c:v>
                </c:pt>
                <c:pt idx="307">
                  <c:v>1.0109659977813383</c:v>
                </c:pt>
                <c:pt idx="308">
                  <c:v>1.0113460241884253</c:v>
                </c:pt>
                <c:pt idx="309">
                  <c:v>0.99626267147036185</c:v>
                </c:pt>
                <c:pt idx="310">
                  <c:v>1.0051932162640942</c:v>
                </c:pt>
                <c:pt idx="311">
                  <c:v>0.99839226964955841</c:v>
                </c:pt>
                <c:pt idx="312">
                  <c:v>1.0021825834036915</c:v>
                </c:pt>
                <c:pt idx="313">
                  <c:v>0.99889648520640639</c:v>
                </c:pt>
                <c:pt idx="314">
                  <c:v>1.035036128623646</c:v>
                </c:pt>
                <c:pt idx="315">
                  <c:v>1.0332917104675177</c:v>
                </c:pt>
                <c:pt idx="316">
                  <c:v>1.0347399697395223</c:v>
                </c:pt>
                <c:pt idx="317">
                  <c:v>1.0236764678079391</c:v>
                </c:pt>
                <c:pt idx="318">
                  <c:v>1.0421038829338238</c:v>
                </c:pt>
                <c:pt idx="319">
                  <c:v>1.02155436748395</c:v>
                </c:pt>
                <c:pt idx="320">
                  <c:v>0.98446227956974053</c:v>
                </c:pt>
              </c:numCache>
            </c:numRef>
          </c:val>
          <c:smooth val="0"/>
          <c:extLst xmlns:c16r2="http://schemas.microsoft.com/office/drawing/2015/06/chart">
            <c:ext xmlns:c16="http://schemas.microsoft.com/office/drawing/2014/chart" uri="{C3380CC4-5D6E-409C-BE32-E72D297353CC}">
              <c16:uniqueId val="{00000000-EB38-4C4B-9240-99215C6DD9ED}"/>
            </c:ext>
          </c:extLst>
        </c:ser>
        <c:ser>
          <c:idx val="2"/>
          <c:order val="1"/>
          <c:tx>
            <c:strRef>
              <c:f>'SeriesData (1)'!$AA$2</c:f>
              <c:strCache>
                <c:ptCount val="1"/>
                <c:pt idx="0">
                  <c:v>canada</c:v>
                </c:pt>
              </c:strCache>
            </c:strRef>
          </c:tx>
          <c:spPr>
            <a:ln w="9525">
              <a:solidFill>
                <a:schemeClr val="accent6">
                  <a:lumMod val="20000"/>
                  <a:lumOff val="80000"/>
                </a:schemeClr>
              </a:solidFill>
            </a:ln>
          </c:spPr>
          <c:marker>
            <c:symbol val="none"/>
          </c:marker>
          <c:cat>
            <c:numRef>
              <c:f>'SeriesData (1)'!$A$3:$A$340</c:f>
              <c:numCache>
                <c:formatCode>dd/mm/yy</c:formatCode>
                <c:ptCount val="338"/>
                <c:pt idx="0">
                  <c:v>32295</c:v>
                </c:pt>
                <c:pt idx="1">
                  <c:v>32325</c:v>
                </c:pt>
                <c:pt idx="2">
                  <c:v>32356</c:v>
                </c:pt>
                <c:pt idx="3">
                  <c:v>32387</c:v>
                </c:pt>
                <c:pt idx="4">
                  <c:v>32417</c:v>
                </c:pt>
                <c:pt idx="5">
                  <c:v>32448</c:v>
                </c:pt>
                <c:pt idx="6">
                  <c:v>32478</c:v>
                </c:pt>
                <c:pt idx="7">
                  <c:v>32509</c:v>
                </c:pt>
                <c:pt idx="8">
                  <c:v>32540</c:v>
                </c:pt>
                <c:pt idx="9">
                  <c:v>32568</c:v>
                </c:pt>
                <c:pt idx="10">
                  <c:v>32599</c:v>
                </c:pt>
                <c:pt idx="11">
                  <c:v>32629</c:v>
                </c:pt>
                <c:pt idx="12">
                  <c:v>32660</c:v>
                </c:pt>
                <c:pt idx="13">
                  <c:v>32690</c:v>
                </c:pt>
                <c:pt idx="14">
                  <c:v>32721</c:v>
                </c:pt>
                <c:pt idx="15">
                  <c:v>32752</c:v>
                </c:pt>
                <c:pt idx="16">
                  <c:v>32782</c:v>
                </c:pt>
                <c:pt idx="17">
                  <c:v>32813</c:v>
                </c:pt>
                <c:pt idx="18">
                  <c:v>32843</c:v>
                </c:pt>
                <c:pt idx="19">
                  <c:v>32874</c:v>
                </c:pt>
                <c:pt idx="20">
                  <c:v>32905</c:v>
                </c:pt>
                <c:pt idx="21">
                  <c:v>32933</c:v>
                </c:pt>
                <c:pt idx="22">
                  <c:v>32964</c:v>
                </c:pt>
                <c:pt idx="23">
                  <c:v>32994</c:v>
                </c:pt>
                <c:pt idx="24">
                  <c:v>33025</c:v>
                </c:pt>
                <c:pt idx="25">
                  <c:v>33055</c:v>
                </c:pt>
                <c:pt idx="26">
                  <c:v>33086</c:v>
                </c:pt>
                <c:pt idx="27">
                  <c:v>33117</c:v>
                </c:pt>
                <c:pt idx="28">
                  <c:v>33147</c:v>
                </c:pt>
                <c:pt idx="29">
                  <c:v>33178</c:v>
                </c:pt>
                <c:pt idx="30">
                  <c:v>33208</c:v>
                </c:pt>
                <c:pt idx="31">
                  <c:v>33239</c:v>
                </c:pt>
                <c:pt idx="32">
                  <c:v>33270</c:v>
                </c:pt>
                <c:pt idx="33">
                  <c:v>33298</c:v>
                </c:pt>
                <c:pt idx="34">
                  <c:v>33329</c:v>
                </c:pt>
                <c:pt idx="35">
                  <c:v>33359</c:v>
                </c:pt>
                <c:pt idx="36">
                  <c:v>33390</c:v>
                </c:pt>
                <c:pt idx="37">
                  <c:v>33420</c:v>
                </c:pt>
                <c:pt idx="38">
                  <c:v>33451</c:v>
                </c:pt>
                <c:pt idx="39">
                  <c:v>33482</c:v>
                </c:pt>
                <c:pt idx="40">
                  <c:v>33512</c:v>
                </c:pt>
                <c:pt idx="41">
                  <c:v>33543</c:v>
                </c:pt>
                <c:pt idx="42">
                  <c:v>33573</c:v>
                </c:pt>
                <c:pt idx="43">
                  <c:v>33604</c:v>
                </c:pt>
                <c:pt idx="44">
                  <c:v>33635</c:v>
                </c:pt>
                <c:pt idx="45">
                  <c:v>33664</c:v>
                </c:pt>
                <c:pt idx="46">
                  <c:v>33695</c:v>
                </c:pt>
                <c:pt idx="47">
                  <c:v>33725</c:v>
                </c:pt>
                <c:pt idx="48">
                  <c:v>33756</c:v>
                </c:pt>
                <c:pt idx="49">
                  <c:v>33786</c:v>
                </c:pt>
                <c:pt idx="50">
                  <c:v>33817</c:v>
                </c:pt>
                <c:pt idx="51">
                  <c:v>33848</c:v>
                </c:pt>
                <c:pt idx="52">
                  <c:v>33878</c:v>
                </c:pt>
                <c:pt idx="53">
                  <c:v>33909</c:v>
                </c:pt>
                <c:pt idx="54">
                  <c:v>33939</c:v>
                </c:pt>
                <c:pt idx="55">
                  <c:v>33970</c:v>
                </c:pt>
                <c:pt idx="56">
                  <c:v>34001</c:v>
                </c:pt>
                <c:pt idx="57">
                  <c:v>34029</c:v>
                </c:pt>
                <c:pt idx="58">
                  <c:v>34060</c:v>
                </c:pt>
                <c:pt idx="59">
                  <c:v>34090</c:v>
                </c:pt>
                <c:pt idx="60">
                  <c:v>34121</c:v>
                </c:pt>
                <c:pt idx="61">
                  <c:v>34151</c:v>
                </c:pt>
                <c:pt idx="62">
                  <c:v>34182</c:v>
                </c:pt>
                <c:pt idx="63">
                  <c:v>34213</c:v>
                </c:pt>
                <c:pt idx="64">
                  <c:v>34243</c:v>
                </c:pt>
                <c:pt idx="65">
                  <c:v>34274</c:v>
                </c:pt>
                <c:pt idx="66">
                  <c:v>34304</c:v>
                </c:pt>
                <c:pt idx="67">
                  <c:v>34335</c:v>
                </c:pt>
                <c:pt idx="68">
                  <c:v>34366</c:v>
                </c:pt>
                <c:pt idx="69">
                  <c:v>34394</c:v>
                </c:pt>
                <c:pt idx="70">
                  <c:v>34425</c:v>
                </c:pt>
                <c:pt idx="71">
                  <c:v>34455</c:v>
                </c:pt>
                <c:pt idx="72">
                  <c:v>34486</c:v>
                </c:pt>
                <c:pt idx="73">
                  <c:v>34516</c:v>
                </c:pt>
                <c:pt idx="74">
                  <c:v>34547</c:v>
                </c:pt>
                <c:pt idx="75">
                  <c:v>34578</c:v>
                </c:pt>
                <c:pt idx="76">
                  <c:v>34608</c:v>
                </c:pt>
                <c:pt idx="77">
                  <c:v>34639</c:v>
                </c:pt>
                <c:pt idx="78">
                  <c:v>34669</c:v>
                </c:pt>
                <c:pt idx="79">
                  <c:v>34700</c:v>
                </c:pt>
                <c:pt idx="80">
                  <c:v>34731</c:v>
                </c:pt>
                <c:pt idx="81">
                  <c:v>34759</c:v>
                </c:pt>
                <c:pt idx="82">
                  <c:v>34790</c:v>
                </c:pt>
                <c:pt idx="83">
                  <c:v>34820</c:v>
                </c:pt>
                <c:pt idx="84">
                  <c:v>34851</c:v>
                </c:pt>
                <c:pt idx="85">
                  <c:v>34881</c:v>
                </c:pt>
                <c:pt idx="86">
                  <c:v>34912</c:v>
                </c:pt>
                <c:pt idx="87">
                  <c:v>34943</c:v>
                </c:pt>
                <c:pt idx="88">
                  <c:v>34973</c:v>
                </c:pt>
                <c:pt idx="89">
                  <c:v>35004</c:v>
                </c:pt>
                <c:pt idx="90">
                  <c:v>35034</c:v>
                </c:pt>
                <c:pt idx="91">
                  <c:v>35065</c:v>
                </c:pt>
                <c:pt idx="92">
                  <c:v>35096</c:v>
                </c:pt>
                <c:pt idx="93">
                  <c:v>35125</c:v>
                </c:pt>
                <c:pt idx="94">
                  <c:v>35156</c:v>
                </c:pt>
                <c:pt idx="95">
                  <c:v>35186</c:v>
                </c:pt>
                <c:pt idx="96">
                  <c:v>35217</c:v>
                </c:pt>
                <c:pt idx="97">
                  <c:v>35247</c:v>
                </c:pt>
                <c:pt idx="98">
                  <c:v>35278</c:v>
                </c:pt>
                <c:pt idx="99">
                  <c:v>35309</c:v>
                </c:pt>
                <c:pt idx="100">
                  <c:v>35339</c:v>
                </c:pt>
                <c:pt idx="101">
                  <c:v>35370</c:v>
                </c:pt>
                <c:pt idx="102">
                  <c:v>35400</c:v>
                </c:pt>
                <c:pt idx="103">
                  <c:v>35431</c:v>
                </c:pt>
                <c:pt idx="104">
                  <c:v>35462</c:v>
                </c:pt>
                <c:pt idx="105">
                  <c:v>35490</c:v>
                </c:pt>
                <c:pt idx="106">
                  <c:v>35521</c:v>
                </c:pt>
                <c:pt idx="107">
                  <c:v>35551</c:v>
                </c:pt>
                <c:pt idx="108">
                  <c:v>35582</c:v>
                </c:pt>
                <c:pt idx="109">
                  <c:v>35612</c:v>
                </c:pt>
                <c:pt idx="110">
                  <c:v>35643</c:v>
                </c:pt>
                <c:pt idx="111">
                  <c:v>35674</c:v>
                </c:pt>
                <c:pt idx="112">
                  <c:v>35704</c:v>
                </c:pt>
                <c:pt idx="113">
                  <c:v>35735</c:v>
                </c:pt>
                <c:pt idx="114">
                  <c:v>35765</c:v>
                </c:pt>
                <c:pt idx="115">
                  <c:v>35796</c:v>
                </c:pt>
                <c:pt idx="116">
                  <c:v>35827</c:v>
                </c:pt>
                <c:pt idx="117">
                  <c:v>35855</c:v>
                </c:pt>
                <c:pt idx="118">
                  <c:v>35886</c:v>
                </c:pt>
                <c:pt idx="119">
                  <c:v>35916</c:v>
                </c:pt>
                <c:pt idx="120">
                  <c:v>35947</c:v>
                </c:pt>
                <c:pt idx="121">
                  <c:v>35977</c:v>
                </c:pt>
                <c:pt idx="122">
                  <c:v>36008</c:v>
                </c:pt>
                <c:pt idx="123">
                  <c:v>36039</c:v>
                </c:pt>
                <c:pt idx="124">
                  <c:v>36069</c:v>
                </c:pt>
                <c:pt idx="125">
                  <c:v>36100</c:v>
                </c:pt>
                <c:pt idx="126">
                  <c:v>36130</c:v>
                </c:pt>
                <c:pt idx="127">
                  <c:v>36161</c:v>
                </c:pt>
                <c:pt idx="128">
                  <c:v>36192</c:v>
                </c:pt>
                <c:pt idx="129">
                  <c:v>36220</c:v>
                </c:pt>
                <c:pt idx="130">
                  <c:v>36251</c:v>
                </c:pt>
                <c:pt idx="131">
                  <c:v>36281</c:v>
                </c:pt>
                <c:pt idx="132">
                  <c:v>36312</c:v>
                </c:pt>
                <c:pt idx="133">
                  <c:v>36342</c:v>
                </c:pt>
                <c:pt idx="134">
                  <c:v>36373</c:v>
                </c:pt>
                <c:pt idx="135">
                  <c:v>36404</c:v>
                </c:pt>
                <c:pt idx="136">
                  <c:v>36434</c:v>
                </c:pt>
                <c:pt idx="137">
                  <c:v>36465</c:v>
                </c:pt>
                <c:pt idx="138">
                  <c:v>36495</c:v>
                </c:pt>
                <c:pt idx="139">
                  <c:v>36526</c:v>
                </c:pt>
                <c:pt idx="140">
                  <c:v>36557</c:v>
                </c:pt>
                <c:pt idx="141">
                  <c:v>36586</c:v>
                </c:pt>
                <c:pt idx="142">
                  <c:v>36617</c:v>
                </c:pt>
                <c:pt idx="143">
                  <c:v>36647</c:v>
                </c:pt>
                <c:pt idx="144">
                  <c:v>36678</c:v>
                </c:pt>
                <c:pt idx="145">
                  <c:v>36708</c:v>
                </c:pt>
                <c:pt idx="146">
                  <c:v>36739</c:v>
                </c:pt>
                <c:pt idx="147">
                  <c:v>36770</c:v>
                </c:pt>
                <c:pt idx="148">
                  <c:v>36800</c:v>
                </c:pt>
                <c:pt idx="149">
                  <c:v>36831</c:v>
                </c:pt>
                <c:pt idx="150">
                  <c:v>36861</c:v>
                </c:pt>
                <c:pt idx="151">
                  <c:v>36892</c:v>
                </c:pt>
                <c:pt idx="152">
                  <c:v>36923</c:v>
                </c:pt>
                <c:pt idx="153">
                  <c:v>36951</c:v>
                </c:pt>
                <c:pt idx="154">
                  <c:v>36982</c:v>
                </c:pt>
                <c:pt idx="155">
                  <c:v>37012</c:v>
                </c:pt>
                <c:pt idx="156">
                  <c:v>37043</c:v>
                </c:pt>
                <c:pt idx="157">
                  <c:v>37073</c:v>
                </c:pt>
                <c:pt idx="158">
                  <c:v>37104</c:v>
                </c:pt>
                <c:pt idx="159">
                  <c:v>37135</c:v>
                </c:pt>
                <c:pt idx="160">
                  <c:v>37165</c:v>
                </c:pt>
                <c:pt idx="161">
                  <c:v>37196</c:v>
                </c:pt>
                <c:pt idx="162">
                  <c:v>37226</c:v>
                </c:pt>
                <c:pt idx="163">
                  <c:v>37257</c:v>
                </c:pt>
                <c:pt idx="164">
                  <c:v>37288</c:v>
                </c:pt>
                <c:pt idx="165">
                  <c:v>37316</c:v>
                </c:pt>
                <c:pt idx="166">
                  <c:v>37347</c:v>
                </c:pt>
                <c:pt idx="167">
                  <c:v>37377</c:v>
                </c:pt>
                <c:pt idx="168">
                  <c:v>37408</c:v>
                </c:pt>
                <c:pt idx="169">
                  <c:v>37438</c:v>
                </c:pt>
                <c:pt idx="170">
                  <c:v>37469</c:v>
                </c:pt>
                <c:pt idx="171">
                  <c:v>37500</c:v>
                </c:pt>
                <c:pt idx="172">
                  <c:v>37530</c:v>
                </c:pt>
                <c:pt idx="173">
                  <c:v>37561</c:v>
                </c:pt>
                <c:pt idx="174">
                  <c:v>37591</c:v>
                </c:pt>
                <c:pt idx="175">
                  <c:v>37622</c:v>
                </c:pt>
                <c:pt idx="176">
                  <c:v>37653</c:v>
                </c:pt>
                <c:pt idx="177">
                  <c:v>37681</c:v>
                </c:pt>
                <c:pt idx="178">
                  <c:v>37712</c:v>
                </c:pt>
                <c:pt idx="179">
                  <c:v>37742</c:v>
                </c:pt>
                <c:pt idx="180">
                  <c:v>37773</c:v>
                </c:pt>
                <c:pt idx="181">
                  <c:v>37803</c:v>
                </c:pt>
                <c:pt idx="182">
                  <c:v>37834</c:v>
                </c:pt>
                <c:pt idx="183">
                  <c:v>37865</c:v>
                </c:pt>
                <c:pt idx="184">
                  <c:v>37895</c:v>
                </c:pt>
                <c:pt idx="185">
                  <c:v>37926</c:v>
                </c:pt>
                <c:pt idx="186">
                  <c:v>37956</c:v>
                </c:pt>
                <c:pt idx="187">
                  <c:v>37987</c:v>
                </c:pt>
                <c:pt idx="188">
                  <c:v>38018</c:v>
                </c:pt>
                <c:pt idx="189">
                  <c:v>38047</c:v>
                </c:pt>
                <c:pt idx="190">
                  <c:v>38078</c:v>
                </c:pt>
                <c:pt idx="191">
                  <c:v>38108</c:v>
                </c:pt>
                <c:pt idx="192">
                  <c:v>38139</c:v>
                </c:pt>
                <c:pt idx="193">
                  <c:v>38169</c:v>
                </c:pt>
                <c:pt idx="194">
                  <c:v>38200</c:v>
                </c:pt>
                <c:pt idx="195">
                  <c:v>38231</c:v>
                </c:pt>
                <c:pt idx="196">
                  <c:v>38261</c:v>
                </c:pt>
                <c:pt idx="197">
                  <c:v>38292</c:v>
                </c:pt>
                <c:pt idx="198">
                  <c:v>38322</c:v>
                </c:pt>
                <c:pt idx="199">
                  <c:v>38353</c:v>
                </c:pt>
                <c:pt idx="200">
                  <c:v>38384</c:v>
                </c:pt>
                <c:pt idx="201">
                  <c:v>38412</c:v>
                </c:pt>
                <c:pt idx="202">
                  <c:v>38443</c:v>
                </c:pt>
                <c:pt idx="203">
                  <c:v>38473</c:v>
                </c:pt>
                <c:pt idx="204">
                  <c:v>38504</c:v>
                </c:pt>
                <c:pt idx="205">
                  <c:v>38534</c:v>
                </c:pt>
                <c:pt idx="206">
                  <c:v>38565</c:v>
                </c:pt>
                <c:pt idx="207">
                  <c:v>38596</c:v>
                </c:pt>
                <c:pt idx="208">
                  <c:v>38626</c:v>
                </c:pt>
                <c:pt idx="209">
                  <c:v>38657</c:v>
                </c:pt>
                <c:pt idx="210">
                  <c:v>38687</c:v>
                </c:pt>
                <c:pt idx="211">
                  <c:v>38718</c:v>
                </c:pt>
                <c:pt idx="212">
                  <c:v>38749</c:v>
                </c:pt>
                <c:pt idx="213">
                  <c:v>38777</c:v>
                </c:pt>
                <c:pt idx="214">
                  <c:v>38808</c:v>
                </c:pt>
                <c:pt idx="215">
                  <c:v>38838</c:v>
                </c:pt>
                <c:pt idx="216">
                  <c:v>38869</c:v>
                </c:pt>
                <c:pt idx="217">
                  <c:v>38899</c:v>
                </c:pt>
                <c:pt idx="218">
                  <c:v>38930</c:v>
                </c:pt>
                <c:pt idx="219">
                  <c:v>38961</c:v>
                </c:pt>
                <c:pt idx="220">
                  <c:v>38991</c:v>
                </c:pt>
                <c:pt idx="221">
                  <c:v>39022</c:v>
                </c:pt>
                <c:pt idx="222">
                  <c:v>39052</c:v>
                </c:pt>
                <c:pt idx="223">
                  <c:v>39083</c:v>
                </c:pt>
                <c:pt idx="224">
                  <c:v>39114</c:v>
                </c:pt>
                <c:pt idx="225">
                  <c:v>39142</c:v>
                </c:pt>
                <c:pt idx="226">
                  <c:v>39173</c:v>
                </c:pt>
                <c:pt idx="227">
                  <c:v>39203</c:v>
                </c:pt>
                <c:pt idx="228">
                  <c:v>39234</c:v>
                </c:pt>
                <c:pt idx="229">
                  <c:v>39264</c:v>
                </c:pt>
                <c:pt idx="230">
                  <c:v>39295</c:v>
                </c:pt>
                <c:pt idx="231">
                  <c:v>39326</c:v>
                </c:pt>
                <c:pt idx="232">
                  <c:v>39356</c:v>
                </c:pt>
                <c:pt idx="233">
                  <c:v>39387</c:v>
                </c:pt>
                <c:pt idx="234">
                  <c:v>39417</c:v>
                </c:pt>
                <c:pt idx="235">
                  <c:v>39448</c:v>
                </c:pt>
                <c:pt idx="236">
                  <c:v>39479</c:v>
                </c:pt>
                <c:pt idx="237">
                  <c:v>39508</c:v>
                </c:pt>
                <c:pt idx="238">
                  <c:v>39539</c:v>
                </c:pt>
                <c:pt idx="239">
                  <c:v>39569</c:v>
                </c:pt>
                <c:pt idx="240">
                  <c:v>39600</c:v>
                </c:pt>
                <c:pt idx="241">
                  <c:v>39630</c:v>
                </c:pt>
                <c:pt idx="242">
                  <c:v>39661</c:v>
                </c:pt>
                <c:pt idx="243">
                  <c:v>39692</c:v>
                </c:pt>
                <c:pt idx="244">
                  <c:v>39722</c:v>
                </c:pt>
                <c:pt idx="245">
                  <c:v>39753</c:v>
                </c:pt>
                <c:pt idx="246">
                  <c:v>39783</c:v>
                </c:pt>
                <c:pt idx="247">
                  <c:v>39814</c:v>
                </c:pt>
                <c:pt idx="248">
                  <c:v>39845</c:v>
                </c:pt>
                <c:pt idx="249">
                  <c:v>39873</c:v>
                </c:pt>
                <c:pt idx="250">
                  <c:v>39904</c:v>
                </c:pt>
                <c:pt idx="251">
                  <c:v>39934</c:v>
                </c:pt>
                <c:pt idx="252">
                  <c:v>39965</c:v>
                </c:pt>
                <c:pt idx="253">
                  <c:v>39995</c:v>
                </c:pt>
                <c:pt idx="254">
                  <c:v>40026</c:v>
                </c:pt>
                <c:pt idx="255">
                  <c:v>40057</c:v>
                </c:pt>
                <c:pt idx="256">
                  <c:v>40087</c:v>
                </c:pt>
                <c:pt idx="257">
                  <c:v>40118</c:v>
                </c:pt>
                <c:pt idx="258">
                  <c:v>40148</c:v>
                </c:pt>
                <c:pt idx="259">
                  <c:v>40179</c:v>
                </c:pt>
                <c:pt idx="260">
                  <c:v>40210</c:v>
                </c:pt>
                <c:pt idx="261">
                  <c:v>40238</c:v>
                </c:pt>
                <c:pt idx="262">
                  <c:v>40269</c:v>
                </c:pt>
                <c:pt idx="263">
                  <c:v>40299</c:v>
                </c:pt>
                <c:pt idx="264">
                  <c:v>40330</c:v>
                </c:pt>
                <c:pt idx="265">
                  <c:v>40360</c:v>
                </c:pt>
                <c:pt idx="266">
                  <c:v>40391</c:v>
                </c:pt>
                <c:pt idx="267">
                  <c:v>40422</c:v>
                </c:pt>
                <c:pt idx="268">
                  <c:v>40452</c:v>
                </c:pt>
                <c:pt idx="269">
                  <c:v>40483</c:v>
                </c:pt>
                <c:pt idx="270">
                  <c:v>40513</c:v>
                </c:pt>
                <c:pt idx="271">
                  <c:v>40544</c:v>
                </c:pt>
                <c:pt idx="272">
                  <c:v>40575</c:v>
                </c:pt>
                <c:pt idx="273">
                  <c:v>40603</c:v>
                </c:pt>
                <c:pt idx="274">
                  <c:v>40634</c:v>
                </c:pt>
                <c:pt idx="275">
                  <c:v>40664</c:v>
                </c:pt>
                <c:pt idx="276">
                  <c:v>40695</c:v>
                </c:pt>
                <c:pt idx="277">
                  <c:v>40725</c:v>
                </c:pt>
                <c:pt idx="278">
                  <c:v>40756</c:v>
                </c:pt>
                <c:pt idx="279">
                  <c:v>40787</c:v>
                </c:pt>
                <c:pt idx="280">
                  <c:v>40817</c:v>
                </c:pt>
                <c:pt idx="281">
                  <c:v>40848</c:v>
                </c:pt>
                <c:pt idx="282">
                  <c:v>40878</c:v>
                </c:pt>
                <c:pt idx="283">
                  <c:v>40909</c:v>
                </c:pt>
                <c:pt idx="284">
                  <c:v>40940</c:v>
                </c:pt>
                <c:pt idx="285">
                  <c:v>40969</c:v>
                </c:pt>
                <c:pt idx="286">
                  <c:v>41000</c:v>
                </c:pt>
                <c:pt idx="287">
                  <c:v>41030</c:v>
                </c:pt>
                <c:pt idx="288">
                  <c:v>41061</c:v>
                </c:pt>
                <c:pt idx="289">
                  <c:v>41091</c:v>
                </c:pt>
                <c:pt idx="290">
                  <c:v>41122</c:v>
                </c:pt>
                <c:pt idx="291">
                  <c:v>41153</c:v>
                </c:pt>
                <c:pt idx="292">
                  <c:v>41183</c:v>
                </c:pt>
                <c:pt idx="293">
                  <c:v>41214</c:v>
                </c:pt>
                <c:pt idx="294">
                  <c:v>41244</c:v>
                </c:pt>
                <c:pt idx="295">
                  <c:v>41275</c:v>
                </c:pt>
                <c:pt idx="296">
                  <c:v>41306</c:v>
                </c:pt>
                <c:pt idx="297">
                  <c:v>41334</c:v>
                </c:pt>
                <c:pt idx="298">
                  <c:v>41365</c:v>
                </c:pt>
                <c:pt idx="299">
                  <c:v>41395</c:v>
                </c:pt>
                <c:pt idx="300">
                  <c:v>41426</c:v>
                </c:pt>
                <c:pt idx="301">
                  <c:v>41456</c:v>
                </c:pt>
                <c:pt idx="302">
                  <c:v>41487</c:v>
                </c:pt>
                <c:pt idx="303">
                  <c:v>41518</c:v>
                </c:pt>
                <c:pt idx="304">
                  <c:v>41548</c:v>
                </c:pt>
                <c:pt idx="305">
                  <c:v>41579</c:v>
                </c:pt>
                <c:pt idx="306">
                  <c:v>41609</c:v>
                </c:pt>
                <c:pt idx="307">
                  <c:v>41640</c:v>
                </c:pt>
                <c:pt idx="308">
                  <c:v>41671</c:v>
                </c:pt>
                <c:pt idx="309">
                  <c:v>41699</c:v>
                </c:pt>
                <c:pt idx="310">
                  <c:v>41730</c:v>
                </c:pt>
                <c:pt idx="311">
                  <c:v>41760</c:v>
                </c:pt>
                <c:pt idx="312">
                  <c:v>41791</c:v>
                </c:pt>
                <c:pt idx="313">
                  <c:v>41821</c:v>
                </c:pt>
                <c:pt idx="314">
                  <c:v>41852</c:v>
                </c:pt>
                <c:pt idx="315">
                  <c:v>41883</c:v>
                </c:pt>
                <c:pt idx="316">
                  <c:v>41913</c:v>
                </c:pt>
                <c:pt idx="317">
                  <c:v>41944</c:v>
                </c:pt>
                <c:pt idx="318">
                  <c:v>41974</c:v>
                </c:pt>
                <c:pt idx="319">
                  <c:v>42005</c:v>
                </c:pt>
                <c:pt idx="320">
                  <c:v>42036</c:v>
                </c:pt>
                <c:pt idx="321">
                  <c:v>42064</c:v>
                </c:pt>
                <c:pt idx="322">
                  <c:v>42095</c:v>
                </c:pt>
                <c:pt idx="323">
                  <c:v>42125</c:v>
                </c:pt>
                <c:pt idx="324">
                  <c:v>42156</c:v>
                </c:pt>
                <c:pt idx="325">
                  <c:v>42186</c:v>
                </c:pt>
                <c:pt idx="326">
                  <c:v>42217</c:v>
                </c:pt>
                <c:pt idx="327">
                  <c:v>42248</c:v>
                </c:pt>
                <c:pt idx="328">
                  <c:v>42278</c:v>
                </c:pt>
                <c:pt idx="329">
                  <c:v>42309</c:v>
                </c:pt>
                <c:pt idx="330">
                  <c:v>42339</c:v>
                </c:pt>
                <c:pt idx="331">
                  <c:v>42370</c:v>
                </c:pt>
                <c:pt idx="332">
                  <c:v>42401</c:v>
                </c:pt>
                <c:pt idx="333">
                  <c:v>42430</c:v>
                </c:pt>
                <c:pt idx="334">
                  <c:v>42461</c:v>
                </c:pt>
                <c:pt idx="335">
                  <c:v>42491</c:v>
                </c:pt>
                <c:pt idx="336">
                  <c:v>42522</c:v>
                </c:pt>
                <c:pt idx="337">
                  <c:v>42552</c:v>
                </c:pt>
              </c:numCache>
            </c:numRef>
          </c:cat>
          <c:val>
            <c:numRef>
              <c:f>'SeriesData (1)'!$AA$3:$AA$324</c:f>
              <c:numCache>
                <c:formatCode>0.00</c:formatCode>
                <c:ptCount val="322"/>
                <c:pt idx="0">
                  <c:v>1.0951236228762404</c:v>
                </c:pt>
                <c:pt idx="1">
                  <c:v>1.0822386809321198</c:v>
                </c:pt>
                <c:pt idx="2">
                  <c:v>1.0963596842880348</c:v>
                </c:pt>
                <c:pt idx="3">
                  <c:v>1.1157116951674684</c:v>
                </c:pt>
                <c:pt idx="4">
                  <c:v>1.0945459101613719</c:v>
                </c:pt>
                <c:pt idx="5">
                  <c:v>1.1326520028730713</c:v>
                </c:pt>
                <c:pt idx="6">
                  <c:v>1.1075726724899198</c:v>
                </c:pt>
                <c:pt idx="7">
                  <c:v>1.1037909221580744</c:v>
                </c:pt>
                <c:pt idx="8">
                  <c:v>1.1034124913002874</c:v>
                </c:pt>
                <c:pt idx="9">
                  <c:v>1.1296919306659787</c:v>
                </c:pt>
                <c:pt idx="10">
                  <c:v>1.1026874666704412</c:v>
                </c:pt>
                <c:pt idx="11">
                  <c:v>1.1126680626031731</c:v>
                </c:pt>
                <c:pt idx="12">
                  <c:v>1.1204479338466702</c:v>
                </c:pt>
                <c:pt idx="13">
                  <c:v>1.1324523586429516</c:v>
                </c:pt>
                <c:pt idx="14">
                  <c:v>1.1165283440559006</c:v>
                </c:pt>
                <c:pt idx="15">
                  <c:v>1.1268007267900202</c:v>
                </c:pt>
                <c:pt idx="16">
                  <c:v>1.1266535289379025</c:v>
                </c:pt>
                <c:pt idx="17">
                  <c:v>1.1348445418083972</c:v>
                </c:pt>
                <c:pt idx="18">
                  <c:v>1.108189152472228</c:v>
                </c:pt>
                <c:pt idx="19">
                  <c:v>1.0877193172728801</c:v>
                </c:pt>
                <c:pt idx="20">
                  <c:v>1.1403282139722823</c:v>
                </c:pt>
                <c:pt idx="21">
                  <c:v>1.151794601232063</c:v>
                </c:pt>
                <c:pt idx="22">
                  <c:v>1.1160144471896463</c:v>
                </c:pt>
                <c:pt idx="23">
                  <c:v>1.1369553634222056</c:v>
                </c:pt>
                <c:pt idx="24">
                  <c:v>1.1502794348502015</c:v>
                </c:pt>
                <c:pt idx="25">
                  <c:v>1.1556586692048167</c:v>
                </c:pt>
                <c:pt idx="26">
                  <c:v>1.1217924560087866</c:v>
                </c:pt>
                <c:pt idx="27">
                  <c:v>1.1137106457918924</c:v>
                </c:pt>
                <c:pt idx="28">
                  <c:v>1.110397022508423</c:v>
                </c:pt>
                <c:pt idx="29">
                  <c:v>1.134466725366347</c:v>
                </c:pt>
                <c:pt idx="30">
                  <c:v>1.0718212763208383</c:v>
                </c:pt>
                <c:pt idx="31">
                  <c:v>1.1154122084624649</c:v>
                </c:pt>
                <c:pt idx="32">
                  <c:v>1.0951758130325624</c:v>
                </c:pt>
                <c:pt idx="33">
                  <c:v>1.1052473984649562</c:v>
                </c:pt>
                <c:pt idx="34">
                  <c:v>1.0940859119839079</c:v>
                </c:pt>
                <c:pt idx="35">
                  <c:v>1.0902780559866947</c:v>
                </c:pt>
                <c:pt idx="36">
                  <c:v>1.0830544606323851</c:v>
                </c:pt>
                <c:pt idx="37">
                  <c:v>1.0910902609443114</c:v>
                </c:pt>
                <c:pt idx="38">
                  <c:v>1.1035453690092532</c:v>
                </c:pt>
                <c:pt idx="39">
                  <c:v>1.0985542818268528</c:v>
                </c:pt>
                <c:pt idx="40">
                  <c:v>1.0788664061060118</c:v>
                </c:pt>
                <c:pt idx="41">
                  <c:v>1.0765752449561727</c:v>
                </c:pt>
                <c:pt idx="42">
                  <c:v>1.0561659005413615</c:v>
                </c:pt>
                <c:pt idx="43">
                  <c:v>1.0516138848415748</c:v>
                </c:pt>
                <c:pt idx="44">
                  <c:v>1.0598583855732471</c:v>
                </c:pt>
                <c:pt idx="45">
                  <c:v>1.0792721136122965</c:v>
                </c:pt>
                <c:pt idx="46">
                  <c:v>1.0608186293255331</c:v>
                </c:pt>
                <c:pt idx="47">
                  <c:v>1.0662804840310518</c:v>
                </c:pt>
                <c:pt idx="48">
                  <c:v>1.0623778149165843</c:v>
                </c:pt>
                <c:pt idx="49">
                  <c:v>1.0595269144326422</c:v>
                </c:pt>
                <c:pt idx="50">
                  <c:v>1.0273496493033822</c:v>
                </c:pt>
                <c:pt idx="51">
                  <c:v>1.0317603696728268</c:v>
                </c:pt>
                <c:pt idx="52">
                  <c:v>1.050531566831435</c:v>
                </c:pt>
                <c:pt idx="53">
                  <c:v>1.0673908665718892</c:v>
                </c:pt>
                <c:pt idx="54">
                  <c:v>1.0710710369041232</c:v>
                </c:pt>
                <c:pt idx="55">
                  <c:v>1.0781326200867962</c:v>
                </c:pt>
                <c:pt idx="56">
                  <c:v>1.0797929462997846</c:v>
                </c:pt>
                <c:pt idx="57">
                  <c:v>1.0476067162537668</c:v>
                </c:pt>
                <c:pt idx="58">
                  <c:v>1.0439762166597257</c:v>
                </c:pt>
                <c:pt idx="59">
                  <c:v>1.0464646348394926</c:v>
                </c:pt>
                <c:pt idx="60">
                  <c:v>1.0426465977157882</c:v>
                </c:pt>
                <c:pt idx="61">
                  <c:v>1.0243994404858994</c:v>
                </c:pt>
                <c:pt idx="62">
                  <c:v>1.0341085881502483</c:v>
                </c:pt>
                <c:pt idx="63">
                  <c:v>1.0431986428588074</c:v>
                </c:pt>
                <c:pt idx="64">
                  <c:v>1.0475434947211759</c:v>
                </c:pt>
                <c:pt idx="65">
                  <c:v>1.0385321942982606</c:v>
                </c:pt>
                <c:pt idx="66">
                  <c:v>1.0534826162256625</c:v>
                </c:pt>
                <c:pt idx="67">
                  <c:v>1.0390499865965395</c:v>
                </c:pt>
                <c:pt idx="68">
                  <c:v>1.0230694271115439</c:v>
                </c:pt>
                <c:pt idx="69">
                  <c:v>1.0290236095571177</c:v>
                </c:pt>
                <c:pt idx="70">
                  <c:v>1.0679855130164131</c:v>
                </c:pt>
                <c:pt idx="71">
                  <c:v>1.0581206985912097</c:v>
                </c:pt>
                <c:pt idx="72">
                  <c:v>1.0603023889653136</c:v>
                </c:pt>
                <c:pt idx="73">
                  <c:v>1.0691057173880196</c:v>
                </c:pt>
                <c:pt idx="74">
                  <c:v>1.0751534896464143</c:v>
                </c:pt>
                <c:pt idx="75">
                  <c:v>1.0651788335023653</c:v>
                </c:pt>
                <c:pt idx="76">
                  <c:v>1.0342214500507294</c:v>
                </c:pt>
                <c:pt idx="77">
                  <c:v>1.0375306734725507</c:v>
                </c:pt>
                <c:pt idx="78">
                  <c:v>1.0435397753968421</c:v>
                </c:pt>
                <c:pt idx="79">
                  <c:v>1.0807885757149072</c:v>
                </c:pt>
                <c:pt idx="80">
                  <c:v>1.0733673701734614</c:v>
                </c:pt>
                <c:pt idx="81">
                  <c:v>1.1036126474568535</c:v>
                </c:pt>
                <c:pt idx="82">
                  <c:v>1.0917418282978197</c:v>
                </c:pt>
                <c:pt idx="83">
                  <c:v>1.0648879497951345</c:v>
                </c:pt>
                <c:pt idx="84">
                  <c:v>1.0790920342910566</c:v>
                </c:pt>
                <c:pt idx="85">
                  <c:v>1.0789034797773132</c:v>
                </c:pt>
                <c:pt idx="86">
                  <c:v>1.0687587598325292</c:v>
                </c:pt>
                <c:pt idx="87">
                  <c:v>1.0755246600191044</c:v>
                </c:pt>
                <c:pt idx="88">
                  <c:v>1.0555215876720865</c:v>
                </c:pt>
                <c:pt idx="89">
                  <c:v>1.0542879243186218</c:v>
                </c:pt>
                <c:pt idx="90">
                  <c:v>1.0609864402003319</c:v>
                </c:pt>
                <c:pt idx="91">
                  <c:v>1.0481366900779192</c:v>
                </c:pt>
                <c:pt idx="92">
                  <c:v>1.0541580013582499</c:v>
                </c:pt>
                <c:pt idx="93">
                  <c:v>1.0566427526641231</c:v>
                </c:pt>
                <c:pt idx="94">
                  <c:v>1.036836298199985</c:v>
                </c:pt>
                <c:pt idx="95">
                  <c:v>1.0527601211121602</c:v>
                </c:pt>
                <c:pt idx="96">
                  <c:v>1.0477164383176418</c:v>
                </c:pt>
                <c:pt idx="97">
                  <c:v>1.046432360191812</c:v>
                </c:pt>
                <c:pt idx="98">
                  <c:v>1.0458581186379812</c:v>
                </c:pt>
                <c:pt idx="99">
                  <c:v>1.0534541554517201</c:v>
                </c:pt>
                <c:pt idx="100">
                  <c:v>1.0391325935747311</c:v>
                </c:pt>
                <c:pt idx="101">
                  <c:v>1.014697746533969</c:v>
                </c:pt>
                <c:pt idx="102">
                  <c:v>1.037396379664572</c:v>
                </c:pt>
                <c:pt idx="103">
                  <c:v>1.0259565754520117</c:v>
                </c:pt>
                <c:pt idx="104">
                  <c:v>1.016985458099239</c:v>
                </c:pt>
                <c:pt idx="105">
                  <c:v>1.0163537030570444</c:v>
                </c:pt>
                <c:pt idx="106">
                  <c:v>1.0427879410097647</c:v>
                </c:pt>
                <c:pt idx="107">
                  <c:v>1.0271394394491942</c:v>
                </c:pt>
                <c:pt idx="108">
                  <c:v>1.0396993703353443</c:v>
                </c:pt>
                <c:pt idx="109">
                  <c:v>1.0262296103709032</c:v>
                </c:pt>
                <c:pt idx="110">
                  <c:v>1.040948987918483</c:v>
                </c:pt>
                <c:pt idx="111">
                  <c:v>1.0386154293689964</c:v>
                </c:pt>
                <c:pt idx="112">
                  <c:v>1.0221883789993536</c:v>
                </c:pt>
                <c:pt idx="113">
                  <c:v>1.0320816463345273</c:v>
                </c:pt>
                <c:pt idx="114">
                  <c:v>1.0267958615442143</c:v>
                </c:pt>
                <c:pt idx="115">
                  <c:v>1.0478170893605896</c:v>
                </c:pt>
                <c:pt idx="116">
                  <c:v>1.0607401915203185</c:v>
                </c:pt>
                <c:pt idx="117">
                  <c:v>1.0429890476672374</c:v>
                </c:pt>
                <c:pt idx="118">
                  <c:v>1.0333564583366994</c:v>
                </c:pt>
                <c:pt idx="119">
                  <c:v>1.0350507196087217</c:v>
                </c:pt>
                <c:pt idx="120">
                  <c:v>1.0381347395426603</c:v>
                </c:pt>
                <c:pt idx="121">
                  <c:v>1.0193939144891304</c:v>
                </c:pt>
                <c:pt idx="122">
                  <c:v>1.0655348161435736</c:v>
                </c:pt>
                <c:pt idx="123">
                  <c:v>1.0347328514011942</c:v>
                </c:pt>
                <c:pt idx="124">
                  <c:v>1.0565912781322786</c:v>
                </c:pt>
                <c:pt idx="125">
                  <c:v>1.0585270154974851</c:v>
                </c:pt>
                <c:pt idx="126">
                  <c:v>1.0616636214098643</c:v>
                </c:pt>
                <c:pt idx="127">
                  <c:v>1.0643912445738406</c:v>
                </c:pt>
                <c:pt idx="128">
                  <c:v>1.0284988298647022</c:v>
                </c:pt>
                <c:pt idx="129">
                  <c:v>1.0656745446143345</c:v>
                </c:pt>
                <c:pt idx="130">
                  <c:v>1.0635228246396353</c:v>
                </c:pt>
                <c:pt idx="131">
                  <c:v>1.0358783580010336</c:v>
                </c:pt>
                <c:pt idx="132">
                  <c:v>1.0348759189735346</c:v>
                </c:pt>
                <c:pt idx="133">
                  <c:v>1.042121198660765</c:v>
                </c:pt>
                <c:pt idx="134">
                  <c:v>1.0578309558930357</c:v>
                </c:pt>
                <c:pt idx="135">
                  <c:v>1.0487879174357742</c:v>
                </c:pt>
                <c:pt idx="136">
                  <c:v>1.0615770546625387</c:v>
                </c:pt>
                <c:pt idx="137">
                  <c:v>1.0455538171582264</c:v>
                </c:pt>
                <c:pt idx="138">
                  <c:v>1.0769658477823632</c:v>
                </c:pt>
                <c:pt idx="139">
                  <c:v>1.0418841304778168</c:v>
                </c:pt>
                <c:pt idx="140">
                  <c:v>1.0372837136085937</c:v>
                </c:pt>
                <c:pt idx="141">
                  <c:v>1.0553318772157663</c:v>
                </c:pt>
                <c:pt idx="142">
                  <c:v>1.0281555016356758</c:v>
                </c:pt>
                <c:pt idx="143">
                  <c:v>1.0647682998049348</c:v>
                </c:pt>
                <c:pt idx="144">
                  <c:v>1.0550783404578858</c:v>
                </c:pt>
                <c:pt idx="145">
                  <c:v>1.0572812882191605</c:v>
                </c:pt>
                <c:pt idx="146">
                  <c:v>1.0544887257079891</c:v>
                </c:pt>
                <c:pt idx="147">
                  <c:v>1.0370187170457006</c:v>
                </c:pt>
                <c:pt idx="148">
                  <c:v>1.0329040417111419</c:v>
                </c:pt>
                <c:pt idx="149">
                  <c:v>1.0710746933462674</c:v>
                </c:pt>
                <c:pt idx="150">
                  <c:v>1.0882018869654317</c:v>
                </c:pt>
                <c:pt idx="151">
                  <c:v>1.0327097839125305</c:v>
                </c:pt>
                <c:pt idx="152">
                  <c:v>1.0221003531881254</c:v>
                </c:pt>
                <c:pt idx="153">
                  <c:v>1.0334865591244826</c:v>
                </c:pt>
                <c:pt idx="154">
                  <c:v>1.046273894224772</c:v>
                </c:pt>
                <c:pt idx="155">
                  <c:v>1.0554943410500635</c:v>
                </c:pt>
                <c:pt idx="156">
                  <c:v>1.0469337056665529</c:v>
                </c:pt>
                <c:pt idx="157">
                  <c:v>1.0358159364021959</c:v>
                </c:pt>
                <c:pt idx="158">
                  <c:v>1.0231135531549769</c:v>
                </c:pt>
                <c:pt idx="159">
                  <c:v>1.0392240608497245</c:v>
                </c:pt>
                <c:pt idx="160">
                  <c:v>1.0325457387273111</c:v>
                </c:pt>
                <c:pt idx="161">
                  <c:v>1.0274934193327898</c:v>
                </c:pt>
                <c:pt idx="162">
                  <c:v>1.0047151682224742</c:v>
                </c:pt>
                <c:pt idx="163">
                  <c:v>1.0126165805418994</c:v>
                </c:pt>
                <c:pt idx="164">
                  <c:v>1.0146677815168292</c:v>
                </c:pt>
                <c:pt idx="165">
                  <c:v>1.0184351904475359</c:v>
                </c:pt>
                <c:pt idx="166">
                  <c:v>1.0419302746424854</c:v>
                </c:pt>
                <c:pt idx="167">
                  <c:v>1.0350347311051786</c:v>
                </c:pt>
                <c:pt idx="168">
                  <c:v>1.0093026163168424</c:v>
                </c:pt>
                <c:pt idx="169">
                  <c:v>1.0077473746769132</c:v>
                </c:pt>
                <c:pt idx="170">
                  <c:v>1.0275629782082101</c:v>
                </c:pt>
                <c:pt idx="171">
                  <c:v>1.0225478511801445</c:v>
                </c:pt>
                <c:pt idx="172">
                  <c:v>1.0286014517306132</c:v>
                </c:pt>
                <c:pt idx="173">
                  <c:v>1.0463584670708999</c:v>
                </c:pt>
                <c:pt idx="174">
                  <c:v>1.0269492587836353</c:v>
                </c:pt>
                <c:pt idx="175">
                  <c:v>1.037123121337677</c:v>
                </c:pt>
                <c:pt idx="176">
                  <c:v>1.0510673222489526</c:v>
                </c:pt>
                <c:pt idx="177">
                  <c:v>1.0522241774258037</c:v>
                </c:pt>
                <c:pt idx="178">
                  <c:v>1.0875303102547664</c:v>
                </c:pt>
                <c:pt idx="179">
                  <c:v>1.0561159195075194</c:v>
                </c:pt>
                <c:pt idx="180">
                  <c:v>1.0143109069742617</c:v>
                </c:pt>
                <c:pt idx="181">
                  <c:v>1.0155891535402768</c:v>
                </c:pt>
                <c:pt idx="182">
                  <c:v>1.0515466434953287</c:v>
                </c:pt>
                <c:pt idx="183">
                  <c:v>1.0645348753571675</c:v>
                </c:pt>
                <c:pt idx="184">
                  <c:v>1.0308652176481243</c:v>
                </c:pt>
                <c:pt idx="185">
                  <c:v>1.0282076305872261</c:v>
                </c:pt>
                <c:pt idx="186">
                  <c:v>1.0428386653702513</c:v>
                </c:pt>
                <c:pt idx="187">
                  <c:v>0.99737313598261179</c:v>
                </c:pt>
                <c:pt idx="188">
                  <c:v>1.0170208325256778</c:v>
                </c:pt>
                <c:pt idx="189">
                  <c:v>1.011465332469268</c:v>
                </c:pt>
                <c:pt idx="190">
                  <c:v>0.98068485382579251</c:v>
                </c:pt>
                <c:pt idx="191">
                  <c:v>1.0371205739011848</c:v>
                </c:pt>
                <c:pt idx="192">
                  <c:v>1.0518754977456168</c:v>
                </c:pt>
                <c:pt idx="193">
                  <c:v>1.0315143999497782</c:v>
                </c:pt>
                <c:pt idx="194">
                  <c:v>1.0398659254097875</c:v>
                </c:pt>
                <c:pt idx="195">
                  <c:v>1.0595094806753331</c:v>
                </c:pt>
                <c:pt idx="196">
                  <c:v>1.0681239917312073</c:v>
                </c:pt>
                <c:pt idx="197">
                  <c:v>1.0124104136015804</c:v>
                </c:pt>
                <c:pt idx="198">
                  <c:v>1.0220089647743709</c:v>
                </c:pt>
                <c:pt idx="199">
                  <c:v>1.0096761386219524</c:v>
                </c:pt>
                <c:pt idx="200">
                  <c:v>1.0365840980259189</c:v>
                </c:pt>
                <c:pt idx="201">
                  <c:v>1.0079693260761071</c:v>
                </c:pt>
                <c:pt idx="202">
                  <c:v>1.0071956511919098</c:v>
                </c:pt>
                <c:pt idx="203">
                  <c:v>1.033860694343901</c:v>
                </c:pt>
                <c:pt idx="204">
                  <c:v>1.0439286484462631</c:v>
                </c:pt>
                <c:pt idx="205">
                  <c:v>1.0403036296436414</c:v>
                </c:pt>
                <c:pt idx="206">
                  <c:v>1.0476209034136124</c:v>
                </c:pt>
                <c:pt idx="207">
                  <c:v>1.0412323735402385</c:v>
                </c:pt>
                <c:pt idx="208">
                  <c:v>1.0249384683249134</c:v>
                </c:pt>
                <c:pt idx="209">
                  <c:v>1.0535538070119816</c:v>
                </c:pt>
                <c:pt idx="210">
                  <c:v>1.0323187679701051</c:v>
                </c:pt>
                <c:pt idx="211">
                  <c:v>1.0488546353338537</c:v>
                </c:pt>
                <c:pt idx="212">
                  <c:v>1.0201651387547725</c:v>
                </c:pt>
                <c:pt idx="213">
                  <c:v>1.044706516526174</c:v>
                </c:pt>
                <c:pt idx="214">
                  <c:v>1.0677389346071873</c:v>
                </c:pt>
                <c:pt idx="215">
                  <c:v>1.045253296242495</c:v>
                </c:pt>
                <c:pt idx="216">
                  <c:v>1.0350157891940992</c:v>
                </c:pt>
                <c:pt idx="217">
                  <c:v>1.0526666267996503</c:v>
                </c:pt>
                <c:pt idx="218">
                  <c:v>1.0530771332903917</c:v>
                </c:pt>
                <c:pt idx="219">
                  <c:v>1.0302316439087644</c:v>
                </c:pt>
                <c:pt idx="220">
                  <c:v>1.0333845671182238</c:v>
                </c:pt>
                <c:pt idx="221">
                  <c:v>1.0312156221918458</c:v>
                </c:pt>
                <c:pt idx="222">
                  <c:v>1.0230881358703472</c:v>
                </c:pt>
                <c:pt idx="223">
                  <c:v>1.0365807123941564</c:v>
                </c:pt>
                <c:pt idx="224">
                  <c:v>1.0341433763722618</c:v>
                </c:pt>
                <c:pt idx="225">
                  <c:v>1.0681882364790991</c:v>
                </c:pt>
                <c:pt idx="226">
                  <c:v>1.0759728385484109</c:v>
                </c:pt>
                <c:pt idx="227">
                  <c:v>1.0792814293228246</c:v>
                </c:pt>
                <c:pt idx="228">
                  <c:v>1.0592093052949172</c:v>
                </c:pt>
                <c:pt idx="229">
                  <c:v>1.0454159248533839</c:v>
                </c:pt>
                <c:pt idx="230">
                  <c:v>1.0820745216287888</c:v>
                </c:pt>
                <c:pt idx="231">
                  <c:v>1.1154974394095805</c:v>
                </c:pt>
                <c:pt idx="232">
                  <c:v>1.0647538483640022</c:v>
                </c:pt>
                <c:pt idx="233">
                  <c:v>1.0080865453408192</c:v>
                </c:pt>
                <c:pt idx="234">
                  <c:v>1.0486843865420261</c:v>
                </c:pt>
                <c:pt idx="235">
                  <c:v>1.0481681222482817</c:v>
                </c:pt>
                <c:pt idx="236">
                  <c:v>1.0352460926141822</c:v>
                </c:pt>
                <c:pt idx="237">
                  <c:v>1.0074747287624779</c:v>
                </c:pt>
                <c:pt idx="238">
                  <c:v>1.0365048189896648</c:v>
                </c:pt>
                <c:pt idx="239">
                  <c:v>1.0099632450742642</c:v>
                </c:pt>
                <c:pt idx="240">
                  <c:v>1.0348409777260794</c:v>
                </c:pt>
                <c:pt idx="241">
                  <c:v>0.99547642850848062</c:v>
                </c:pt>
                <c:pt idx="242">
                  <c:v>1.0263199838876236</c:v>
                </c:pt>
                <c:pt idx="243">
                  <c:v>0.94049692597610113</c:v>
                </c:pt>
                <c:pt idx="244">
                  <c:v>0.98734831271199208</c:v>
                </c:pt>
                <c:pt idx="245">
                  <c:v>1.0195265376685869</c:v>
                </c:pt>
                <c:pt idx="246">
                  <c:v>1.038597604706788</c:v>
                </c:pt>
                <c:pt idx="247">
                  <c:v>0.98897533152818129</c:v>
                </c:pt>
                <c:pt idx="248">
                  <c:v>0.99498396467789019</c:v>
                </c:pt>
                <c:pt idx="249">
                  <c:v>1.0427827422941842</c:v>
                </c:pt>
                <c:pt idx="250">
                  <c:v>1.0621131920403133</c:v>
                </c:pt>
                <c:pt idx="251">
                  <c:v>1.0316837937649546</c:v>
                </c:pt>
                <c:pt idx="252">
                  <c:v>1.0133459588541538</c:v>
                </c:pt>
                <c:pt idx="253">
                  <c:v>1.0401060298983043</c:v>
                </c:pt>
                <c:pt idx="254">
                  <c:v>1.0118489075466914</c:v>
                </c:pt>
                <c:pt idx="255">
                  <c:v>1.0351777606297565</c:v>
                </c:pt>
                <c:pt idx="256">
                  <c:v>0.9915616024218501</c:v>
                </c:pt>
                <c:pt idx="257">
                  <c:v>1.0173602424220969</c:v>
                </c:pt>
                <c:pt idx="258">
                  <c:v>1.0097381996325219</c:v>
                </c:pt>
                <c:pt idx="259">
                  <c:v>0.98165618919255127</c:v>
                </c:pt>
                <c:pt idx="260">
                  <c:v>1.0359415631768742</c:v>
                </c:pt>
                <c:pt idx="261">
                  <c:v>1.0160167102717395</c:v>
                </c:pt>
                <c:pt idx="262">
                  <c:v>0.96541672038750426</c:v>
                </c:pt>
                <c:pt idx="263">
                  <c:v>1.0088701415765149</c:v>
                </c:pt>
                <c:pt idx="264">
                  <c:v>0.99438845346589777</c:v>
                </c:pt>
                <c:pt idx="265">
                  <c:v>1.0139570252652352</c:v>
                </c:pt>
                <c:pt idx="266">
                  <c:v>1.0129720409904714</c:v>
                </c:pt>
                <c:pt idx="267">
                  <c:v>1.021867657060062</c:v>
                </c:pt>
                <c:pt idx="268">
                  <c:v>1.0180777394527885</c:v>
                </c:pt>
                <c:pt idx="269">
                  <c:v>1.0202478776071378</c:v>
                </c:pt>
                <c:pt idx="270">
                  <c:v>1.0243184573432291</c:v>
                </c:pt>
                <c:pt idx="271">
                  <c:v>1.0159930243714934</c:v>
                </c:pt>
                <c:pt idx="272">
                  <c:v>1.0063655440312347</c:v>
                </c:pt>
                <c:pt idx="273">
                  <c:v>1.029641060387763</c:v>
                </c:pt>
                <c:pt idx="274">
                  <c:v>0.99145586235722738</c:v>
                </c:pt>
                <c:pt idx="275">
                  <c:v>1.0152289785218938</c:v>
                </c:pt>
                <c:pt idx="276">
                  <c:v>1.0334239989562308</c:v>
                </c:pt>
                <c:pt idx="277">
                  <c:v>0.98423114051904426</c:v>
                </c:pt>
                <c:pt idx="278">
                  <c:v>0.98749324010318662</c:v>
                </c:pt>
                <c:pt idx="279">
                  <c:v>0.99064473668848774</c:v>
                </c:pt>
                <c:pt idx="280">
                  <c:v>1.0069399725918067</c:v>
                </c:pt>
                <c:pt idx="281">
                  <c:v>1.0259705139128044</c:v>
                </c:pt>
                <c:pt idx="282">
                  <c:v>1.0157475654009951</c:v>
                </c:pt>
                <c:pt idx="283">
                  <c:v>1.0211355337897994</c:v>
                </c:pt>
                <c:pt idx="284">
                  <c:v>1.0094028850888725</c:v>
                </c:pt>
                <c:pt idx="285">
                  <c:v>1.0060802391792036</c:v>
                </c:pt>
                <c:pt idx="286">
                  <c:v>0.99327330420496918</c:v>
                </c:pt>
                <c:pt idx="287">
                  <c:v>1.0016885516733272</c:v>
                </c:pt>
                <c:pt idx="288">
                  <c:v>1.0268595607774651</c:v>
                </c:pt>
                <c:pt idx="289">
                  <c:v>1.0338877078515814</c:v>
                </c:pt>
                <c:pt idx="290">
                  <c:v>1.0282472843453245</c:v>
                </c:pt>
                <c:pt idx="291">
                  <c:v>1.0032855768796596</c:v>
                </c:pt>
                <c:pt idx="292">
                  <c:v>1.0045877864231862</c:v>
                </c:pt>
                <c:pt idx="293">
                  <c:v>1.0306678209397477</c:v>
                </c:pt>
                <c:pt idx="294">
                  <c:v>1.008691002983835</c:v>
                </c:pt>
                <c:pt idx="295">
                  <c:v>0.97831872579927526</c:v>
                </c:pt>
                <c:pt idx="296">
                  <c:v>0.98984868340151644</c:v>
                </c:pt>
                <c:pt idx="297">
                  <c:v>1.0190616165713038</c:v>
                </c:pt>
                <c:pt idx="298">
                  <c:v>1.0042335199461525</c:v>
                </c:pt>
                <c:pt idx="299">
                  <c:v>1.0041030781454976</c:v>
                </c:pt>
                <c:pt idx="300">
                  <c:v>1.001663935197026</c:v>
                </c:pt>
                <c:pt idx="301">
                  <c:v>1.0142658552473836</c:v>
                </c:pt>
                <c:pt idx="302">
                  <c:v>1.0156739984794816</c:v>
                </c:pt>
                <c:pt idx="303">
                  <c:v>1.0163481881593939</c:v>
                </c:pt>
                <c:pt idx="304">
                  <c:v>1.0016744465369982</c:v>
                </c:pt>
                <c:pt idx="305">
                  <c:v>1.0043267978413588</c:v>
                </c:pt>
                <c:pt idx="306">
                  <c:v>0.98024134868447277</c:v>
                </c:pt>
                <c:pt idx="307">
                  <c:v>0.98595438404865199</c:v>
                </c:pt>
                <c:pt idx="308">
                  <c:v>0.99659596166172826</c:v>
                </c:pt>
                <c:pt idx="309">
                  <c:v>1.0184160486464591</c:v>
                </c:pt>
                <c:pt idx="310">
                  <c:v>1.0129357827090018</c:v>
                </c:pt>
                <c:pt idx="311">
                  <c:v>1.0159098987265851</c:v>
                </c:pt>
                <c:pt idx="312">
                  <c:v>1.0262388664218918</c:v>
                </c:pt>
                <c:pt idx="313">
                  <c:v>0.99302051437988803</c:v>
                </c:pt>
                <c:pt idx="314">
                  <c:v>1.0042257870198188</c:v>
                </c:pt>
                <c:pt idx="315">
                  <c:v>0.99161142239256861</c:v>
                </c:pt>
                <c:pt idx="316">
                  <c:v>1.007567878577238</c:v>
                </c:pt>
                <c:pt idx="317">
                  <c:v>1.0058055414470364</c:v>
                </c:pt>
                <c:pt idx="318">
                  <c:v>0.96213494904962193</c:v>
                </c:pt>
                <c:pt idx="319">
                  <c:v>0.96183572666559336</c:v>
                </c:pt>
                <c:pt idx="320">
                  <c:v>0.98874992358851155</c:v>
                </c:pt>
                <c:pt idx="321">
                  <c:v>1.0328142526919364</c:v>
                </c:pt>
              </c:numCache>
            </c:numRef>
          </c:val>
          <c:smooth val="0"/>
          <c:extLst xmlns:c16r2="http://schemas.microsoft.com/office/drawing/2015/06/chart">
            <c:ext xmlns:c16="http://schemas.microsoft.com/office/drawing/2014/chart" uri="{C3380CC4-5D6E-409C-BE32-E72D297353CC}">
              <c16:uniqueId val="{00000001-EB38-4C4B-9240-99215C6DD9ED}"/>
            </c:ext>
          </c:extLst>
        </c:ser>
        <c:ser>
          <c:idx val="3"/>
          <c:order val="2"/>
          <c:tx>
            <c:strRef>
              <c:f>'SeriesData (1)'!$AB$2</c:f>
              <c:strCache>
                <c:ptCount val="1"/>
                <c:pt idx="0">
                  <c:v>germany</c:v>
                </c:pt>
              </c:strCache>
            </c:strRef>
          </c:tx>
          <c:spPr>
            <a:ln w="9525">
              <a:solidFill>
                <a:schemeClr val="accent4">
                  <a:lumMod val="40000"/>
                  <a:lumOff val="60000"/>
                </a:schemeClr>
              </a:solidFill>
            </a:ln>
          </c:spPr>
          <c:marker>
            <c:symbol val="none"/>
          </c:marker>
          <c:cat>
            <c:numRef>
              <c:f>'SeriesData (1)'!$A$3:$A$340</c:f>
              <c:numCache>
                <c:formatCode>dd/mm/yy</c:formatCode>
                <c:ptCount val="338"/>
                <c:pt idx="0">
                  <c:v>32295</c:v>
                </c:pt>
                <c:pt idx="1">
                  <c:v>32325</c:v>
                </c:pt>
                <c:pt idx="2">
                  <c:v>32356</c:v>
                </c:pt>
                <c:pt idx="3">
                  <c:v>32387</c:v>
                </c:pt>
                <c:pt idx="4">
                  <c:v>32417</c:v>
                </c:pt>
                <c:pt idx="5">
                  <c:v>32448</c:v>
                </c:pt>
                <c:pt idx="6">
                  <c:v>32478</c:v>
                </c:pt>
                <c:pt idx="7">
                  <c:v>32509</c:v>
                </c:pt>
                <c:pt idx="8">
                  <c:v>32540</c:v>
                </c:pt>
                <c:pt idx="9">
                  <c:v>32568</c:v>
                </c:pt>
                <c:pt idx="10">
                  <c:v>32599</c:v>
                </c:pt>
                <c:pt idx="11">
                  <c:v>32629</c:v>
                </c:pt>
                <c:pt idx="12">
                  <c:v>32660</c:v>
                </c:pt>
                <c:pt idx="13">
                  <c:v>32690</c:v>
                </c:pt>
                <c:pt idx="14">
                  <c:v>32721</c:v>
                </c:pt>
                <c:pt idx="15">
                  <c:v>32752</c:v>
                </c:pt>
                <c:pt idx="16">
                  <c:v>32782</c:v>
                </c:pt>
                <c:pt idx="17">
                  <c:v>32813</c:v>
                </c:pt>
                <c:pt idx="18">
                  <c:v>32843</c:v>
                </c:pt>
                <c:pt idx="19">
                  <c:v>32874</c:v>
                </c:pt>
                <c:pt idx="20">
                  <c:v>32905</c:v>
                </c:pt>
                <c:pt idx="21">
                  <c:v>32933</c:v>
                </c:pt>
                <c:pt idx="22">
                  <c:v>32964</c:v>
                </c:pt>
                <c:pt idx="23">
                  <c:v>32994</c:v>
                </c:pt>
                <c:pt idx="24">
                  <c:v>33025</c:v>
                </c:pt>
                <c:pt idx="25">
                  <c:v>33055</c:v>
                </c:pt>
                <c:pt idx="26">
                  <c:v>33086</c:v>
                </c:pt>
                <c:pt idx="27">
                  <c:v>33117</c:v>
                </c:pt>
                <c:pt idx="28">
                  <c:v>33147</c:v>
                </c:pt>
                <c:pt idx="29">
                  <c:v>33178</c:v>
                </c:pt>
                <c:pt idx="30">
                  <c:v>33208</c:v>
                </c:pt>
                <c:pt idx="31">
                  <c:v>33239</c:v>
                </c:pt>
                <c:pt idx="32">
                  <c:v>33270</c:v>
                </c:pt>
                <c:pt idx="33">
                  <c:v>33298</c:v>
                </c:pt>
                <c:pt idx="34">
                  <c:v>33329</c:v>
                </c:pt>
                <c:pt idx="35">
                  <c:v>33359</c:v>
                </c:pt>
                <c:pt idx="36">
                  <c:v>33390</c:v>
                </c:pt>
                <c:pt idx="37">
                  <c:v>33420</c:v>
                </c:pt>
                <c:pt idx="38">
                  <c:v>33451</c:v>
                </c:pt>
                <c:pt idx="39">
                  <c:v>33482</c:v>
                </c:pt>
                <c:pt idx="40">
                  <c:v>33512</c:v>
                </c:pt>
                <c:pt idx="41">
                  <c:v>33543</c:v>
                </c:pt>
                <c:pt idx="42">
                  <c:v>33573</c:v>
                </c:pt>
                <c:pt idx="43">
                  <c:v>33604</c:v>
                </c:pt>
                <c:pt idx="44">
                  <c:v>33635</c:v>
                </c:pt>
                <c:pt idx="45">
                  <c:v>33664</c:v>
                </c:pt>
                <c:pt idx="46">
                  <c:v>33695</c:v>
                </c:pt>
                <c:pt idx="47">
                  <c:v>33725</c:v>
                </c:pt>
                <c:pt idx="48">
                  <c:v>33756</c:v>
                </c:pt>
                <c:pt idx="49">
                  <c:v>33786</c:v>
                </c:pt>
                <c:pt idx="50">
                  <c:v>33817</c:v>
                </c:pt>
                <c:pt idx="51">
                  <c:v>33848</c:v>
                </c:pt>
                <c:pt idx="52">
                  <c:v>33878</c:v>
                </c:pt>
                <c:pt idx="53">
                  <c:v>33909</c:v>
                </c:pt>
                <c:pt idx="54">
                  <c:v>33939</c:v>
                </c:pt>
                <c:pt idx="55">
                  <c:v>33970</c:v>
                </c:pt>
                <c:pt idx="56">
                  <c:v>34001</c:v>
                </c:pt>
                <c:pt idx="57">
                  <c:v>34029</c:v>
                </c:pt>
                <c:pt idx="58">
                  <c:v>34060</c:v>
                </c:pt>
                <c:pt idx="59">
                  <c:v>34090</c:v>
                </c:pt>
                <c:pt idx="60">
                  <c:v>34121</c:v>
                </c:pt>
                <c:pt idx="61">
                  <c:v>34151</c:v>
                </c:pt>
                <c:pt idx="62">
                  <c:v>34182</c:v>
                </c:pt>
                <c:pt idx="63">
                  <c:v>34213</c:v>
                </c:pt>
                <c:pt idx="64">
                  <c:v>34243</c:v>
                </c:pt>
                <c:pt idx="65">
                  <c:v>34274</c:v>
                </c:pt>
                <c:pt idx="66">
                  <c:v>34304</c:v>
                </c:pt>
                <c:pt idx="67">
                  <c:v>34335</c:v>
                </c:pt>
                <c:pt idx="68">
                  <c:v>34366</c:v>
                </c:pt>
                <c:pt idx="69">
                  <c:v>34394</c:v>
                </c:pt>
                <c:pt idx="70">
                  <c:v>34425</c:v>
                </c:pt>
                <c:pt idx="71">
                  <c:v>34455</c:v>
                </c:pt>
                <c:pt idx="72">
                  <c:v>34486</c:v>
                </c:pt>
                <c:pt idx="73">
                  <c:v>34516</c:v>
                </c:pt>
                <c:pt idx="74">
                  <c:v>34547</c:v>
                </c:pt>
                <c:pt idx="75">
                  <c:v>34578</c:v>
                </c:pt>
                <c:pt idx="76">
                  <c:v>34608</c:v>
                </c:pt>
                <c:pt idx="77">
                  <c:v>34639</c:v>
                </c:pt>
                <c:pt idx="78">
                  <c:v>34669</c:v>
                </c:pt>
                <c:pt idx="79">
                  <c:v>34700</c:v>
                </c:pt>
                <c:pt idx="80">
                  <c:v>34731</c:v>
                </c:pt>
                <c:pt idx="81">
                  <c:v>34759</c:v>
                </c:pt>
                <c:pt idx="82">
                  <c:v>34790</c:v>
                </c:pt>
                <c:pt idx="83">
                  <c:v>34820</c:v>
                </c:pt>
                <c:pt idx="84">
                  <c:v>34851</c:v>
                </c:pt>
                <c:pt idx="85">
                  <c:v>34881</c:v>
                </c:pt>
                <c:pt idx="86">
                  <c:v>34912</c:v>
                </c:pt>
                <c:pt idx="87">
                  <c:v>34943</c:v>
                </c:pt>
                <c:pt idx="88">
                  <c:v>34973</c:v>
                </c:pt>
                <c:pt idx="89">
                  <c:v>35004</c:v>
                </c:pt>
                <c:pt idx="90">
                  <c:v>35034</c:v>
                </c:pt>
                <c:pt idx="91">
                  <c:v>35065</c:v>
                </c:pt>
                <c:pt idx="92">
                  <c:v>35096</c:v>
                </c:pt>
                <c:pt idx="93">
                  <c:v>35125</c:v>
                </c:pt>
                <c:pt idx="94">
                  <c:v>35156</c:v>
                </c:pt>
                <c:pt idx="95">
                  <c:v>35186</c:v>
                </c:pt>
                <c:pt idx="96">
                  <c:v>35217</c:v>
                </c:pt>
                <c:pt idx="97">
                  <c:v>35247</c:v>
                </c:pt>
                <c:pt idx="98">
                  <c:v>35278</c:v>
                </c:pt>
                <c:pt idx="99">
                  <c:v>35309</c:v>
                </c:pt>
                <c:pt idx="100">
                  <c:v>35339</c:v>
                </c:pt>
                <c:pt idx="101">
                  <c:v>35370</c:v>
                </c:pt>
                <c:pt idx="102">
                  <c:v>35400</c:v>
                </c:pt>
                <c:pt idx="103">
                  <c:v>35431</c:v>
                </c:pt>
                <c:pt idx="104">
                  <c:v>35462</c:v>
                </c:pt>
                <c:pt idx="105">
                  <c:v>35490</c:v>
                </c:pt>
                <c:pt idx="106">
                  <c:v>35521</c:v>
                </c:pt>
                <c:pt idx="107">
                  <c:v>35551</c:v>
                </c:pt>
                <c:pt idx="108">
                  <c:v>35582</c:v>
                </c:pt>
                <c:pt idx="109">
                  <c:v>35612</c:v>
                </c:pt>
                <c:pt idx="110">
                  <c:v>35643</c:v>
                </c:pt>
                <c:pt idx="111">
                  <c:v>35674</c:v>
                </c:pt>
                <c:pt idx="112">
                  <c:v>35704</c:v>
                </c:pt>
                <c:pt idx="113">
                  <c:v>35735</c:v>
                </c:pt>
                <c:pt idx="114">
                  <c:v>35765</c:v>
                </c:pt>
                <c:pt idx="115">
                  <c:v>35796</c:v>
                </c:pt>
                <c:pt idx="116">
                  <c:v>35827</c:v>
                </c:pt>
                <c:pt idx="117">
                  <c:v>35855</c:v>
                </c:pt>
                <c:pt idx="118">
                  <c:v>35886</c:v>
                </c:pt>
                <c:pt idx="119">
                  <c:v>35916</c:v>
                </c:pt>
                <c:pt idx="120">
                  <c:v>35947</c:v>
                </c:pt>
                <c:pt idx="121">
                  <c:v>35977</c:v>
                </c:pt>
                <c:pt idx="122">
                  <c:v>36008</c:v>
                </c:pt>
                <c:pt idx="123">
                  <c:v>36039</c:v>
                </c:pt>
                <c:pt idx="124">
                  <c:v>36069</c:v>
                </c:pt>
                <c:pt idx="125">
                  <c:v>36100</c:v>
                </c:pt>
                <c:pt idx="126">
                  <c:v>36130</c:v>
                </c:pt>
                <c:pt idx="127">
                  <c:v>36161</c:v>
                </c:pt>
                <c:pt idx="128">
                  <c:v>36192</c:v>
                </c:pt>
                <c:pt idx="129">
                  <c:v>36220</c:v>
                </c:pt>
                <c:pt idx="130">
                  <c:v>36251</c:v>
                </c:pt>
                <c:pt idx="131">
                  <c:v>36281</c:v>
                </c:pt>
                <c:pt idx="132">
                  <c:v>36312</c:v>
                </c:pt>
                <c:pt idx="133">
                  <c:v>36342</c:v>
                </c:pt>
                <c:pt idx="134">
                  <c:v>36373</c:v>
                </c:pt>
                <c:pt idx="135">
                  <c:v>36404</c:v>
                </c:pt>
                <c:pt idx="136">
                  <c:v>36434</c:v>
                </c:pt>
                <c:pt idx="137">
                  <c:v>36465</c:v>
                </c:pt>
                <c:pt idx="138">
                  <c:v>36495</c:v>
                </c:pt>
                <c:pt idx="139">
                  <c:v>36526</c:v>
                </c:pt>
                <c:pt idx="140">
                  <c:v>36557</c:v>
                </c:pt>
                <c:pt idx="141">
                  <c:v>36586</c:v>
                </c:pt>
                <c:pt idx="142">
                  <c:v>36617</c:v>
                </c:pt>
                <c:pt idx="143">
                  <c:v>36647</c:v>
                </c:pt>
                <c:pt idx="144">
                  <c:v>36678</c:v>
                </c:pt>
                <c:pt idx="145">
                  <c:v>36708</c:v>
                </c:pt>
                <c:pt idx="146">
                  <c:v>36739</c:v>
                </c:pt>
                <c:pt idx="147">
                  <c:v>36770</c:v>
                </c:pt>
                <c:pt idx="148">
                  <c:v>36800</c:v>
                </c:pt>
                <c:pt idx="149">
                  <c:v>36831</c:v>
                </c:pt>
                <c:pt idx="150">
                  <c:v>36861</c:v>
                </c:pt>
                <c:pt idx="151">
                  <c:v>36892</c:v>
                </c:pt>
                <c:pt idx="152">
                  <c:v>36923</c:v>
                </c:pt>
                <c:pt idx="153">
                  <c:v>36951</c:v>
                </c:pt>
                <c:pt idx="154">
                  <c:v>36982</c:v>
                </c:pt>
                <c:pt idx="155">
                  <c:v>37012</c:v>
                </c:pt>
                <c:pt idx="156">
                  <c:v>37043</c:v>
                </c:pt>
                <c:pt idx="157">
                  <c:v>37073</c:v>
                </c:pt>
                <c:pt idx="158">
                  <c:v>37104</c:v>
                </c:pt>
                <c:pt idx="159">
                  <c:v>37135</c:v>
                </c:pt>
                <c:pt idx="160">
                  <c:v>37165</c:v>
                </c:pt>
                <c:pt idx="161">
                  <c:v>37196</c:v>
                </c:pt>
                <c:pt idx="162">
                  <c:v>37226</c:v>
                </c:pt>
                <c:pt idx="163">
                  <c:v>37257</c:v>
                </c:pt>
                <c:pt idx="164">
                  <c:v>37288</c:v>
                </c:pt>
                <c:pt idx="165">
                  <c:v>37316</c:v>
                </c:pt>
                <c:pt idx="166">
                  <c:v>37347</c:v>
                </c:pt>
                <c:pt idx="167">
                  <c:v>37377</c:v>
                </c:pt>
                <c:pt idx="168">
                  <c:v>37408</c:v>
                </c:pt>
                <c:pt idx="169">
                  <c:v>37438</c:v>
                </c:pt>
                <c:pt idx="170">
                  <c:v>37469</c:v>
                </c:pt>
                <c:pt idx="171">
                  <c:v>37500</c:v>
                </c:pt>
                <c:pt idx="172">
                  <c:v>37530</c:v>
                </c:pt>
                <c:pt idx="173">
                  <c:v>37561</c:v>
                </c:pt>
                <c:pt idx="174">
                  <c:v>37591</c:v>
                </c:pt>
                <c:pt idx="175">
                  <c:v>37622</c:v>
                </c:pt>
                <c:pt idx="176">
                  <c:v>37653</c:v>
                </c:pt>
                <c:pt idx="177">
                  <c:v>37681</c:v>
                </c:pt>
                <c:pt idx="178">
                  <c:v>37712</c:v>
                </c:pt>
                <c:pt idx="179">
                  <c:v>37742</c:v>
                </c:pt>
                <c:pt idx="180">
                  <c:v>37773</c:v>
                </c:pt>
                <c:pt idx="181">
                  <c:v>37803</c:v>
                </c:pt>
                <c:pt idx="182">
                  <c:v>37834</c:v>
                </c:pt>
                <c:pt idx="183">
                  <c:v>37865</c:v>
                </c:pt>
                <c:pt idx="184">
                  <c:v>37895</c:v>
                </c:pt>
                <c:pt idx="185">
                  <c:v>37926</c:v>
                </c:pt>
                <c:pt idx="186">
                  <c:v>37956</c:v>
                </c:pt>
                <c:pt idx="187">
                  <c:v>37987</c:v>
                </c:pt>
                <c:pt idx="188">
                  <c:v>38018</c:v>
                </c:pt>
                <c:pt idx="189">
                  <c:v>38047</c:v>
                </c:pt>
                <c:pt idx="190">
                  <c:v>38078</c:v>
                </c:pt>
                <c:pt idx="191">
                  <c:v>38108</c:v>
                </c:pt>
                <c:pt idx="192">
                  <c:v>38139</c:v>
                </c:pt>
                <c:pt idx="193">
                  <c:v>38169</c:v>
                </c:pt>
                <c:pt idx="194">
                  <c:v>38200</c:v>
                </c:pt>
                <c:pt idx="195">
                  <c:v>38231</c:v>
                </c:pt>
                <c:pt idx="196">
                  <c:v>38261</c:v>
                </c:pt>
                <c:pt idx="197">
                  <c:v>38292</c:v>
                </c:pt>
                <c:pt idx="198">
                  <c:v>38322</c:v>
                </c:pt>
                <c:pt idx="199">
                  <c:v>38353</c:v>
                </c:pt>
                <c:pt idx="200">
                  <c:v>38384</c:v>
                </c:pt>
                <c:pt idx="201">
                  <c:v>38412</c:v>
                </c:pt>
                <c:pt idx="202">
                  <c:v>38443</c:v>
                </c:pt>
                <c:pt idx="203">
                  <c:v>38473</c:v>
                </c:pt>
                <c:pt idx="204">
                  <c:v>38504</c:v>
                </c:pt>
                <c:pt idx="205">
                  <c:v>38534</c:v>
                </c:pt>
                <c:pt idx="206">
                  <c:v>38565</c:v>
                </c:pt>
                <c:pt idx="207">
                  <c:v>38596</c:v>
                </c:pt>
                <c:pt idx="208">
                  <c:v>38626</c:v>
                </c:pt>
                <c:pt idx="209">
                  <c:v>38657</c:v>
                </c:pt>
                <c:pt idx="210">
                  <c:v>38687</c:v>
                </c:pt>
                <c:pt idx="211">
                  <c:v>38718</c:v>
                </c:pt>
                <c:pt idx="212">
                  <c:v>38749</c:v>
                </c:pt>
                <c:pt idx="213">
                  <c:v>38777</c:v>
                </c:pt>
                <c:pt idx="214">
                  <c:v>38808</c:v>
                </c:pt>
                <c:pt idx="215">
                  <c:v>38838</c:v>
                </c:pt>
                <c:pt idx="216">
                  <c:v>38869</c:v>
                </c:pt>
                <c:pt idx="217">
                  <c:v>38899</c:v>
                </c:pt>
                <c:pt idx="218">
                  <c:v>38930</c:v>
                </c:pt>
                <c:pt idx="219">
                  <c:v>38961</c:v>
                </c:pt>
                <c:pt idx="220">
                  <c:v>38991</c:v>
                </c:pt>
                <c:pt idx="221">
                  <c:v>39022</c:v>
                </c:pt>
                <c:pt idx="222">
                  <c:v>39052</c:v>
                </c:pt>
                <c:pt idx="223">
                  <c:v>39083</c:v>
                </c:pt>
                <c:pt idx="224">
                  <c:v>39114</c:v>
                </c:pt>
                <c:pt idx="225">
                  <c:v>39142</c:v>
                </c:pt>
                <c:pt idx="226">
                  <c:v>39173</c:v>
                </c:pt>
                <c:pt idx="227">
                  <c:v>39203</c:v>
                </c:pt>
                <c:pt idx="228">
                  <c:v>39234</c:v>
                </c:pt>
                <c:pt idx="229">
                  <c:v>39264</c:v>
                </c:pt>
                <c:pt idx="230">
                  <c:v>39295</c:v>
                </c:pt>
                <c:pt idx="231">
                  <c:v>39326</c:v>
                </c:pt>
                <c:pt idx="232">
                  <c:v>39356</c:v>
                </c:pt>
                <c:pt idx="233">
                  <c:v>39387</c:v>
                </c:pt>
                <c:pt idx="234">
                  <c:v>39417</c:v>
                </c:pt>
                <c:pt idx="235">
                  <c:v>39448</c:v>
                </c:pt>
                <c:pt idx="236">
                  <c:v>39479</c:v>
                </c:pt>
                <c:pt idx="237">
                  <c:v>39508</c:v>
                </c:pt>
                <c:pt idx="238">
                  <c:v>39539</c:v>
                </c:pt>
                <c:pt idx="239">
                  <c:v>39569</c:v>
                </c:pt>
                <c:pt idx="240">
                  <c:v>39600</c:v>
                </c:pt>
                <c:pt idx="241">
                  <c:v>39630</c:v>
                </c:pt>
                <c:pt idx="242">
                  <c:v>39661</c:v>
                </c:pt>
                <c:pt idx="243">
                  <c:v>39692</c:v>
                </c:pt>
                <c:pt idx="244">
                  <c:v>39722</c:v>
                </c:pt>
                <c:pt idx="245">
                  <c:v>39753</c:v>
                </c:pt>
                <c:pt idx="246">
                  <c:v>39783</c:v>
                </c:pt>
                <c:pt idx="247">
                  <c:v>39814</c:v>
                </c:pt>
                <c:pt idx="248">
                  <c:v>39845</c:v>
                </c:pt>
                <c:pt idx="249">
                  <c:v>39873</c:v>
                </c:pt>
                <c:pt idx="250">
                  <c:v>39904</c:v>
                </c:pt>
                <c:pt idx="251">
                  <c:v>39934</c:v>
                </c:pt>
                <c:pt idx="252">
                  <c:v>39965</c:v>
                </c:pt>
                <c:pt idx="253">
                  <c:v>39995</c:v>
                </c:pt>
                <c:pt idx="254">
                  <c:v>40026</c:v>
                </c:pt>
                <c:pt idx="255">
                  <c:v>40057</c:v>
                </c:pt>
                <c:pt idx="256">
                  <c:v>40087</c:v>
                </c:pt>
                <c:pt idx="257">
                  <c:v>40118</c:v>
                </c:pt>
                <c:pt idx="258">
                  <c:v>40148</c:v>
                </c:pt>
                <c:pt idx="259">
                  <c:v>40179</c:v>
                </c:pt>
                <c:pt idx="260">
                  <c:v>40210</c:v>
                </c:pt>
                <c:pt idx="261">
                  <c:v>40238</c:v>
                </c:pt>
                <c:pt idx="262">
                  <c:v>40269</c:v>
                </c:pt>
                <c:pt idx="263">
                  <c:v>40299</c:v>
                </c:pt>
                <c:pt idx="264">
                  <c:v>40330</c:v>
                </c:pt>
                <c:pt idx="265">
                  <c:v>40360</c:v>
                </c:pt>
                <c:pt idx="266">
                  <c:v>40391</c:v>
                </c:pt>
                <c:pt idx="267">
                  <c:v>40422</c:v>
                </c:pt>
                <c:pt idx="268">
                  <c:v>40452</c:v>
                </c:pt>
                <c:pt idx="269">
                  <c:v>40483</c:v>
                </c:pt>
                <c:pt idx="270">
                  <c:v>40513</c:v>
                </c:pt>
                <c:pt idx="271">
                  <c:v>40544</c:v>
                </c:pt>
                <c:pt idx="272">
                  <c:v>40575</c:v>
                </c:pt>
                <c:pt idx="273">
                  <c:v>40603</c:v>
                </c:pt>
                <c:pt idx="274">
                  <c:v>40634</c:v>
                </c:pt>
                <c:pt idx="275">
                  <c:v>40664</c:v>
                </c:pt>
                <c:pt idx="276">
                  <c:v>40695</c:v>
                </c:pt>
                <c:pt idx="277">
                  <c:v>40725</c:v>
                </c:pt>
                <c:pt idx="278">
                  <c:v>40756</c:v>
                </c:pt>
                <c:pt idx="279">
                  <c:v>40787</c:v>
                </c:pt>
                <c:pt idx="280">
                  <c:v>40817</c:v>
                </c:pt>
                <c:pt idx="281">
                  <c:v>40848</c:v>
                </c:pt>
                <c:pt idx="282">
                  <c:v>40878</c:v>
                </c:pt>
                <c:pt idx="283">
                  <c:v>40909</c:v>
                </c:pt>
                <c:pt idx="284">
                  <c:v>40940</c:v>
                </c:pt>
                <c:pt idx="285">
                  <c:v>40969</c:v>
                </c:pt>
                <c:pt idx="286">
                  <c:v>41000</c:v>
                </c:pt>
                <c:pt idx="287">
                  <c:v>41030</c:v>
                </c:pt>
                <c:pt idx="288">
                  <c:v>41061</c:v>
                </c:pt>
                <c:pt idx="289">
                  <c:v>41091</c:v>
                </c:pt>
                <c:pt idx="290">
                  <c:v>41122</c:v>
                </c:pt>
                <c:pt idx="291">
                  <c:v>41153</c:v>
                </c:pt>
                <c:pt idx="292">
                  <c:v>41183</c:v>
                </c:pt>
                <c:pt idx="293">
                  <c:v>41214</c:v>
                </c:pt>
                <c:pt idx="294">
                  <c:v>41244</c:v>
                </c:pt>
                <c:pt idx="295">
                  <c:v>41275</c:v>
                </c:pt>
                <c:pt idx="296">
                  <c:v>41306</c:v>
                </c:pt>
                <c:pt idx="297">
                  <c:v>41334</c:v>
                </c:pt>
                <c:pt idx="298">
                  <c:v>41365</c:v>
                </c:pt>
                <c:pt idx="299">
                  <c:v>41395</c:v>
                </c:pt>
                <c:pt idx="300">
                  <c:v>41426</c:v>
                </c:pt>
                <c:pt idx="301">
                  <c:v>41456</c:v>
                </c:pt>
                <c:pt idx="302">
                  <c:v>41487</c:v>
                </c:pt>
                <c:pt idx="303">
                  <c:v>41518</c:v>
                </c:pt>
                <c:pt idx="304">
                  <c:v>41548</c:v>
                </c:pt>
                <c:pt idx="305">
                  <c:v>41579</c:v>
                </c:pt>
                <c:pt idx="306">
                  <c:v>41609</c:v>
                </c:pt>
                <c:pt idx="307">
                  <c:v>41640</c:v>
                </c:pt>
                <c:pt idx="308">
                  <c:v>41671</c:v>
                </c:pt>
                <c:pt idx="309">
                  <c:v>41699</c:v>
                </c:pt>
                <c:pt idx="310">
                  <c:v>41730</c:v>
                </c:pt>
                <c:pt idx="311">
                  <c:v>41760</c:v>
                </c:pt>
                <c:pt idx="312">
                  <c:v>41791</c:v>
                </c:pt>
                <c:pt idx="313">
                  <c:v>41821</c:v>
                </c:pt>
                <c:pt idx="314">
                  <c:v>41852</c:v>
                </c:pt>
                <c:pt idx="315">
                  <c:v>41883</c:v>
                </c:pt>
                <c:pt idx="316">
                  <c:v>41913</c:v>
                </c:pt>
                <c:pt idx="317">
                  <c:v>41944</c:v>
                </c:pt>
                <c:pt idx="318">
                  <c:v>41974</c:v>
                </c:pt>
                <c:pt idx="319">
                  <c:v>42005</c:v>
                </c:pt>
                <c:pt idx="320">
                  <c:v>42036</c:v>
                </c:pt>
                <c:pt idx="321">
                  <c:v>42064</c:v>
                </c:pt>
                <c:pt idx="322">
                  <c:v>42095</c:v>
                </c:pt>
                <c:pt idx="323">
                  <c:v>42125</c:v>
                </c:pt>
                <c:pt idx="324">
                  <c:v>42156</c:v>
                </c:pt>
                <c:pt idx="325">
                  <c:v>42186</c:v>
                </c:pt>
                <c:pt idx="326">
                  <c:v>42217</c:v>
                </c:pt>
                <c:pt idx="327">
                  <c:v>42248</c:v>
                </c:pt>
                <c:pt idx="328">
                  <c:v>42278</c:v>
                </c:pt>
                <c:pt idx="329">
                  <c:v>42309</c:v>
                </c:pt>
                <c:pt idx="330">
                  <c:v>42339</c:v>
                </c:pt>
                <c:pt idx="331">
                  <c:v>42370</c:v>
                </c:pt>
                <c:pt idx="332">
                  <c:v>42401</c:v>
                </c:pt>
                <c:pt idx="333">
                  <c:v>42430</c:v>
                </c:pt>
                <c:pt idx="334">
                  <c:v>42461</c:v>
                </c:pt>
                <c:pt idx="335">
                  <c:v>42491</c:v>
                </c:pt>
                <c:pt idx="336">
                  <c:v>42522</c:v>
                </c:pt>
                <c:pt idx="337">
                  <c:v>42552</c:v>
                </c:pt>
              </c:numCache>
            </c:numRef>
          </c:cat>
          <c:val>
            <c:numRef>
              <c:f>'SeriesData (1)'!$AB$3:$AB$324</c:f>
              <c:numCache>
                <c:formatCode>0.00</c:formatCode>
                <c:ptCount val="322"/>
                <c:pt idx="0">
                  <c:v>0.99485337833616383</c:v>
                </c:pt>
                <c:pt idx="1">
                  <c:v>1.0342637139072013</c:v>
                </c:pt>
                <c:pt idx="2">
                  <c:v>1.0697236055482855</c:v>
                </c:pt>
                <c:pt idx="3">
                  <c:v>1.0799784527385863</c:v>
                </c:pt>
                <c:pt idx="4">
                  <c:v>1.0905157585295968</c:v>
                </c:pt>
                <c:pt idx="5">
                  <c:v>1.0439228576858173</c:v>
                </c:pt>
                <c:pt idx="6">
                  <c:v>0.99972345224181247</c:v>
                </c:pt>
                <c:pt idx="7">
                  <c:v>1.0409708563178686</c:v>
                </c:pt>
                <c:pt idx="8">
                  <c:v>1.0620236151705951</c:v>
                </c:pt>
                <c:pt idx="9">
                  <c:v>1.0619769073701337</c:v>
                </c:pt>
                <c:pt idx="10">
                  <c:v>1.0240546306291478</c:v>
                </c:pt>
                <c:pt idx="11">
                  <c:v>1.0546198949552092</c:v>
                </c:pt>
                <c:pt idx="12">
                  <c:v>1.127811093064345</c:v>
                </c:pt>
                <c:pt idx="13">
                  <c:v>1.0554517815730085</c:v>
                </c:pt>
                <c:pt idx="14">
                  <c:v>1.0563653787996281</c:v>
                </c:pt>
                <c:pt idx="15">
                  <c:v>1.1216040531666325</c:v>
                </c:pt>
                <c:pt idx="16">
                  <c:v>1.1048729109787554</c:v>
                </c:pt>
                <c:pt idx="17">
                  <c:v>1.1333351454438907</c:v>
                </c:pt>
                <c:pt idx="18">
                  <c:v>1.1173414225125513</c:v>
                </c:pt>
                <c:pt idx="19">
                  <c:v>1.0901799335221642</c:v>
                </c:pt>
                <c:pt idx="20">
                  <c:v>1.069100357734442</c:v>
                </c:pt>
                <c:pt idx="21">
                  <c:v>1.0941545489277906</c:v>
                </c:pt>
                <c:pt idx="22">
                  <c:v>1.0942199964725992</c:v>
                </c:pt>
                <c:pt idx="23">
                  <c:v>1.0782440650972045</c:v>
                </c:pt>
                <c:pt idx="24">
                  <c:v>1.122784507557163</c:v>
                </c:pt>
                <c:pt idx="25">
                  <c:v>1.1240119134536215</c:v>
                </c:pt>
                <c:pt idx="26">
                  <c:v>1.0870950770561658</c:v>
                </c:pt>
                <c:pt idx="27">
                  <c:v>1.1081732580121733</c:v>
                </c:pt>
                <c:pt idx="28">
                  <c:v>1.1176242336306488</c:v>
                </c:pt>
                <c:pt idx="29">
                  <c:v>1.0845496182052692</c:v>
                </c:pt>
                <c:pt idx="30">
                  <c:v>1.0867756766211543</c:v>
                </c:pt>
                <c:pt idx="31">
                  <c:v>1.1079776796377017</c:v>
                </c:pt>
                <c:pt idx="32">
                  <c:v>1.0058191515861241</c:v>
                </c:pt>
                <c:pt idx="33">
                  <c:v>1.0248553199210637</c:v>
                </c:pt>
                <c:pt idx="34">
                  <c:v>1.0831731038137533</c:v>
                </c:pt>
                <c:pt idx="35">
                  <c:v>1.0385156525385233</c:v>
                </c:pt>
                <c:pt idx="36">
                  <c:v>1.0652211203223669</c:v>
                </c:pt>
                <c:pt idx="37">
                  <c:v>1.1224024733186155</c:v>
                </c:pt>
                <c:pt idx="38">
                  <c:v>1.1271578266236824</c:v>
                </c:pt>
                <c:pt idx="39">
                  <c:v>1.0651413799172864</c:v>
                </c:pt>
                <c:pt idx="40">
                  <c:v>1.1349729677136695</c:v>
                </c:pt>
                <c:pt idx="41">
                  <c:v>1.1389219782102231</c:v>
                </c:pt>
                <c:pt idx="42">
                  <c:v>1.0755066558577173</c:v>
                </c:pt>
                <c:pt idx="43">
                  <c:v>1.0542069813241186</c:v>
                </c:pt>
                <c:pt idx="44">
                  <c:v>1.0632023812611446</c:v>
                </c:pt>
                <c:pt idx="45">
                  <c:v>1.098696317623806</c:v>
                </c:pt>
                <c:pt idx="46">
                  <c:v>1.112056421180099</c:v>
                </c:pt>
                <c:pt idx="47">
                  <c:v>1.128775799117461</c:v>
                </c:pt>
                <c:pt idx="48">
                  <c:v>1.1569779793853403</c:v>
                </c:pt>
                <c:pt idx="49">
                  <c:v>1.129980012123782</c:v>
                </c:pt>
                <c:pt idx="50">
                  <c:v>1.1107162474280003</c:v>
                </c:pt>
                <c:pt idx="51">
                  <c:v>1.0709160108391047</c:v>
                </c:pt>
                <c:pt idx="52">
                  <c:v>1.0094631460463601</c:v>
                </c:pt>
                <c:pt idx="53">
                  <c:v>1.0911681254486008</c:v>
                </c:pt>
                <c:pt idx="54">
                  <c:v>1.0336828238689146</c:v>
                </c:pt>
                <c:pt idx="55">
                  <c:v>1.0533533131709656</c:v>
                </c:pt>
                <c:pt idx="56">
                  <c:v>1.0784668352455993</c:v>
                </c:pt>
                <c:pt idx="57">
                  <c:v>1.1111534564464298</c:v>
                </c:pt>
                <c:pt idx="58">
                  <c:v>1.0728746421713504</c:v>
                </c:pt>
                <c:pt idx="59">
                  <c:v>1.0412083382330115</c:v>
                </c:pt>
                <c:pt idx="60">
                  <c:v>1.0293615316974352</c:v>
                </c:pt>
                <c:pt idx="61">
                  <c:v>1.0915978080351625</c:v>
                </c:pt>
                <c:pt idx="62">
                  <c:v>1.1186410929065762</c:v>
                </c:pt>
                <c:pt idx="63">
                  <c:v>1.0572570075362639</c:v>
                </c:pt>
                <c:pt idx="64">
                  <c:v>1.0243314655418143</c:v>
                </c:pt>
                <c:pt idx="65">
                  <c:v>1.053213417776097</c:v>
                </c:pt>
                <c:pt idx="66">
                  <c:v>1.0310746428714495</c:v>
                </c:pt>
                <c:pt idx="67">
                  <c:v>1.0493670530757158</c:v>
                </c:pt>
                <c:pt idx="68">
                  <c:v>1.0876557613412019</c:v>
                </c:pt>
                <c:pt idx="69">
                  <c:v>1.0536803126731922</c:v>
                </c:pt>
                <c:pt idx="70">
                  <c:v>1.0775631494804765</c:v>
                </c:pt>
                <c:pt idx="71">
                  <c:v>1.0715509400860008</c:v>
                </c:pt>
                <c:pt idx="72">
                  <c:v>1.09018285085889</c:v>
                </c:pt>
                <c:pt idx="73">
                  <c:v>1.0526743546983597</c:v>
                </c:pt>
                <c:pt idx="74">
                  <c:v>1.0668994406522119</c:v>
                </c:pt>
                <c:pt idx="75">
                  <c:v>1.0760092448649814</c:v>
                </c:pt>
                <c:pt idx="76">
                  <c:v>1.039631992975862</c:v>
                </c:pt>
                <c:pt idx="77">
                  <c:v>1.0248344293245946</c:v>
                </c:pt>
                <c:pt idx="78">
                  <c:v>1.0765774245077446</c:v>
                </c:pt>
                <c:pt idx="79">
                  <c:v>1.0671237363617023</c:v>
                </c:pt>
                <c:pt idx="80">
                  <c:v>1.1311223084938731</c:v>
                </c:pt>
                <c:pt idx="81">
                  <c:v>1.0694512266983585</c:v>
                </c:pt>
                <c:pt idx="82">
                  <c:v>1.0290565683646429</c:v>
                </c:pt>
                <c:pt idx="83">
                  <c:v>1.0508200344215888</c:v>
                </c:pt>
                <c:pt idx="84">
                  <c:v>1.049840614065513</c:v>
                </c:pt>
                <c:pt idx="85">
                  <c:v>1.0052431729857487</c:v>
                </c:pt>
                <c:pt idx="86">
                  <c:v>1.0361144298486444</c:v>
                </c:pt>
                <c:pt idx="87">
                  <c:v>1.0947543358024685</c:v>
                </c:pt>
                <c:pt idx="88">
                  <c:v>1.0437288388794626</c:v>
                </c:pt>
                <c:pt idx="89">
                  <c:v>1.017673909914447</c:v>
                </c:pt>
                <c:pt idx="90">
                  <c:v>1.0267478660341409</c:v>
                </c:pt>
                <c:pt idx="91">
                  <c:v>1.0258774166929436</c:v>
                </c:pt>
                <c:pt idx="92">
                  <c:v>1.0221794235654547</c:v>
                </c:pt>
                <c:pt idx="93">
                  <c:v>1.0151843627737425</c:v>
                </c:pt>
                <c:pt idx="94">
                  <c:v>1.0106826617016011</c:v>
                </c:pt>
                <c:pt idx="95">
                  <c:v>1.0327437986160175</c:v>
                </c:pt>
                <c:pt idx="96">
                  <c:v>1.0493748128964508</c:v>
                </c:pt>
                <c:pt idx="97">
                  <c:v>1.050165627638195</c:v>
                </c:pt>
                <c:pt idx="98">
                  <c:v>1.016841794265128</c:v>
                </c:pt>
                <c:pt idx="99">
                  <c:v>1.0150776805417574</c:v>
                </c:pt>
                <c:pt idx="100">
                  <c:v>1.049406055370623</c:v>
                </c:pt>
                <c:pt idx="101">
                  <c:v>1.0013546924884205</c:v>
                </c:pt>
                <c:pt idx="102">
                  <c:v>0.98375603624873609</c:v>
                </c:pt>
                <c:pt idx="103">
                  <c:v>0.98694396822786767</c:v>
                </c:pt>
                <c:pt idx="104">
                  <c:v>1.0192084885650476</c:v>
                </c:pt>
                <c:pt idx="105">
                  <c:v>1.0255438822628358</c:v>
                </c:pt>
                <c:pt idx="106">
                  <c:v>1.0314225975544475</c:v>
                </c:pt>
                <c:pt idx="107">
                  <c:v>1.0182753164964613</c:v>
                </c:pt>
                <c:pt idx="108">
                  <c:v>0.97752644049617166</c:v>
                </c:pt>
                <c:pt idx="109">
                  <c:v>1.0039381305529853</c:v>
                </c:pt>
                <c:pt idx="110">
                  <c:v>1.0698596271769798</c:v>
                </c:pt>
                <c:pt idx="111">
                  <c:v>1.0548839226475051</c:v>
                </c:pt>
                <c:pt idx="112">
                  <c:v>1.047809663134283</c:v>
                </c:pt>
                <c:pt idx="113">
                  <c:v>1.0081903740628073</c:v>
                </c:pt>
                <c:pt idx="114">
                  <c:v>1.0183713934530201</c:v>
                </c:pt>
                <c:pt idx="115">
                  <c:v>1.0310697319174249</c:v>
                </c:pt>
                <c:pt idx="116">
                  <c:v>1.0290972177056379</c:v>
                </c:pt>
                <c:pt idx="117">
                  <c:v>1.0406032146945887</c:v>
                </c:pt>
                <c:pt idx="118">
                  <c:v>1.059831434678016</c:v>
                </c:pt>
                <c:pt idx="119">
                  <c:v>1.0258306283445902</c:v>
                </c:pt>
                <c:pt idx="120">
                  <c:v>1.0265135370049165</c:v>
                </c:pt>
                <c:pt idx="121">
                  <c:v>1.0474917502312404</c:v>
                </c:pt>
                <c:pt idx="122">
                  <c:v>1.0931918472631883</c:v>
                </c:pt>
                <c:pt idx="123">
                  <c:v>1.0738077352549167</c:v>
                </c:pt>
                <c:pt idx="124">
                  <c:v>1.0137135233175287</c:v>
                </c:pt>
                <c:pt idx="125">
                  <c:v>1.0441294605698481</c:v>
                </c:pt>
                <c:pt idx="126">
                  <c:v>1.0323293563402287</c:v>
                </c:pt>
                <c:pt idx="127">
                  <c:v>0.99309255387104234</c:v>
                </c:pt>
                <c:pt idx="128">
                  <c:v>1.0017475287983322</c:v>
                </c:pt>
                <c:pt idx="129">
                  <c:v>1.0105886227651166</c:v>
                </c:pt>
                <c:pt idx="130">
                  <c:v>1.0202465977123074</c:v>
                </c:pt>
                <c:pt idx="131">
                  <c:v>0.99925628974956049</c:v>
                </c:pt>
                <c:pt idx="132">
                  <c:v>1.0181897159874154</c:v>
                </c:pt>
                <c:pt idx="133">
                  <c:v>1.0569758274129286</c:v>
                </c:pt>
                <c:pt idx="134">
                  <c:v>1.0261733525035124</c:v>
                </c:pt>
                <c:pt idx="135">
                  <c:v>1.0517861803180126</c:v>
                </c:pt>
                <c:pt idx="136">
                  <c:v>0.99513927977397498</c:v>
                </c:pt>
                <c:pt idx="137">
                  <c:v>1.0070444487885386</c:v>
                </c:pt>
                <c:pt idx="138">
                  <c:v>1.0353684797852014</c:v>
                </c:pt>
                <c:pt idx="139">
                  <c:v>1.0044432690316614</c:v>
                </c:pt>
                <c:pt idx="140">
                  <c:v>1.021328399036074</c:v>
                </c:pt>
                <c:pt idx="141">
                  <c:v>1.0178704076795915</c:v>
                </c:pt>
                <c:pt idx="142">
                  <c:v>0.99853855916463286</c:v>
                </c:pt>
                <c:pt idx="143">
                  <c:v>1.0896183126263468</c:v>
                </c:pt>
                <c:pt idx="144">
                  <c:v>1.0278347315387568</c:v>
                </c:pt>
                <c:pt idx="145">
                  <c:v>1.0108857930434858</c:v>
                </c:pt>
                <c:pt idx="146">
                  <c:v>1.0111797736576935</c:v>
                </c:pt>
                <c:pt idx="147">
                  <c:v>1.0322675743648211</c:v>
                </c:pt>
                <c:pt idx="148">
                  <c:v>1.0515055985328818</c:v>
                </c:pt>
                <c:pt idx="149">
                  <c:v>1.0856509669647614</c:v>
                </c:pt>
                <c:pt idx="150">
                  <c:v>1.1116720353503124</c:v>
                </c:pt>
                <c:pt idx="151">
                  <c:v>1.0196749238397398</c:v>
                </c:pt>
                <c:pt idx="152">
                  <c:v>1.0340374801195888</c:v>
                </c:pt>
                <c:pt idx="153">
                  <c:v>1.0192757648229525</c:v>
                </c:pt>
                <c:pt idx="154">
                  <c:v>1.0243047973346859</c:v>
                </c:pt>
                <c:pt idx="155">
                  <c:v>1.0214937415185952</c:v>
                </c:pt>
                <c:pt idx="156">
                  <c:v>1.0494307810509214</c:v>
                </c:pt>
                <c:pt idx="157">
                  <c:v>1.0979967270110371</c:v>
                </c:pt>
                <c:pt idx="158">
                  <c:v>1.0600798262027642</c:v>
                </c:pt>
                <c:pt idx="159">
                  <c:v>1.0333118870678557</c:v>
                </c:pt>
                <c:pt idx="160">
                  <c:v>1.0202665725593449</c:v>
                </c:pt>
                <c:pt idx="161">
                  <c:v>1.0183220441690137</c:v>
                </c:pt>
                <c:pt idx="162">
                  <c:v>1.0229219298622976</c:v>
                </c:pt>
                <c:pt idx="163">
                  <c:v>1.0128981049108743</c:v>
                </c:pt>
                <c:pt idx="164">
                  <c:v>1.0385456110089912</c:v>
                </c:pt>
                <c:pt idx="165">
                  <c:v>1.0527205750217228</c:v>
                </c:pt>
                <c:pt idx="166">
                  <c:v>1.0692388370147994</c:v>
                </c:pt>
                <c:pt idx="167">
                  <c:v>1.0783676490971428</c:v>
                </c:pt>
                <c:pt idx="168">
                  <c:v>1.0747048246822182</c:v>
                </c:pt>
                <c:pt idx="169">
                  <c:v>1.0242618635245857</c:v>
                </c:pt>
                <c:pt idx="170">
                  <c:v>1.0384176585869709</c:v>
                </c:pt>
                <c:pt idx="171">
                  <c:v>1.0380438935049581</c:v>
                </c:pt>
                <c:pt idx="172">
                  <c:v>1.0628613974251844</c:v>
                </c:pt>
                <c:pt idx="173">
                  <c:v>1.0313103495759581</c:v>
                </c:pt>
                <c:pt idx="174">
                  <c:v>1.0785904266611541</c:v>
                </c:pt>
                <c:pt idx="175">
                  <c:v>1.0372002456721221</c:v>
                </c:pt>
                <c:pt idx="176">
                  <c:v>1.0292687246375403</c:v>
                </c:pt>
                <c:pt idx="177">
                  <c:v>1.0321597542681915</c:v>
                </c:pt>
                <c:pt idx="178">
                  <c:v>1.097648852805958</c:v>
                </c:pt>
                <c:pt idx="179">
                  <c:v>1.0254654077913343</c:v>
                </c:pt>
                <c:pt idx="180">
                  <c:v>0.99494721224750526</c:v>
                </c:pt>
                <c:pt idx="181">
                  <c:v>1.0045037288174445</c:v>
                </c:pt>
                <c:pt idx="182">
                  <c:v>1.0343494452873263</c:v>
                </c:pt>
                <c:pt idx="183">
                  <c:v>1.0637014743727655</c:v>
                </c:pt>
                <c:pt idx="184">
                  <c:v>1.0271641625795844</c:v>
                </c:pt>
                <c:pt idx="185">
                  <c:v>1.0589187405239229</c:v>
                </c:pt>
                <c:pt idx="186">
                  <c:v>1.0533272407299079</c:v>
                </c:pt>
                <c:pt idx="187">
                  <c:v>1.0212689692499062</c:v>
                </c:pt>
                <c:pt idx="188">
                  <c:v>0.98530220708581895</c:v>
                </c:pt>
                <c:pt idx="189">
                  <c:v>0.99226479235831333</c:v>
                </c:pt>
                <c:pt idx="190">
                  <c:v>1.0222291060643818</c:v>
                </c:pt>
                <c:pt idx="191">
                  <c:v>1.0363115282322801</c:v>
                </c:pt>
                <c:pt idx="192">
                  <c:v>1.0279641885363966</c:v>
                </c:pt>
                <c:pt idx="193">
                  <c:v>1.0119928285406936</c:v>
                </c:pt>
                <c:pt idx="194">
                  <c:v>1.0324822501066058</c:v>
                </c:pt>
                <c:pt idx="195">
                  <c:v>1.0469342667150645</c:v>
                </c:pt>
                <c:pt idx="196">
                  <c:v>1.0722966443040653</c:v>
                </c:pt>
                <c:pt idx="197">
                  <c:v>1.0316836236998745</c:v>
                </c:pt>
                <c:pt idx="198">
                  <c:v>1.0147417128148626</c:v>
                </c:pt>
                <c:pt idx="199">
                  <c:v>1.0084245894981059</c:v>
                </c:pt>
                <c:pt idx="200">
                  <c:v>1.0306834041331727</c:v>
                </c:pt>
                <c:pt idx="201">
                  <c:v>1.0086987879463412</c:v>
                </c:pt>
                <c:pt idx="202">
                  <c:v>0.99705608394155698</c:v>
                </c:pt>
                <c:pt idx="203">
                  <c:v>0.97717537315161096</c:v>
                </c:pt>
                <c:pt idx="204">
                  <c:v>1.0080279857717498</c:v>
                </c:pt>
                <c:pt idx="205">
                  <c:v>1.0469065094201362</c:v>
                </c:pt>
                <c:pt idx="206">
                  <c:v>1.0299341009298983</c:v>
                </c:pt>
                <c:pt idx="207">
                  <c:v>1.0006986452242879</c:v>
                </c:pt>
                <c:pt idx="208">
                  <c:v>1.0038310499284266</c:v>
                </c:pt>
                <c:pt idx="209">
                  <c:v>1.0142631137750862</c:v>
                </c:pt>
                <c:pt idx="210">
                  <c:v>1.0591675587712559</c:v>
                </c:pt>
                <c:pt idx="211">
                  <c:v>1.0030711707910969</c:v>
                </c:pt>
                <c:pt idx="212">
                  <c:v>1.0345590216118845</c:v>
                </c:pt>
                <c:pt idx="213">
                  <c:v>1.047154247632331</c:v>
                </c:pt>
                <c:pt idx="214">
                  <c:v>1.0729733135572967</c:v>
                </c:pt>
                <c:pt idx="215">
                  <c:v>1.0174610857007971</c:v>
                </c:pt>
                <c:pt idx="216">
                  <c:v>1.0293935550296813</c:v>
                </c:pt>
                <c:pt idx="217">
                  <c:v>1.0504624173455934</c:v>
                </c:pt>
                <c:pt idx="218">
                  <c:v>1.027266256211576</c:v>
                </c:pt>
                <c:pt idx="219">
                  <c:v>1.0168736596568111</c:v>
                </c:pt>
                <c:pt idx="220">
                  <c:v>1.0576286158480483</c:v>
                </c:pt>
                <c:pt idx="221">
                  <c:v>1.0528852164200375</c:v>
                </c:pt>
                <c:pt idx="222">
                  <c:v>1.0216992537819842</c:v>
                </c:pt>
                <c:pt idx="223">
                  <c:v>1.038862982507335</c:v>
                </c:pt>
                <c:pt idx="224">
                  <c:v>1.0525398290540948</c:v>
                </c:pt>
                <c:pt idx="225">
                  <c:v>1.0526222512738326</c:v>
                </c:pt>
                <c:pt idx="226">
                  <c:v>1.0437145645735593</c:v>
                </c:pt>
                <c:pt idx="227">
                  <c:v>1.0359572696001589</c:v>
                </c:pt>
                <c:pt idx="228">
                  <c:v>1.0554115829268143</c:v>
                </c:pt>
                <c:pt idx="229">
                  <c:v>1.0374484809028639</c:v>
                </c:pt>
                <c:pt idx="230">
                  <c:v>1.0663655630271793</c:v>
                </c:pt>
                <c:pt idx="231">
                  <c:v>1.0713148465777311</c:v>
                </c:pt>
                <c:pt idx="232">
                  <c:v>1.0776747994270728</c:v>
                </c:pt>
                <c:pt idx="233">
                  <c:v>1.0285059791297888</c:v>
                </c:pt>
                <c:pt idx="234">
                  <c:v>1.0694152271263546</c:v>
                </c:pt>
                <c:pt idx="235">
                  <c:v>1.0408489776890093</c:v>
                </c:pt>
                <c:pt idx="236">
                  <c:v>1.0914203558403242</c:v>
                </c:pt>
                <c:pt idx="237">
                  <c:v>1.0679004155225233</c:v>
                </c:pt>
                <c:pt idx="238">
                  <c:v>1.0284996371845454</c:v>
                </c:pt>
                <c:pt idx="239">
                  <c:v>1.0550599120724575</c:v>
                </c:pt>
                <c:pt idx="240">
                  <c:v>1.0587033564525985</c:v>
                </c:pt>
                <c:pt idx="241">
                  <c:v>1.0008478059006634</c:v>
                </c:pt>
                <c:pt idx="242">
                  <c:v>1.0102688556905464</c:v>
                </c:pt>
                <c:pt idx="243">
                  <c:v>0.96810917391903883</c:v>
                </c:pt>
                <c:pt idx="244">
                  <c:v>0.99815999993338922</c:v>
                </c:pt>
                <c:pt idx="245">
                  <c:v>1.0808062075907894</c:v>
                </c:pt>
                <c:pt idx="246">
                  <c:v>1.0316164852360645</c:v>
                </c:pt>
                <c:pt idx="247">
                  <c:v>0.98142668010160394</c:v>
                </c:pt>
                <c:pt idx="248">
                  <c:v>1.0428816897742856</c:v>
                </c:pt>
                <c:pt idx="249">
                  <c:v>1.0270303806446186</c:v>
                </c:pt>
                <c:pt idx="250">
                  <c:v>1.0530723077701716</c:v>
                </c:pt>
                <c:pt idx="251">
                  <c:v>1.0425846748399077</c:v>
                </c:pt>
                <c:pt idx="252">
                  <c:v>1.0171350198765801</c:v>
                </c:pt>
                <c:pt idx="253">
                  <c:v>1.022026469861371</c:v>
                </c:pt>
                <c:pt idx="254">
                  <c:v>1.0374741052573662</c:v>
                </c:pt>
                <c:pt idx="255">
                  <c:v>1.0284756866378479</c:v>
                </c:pt>
                <c:pt idx="256">
                  <c:v>1.0193237997646887</c:v>
                </c:pt>
                <c:pt idx="257">
                  <c:v>0.97143647012005696</c:v>
                </c:pt>
                <c:pt idx="258">
                  <c:v>0.99634065719307652</c:v>
                </c:pt>
                <c:pt idx="259">
                  <c:v>0.9568959373455822</c:v>
                </c:pt>
                <c:pt idx="260">
                  <c:v>0.98844138465992204</c:v>
                </c:pt>
                <c:pt idx="261">
                  <c:v>0.99262330050668512</c:v>
                </c:pt>
                <c:pt idx="262">
                  <c:v>0.9443334625516181</c:v>
                </c:pt>
                <c:pt idx="263">
                  <c:v>0.97825972718681176</c:v>
                </c:pt>
                <c:pt idx="264">
                  <c:v>1.0509817127917083</c:v>
                </c:pt>
                <c:pt idx="265">
                  <c:v>1.0179482053640152</c:v>
                </c:pt>
                <c:pt idx="266">
                  <c:v>1.0259075592715226</c:v>
                </c:pt>
                <c:pt idx="267">
                  <c:v>1.0750560296392904</c:v>
                </c:pt>
                <c:pt idx="268">
                  <c:v>0.99281503042887609</c:v>
                </c:pt>
                <c:pt idx="269">
                  <c:v>0.97053463724419198</c:v>
                </c:pt>
                <c:pt idx="270">
                  <c:v>1.0279562881715907</c:v>
                </c:pt>
                <c:pt idx="271">
                  <c:v>1.0233811199947467</c:v>
                </c:pt>
                <c:pt idx="272">
                  <c:v>1.0297498577643027</c:v>
                </c:pt>
                <c:pt idx="273">
                  <c:v>1.0487551744262358</c:v>
                </c:pt>
                <c:pt idx="274">
                  <c:v>1.0097522712806779</c:v>
                </c:pt>
                <c:pt idx="275">
                  <c:v>1.0152312864183615</c:v>
                </c:pt>
                <c:pt idx="276">
                  <c:v>1.0047359857782916</c:v>
                </c:pt>
                <c:pt idx="277">
                  <c:v>1.0228393939362368</c:v>
                </c:pt>
                <c:pt idx="278">
                  <c:v>0.97288540177665639</c:v>
                </c:pt>
                <c:pt idx="279">
                  <c:v>1.0113215214465405</c:v>
                </c:pt>
                <c:pt idx="280">
                  <c:v>1.0026588024311065</c:v>
                </c:pt>
                <c:pt idx="281">
                  <c:v>0.98307416474916587</c:v>
                </c:pt>
                <c:pt idx="282">
                  <c:v>0.99801989083335441</c:v>
                </c:pt>
                <c:pt idx="283">
                  <c:v>1.0256617169575601</c:v>
                </c:pt>
                <c:pt idx="284">
                  <c:v>0.99942037464861333</c:v>
                </c:pt>
                <c:pt idx="285">
                  <c:v>1.011160539547856</c:v>
                </c:pt>
                <c:pt idx="286">
                  <c:v>0.97623177587966348</c:v>
                </c:pt>
                <c:pt idx="287">
                  <c:v>0.98924626895264189</c:v>
                </c:pt>
                <c:pt idx="288">
                  <c:v>0.97961290727312933</c:v>
                </c:pt>
                <c:pt idx="289">
                  <c:v>1.0125029689565386</c:v>
                </c:pt>
                <c:pt idx="290">
                  <c:v>1.0431983343695004</c:v>
                </c:pt>
                <c:pt idx="291">
                  <c:v>1.0147663543777734</c:v>
                </c:pt>
                <c:pt idx="292">
                  <c:v>0.98714676757902986</c:v>
                </c:pt>
                <c:pt idx="293">
                  <c:v>1.0187475302034352</c:v>
                </c:pt>
                <c:pt idx="294">
                  <c:v>1.0261113363537253</c:v>
                </c:pt>
                <c:pt idx="295">
                  <c:v>1.0018781778619137</c:v>
                </c:pt>
                <c:pt idx="296">
                  <c:v>0.96053090175643296</c:v>
                </c:pt>
                <c:pt idx="297">
                  <c:v>1.0144056463788853</c:v>
                </c:pt>
                <c:pt idx="298">
                  <c:v>0.99131738129280667</c:v>
                </c:pt>
                <c:pt idx="299">
                  <c:v>1.0181375593680118</c:v>
                </c:pt>
                <c:pt idx="300">
                  <c:v>0.98620057869766942</c:v>
                </c:pt>
                <c:pt idx="301">
                  <c:v>1.0220841576307593</c:v>
                </c:pt>
                <c:pt idx="302">
                  <c:v>1.0067481128572748</c:v>
                </c:pt>
                <c:pt idx="303">
                  <c:v>1.0284405447375427</c:v>
                </c:pt>
                <c:pt idx="304">
                  <c:v>0.98982257010421026</c:v>
                </c:pt>
                <c:pt idx="305">
                  <c:v>1.0129295175144315</c:v>
                </c:pt>
                <c:pt idx="306">
                  <c:v>1.009699759316022</c:v>
                </c:pt>
                <c:pt idx="307">
                  <c:v>0.9978322429920905</c:v>
                </c:pt>
                <c:pt idx="308">
                  <c:v>1.0104674538967231</c:v>
                </c:pt>
                <c:pt idx="309">
                  <c:v>1.0087098829330374</c:v>
                </c:pt>
                <c:pt idx="310">
                  <c:v>1.0005024789891375</c:v>
                </c:pt>
                <c:pt idx="311">
                  <c:v>0.98844393766196381</c:v>
                </c:pt>
                <c:pt idx="312">
                  <c:v>0.99390660544506093</c:v>
                </c:pt>
                <c:pt idx="313">
                  <c:v>0.98514342243193287</c:v>
                </c:pt>
                <c:pt idx="314">
                  <c:v>0.97206111341717127</c:v>
                </c:pt>
                <c:pt idx="315">
                  <c:v>0.98942697104674626</c:v>
                </c:pt>
                <c:pt idx="316">
                  <c:v>0.98339313422519092</c:v>
                </c:pt>
                <c:pt idx="317">
                  <c:v>0.98611613403556575</c:v>
                </c:pt>
                <c:pt idx="318">
                  <c:v>0.95642375338687835</c:v>
                </c:pt>
                <c:pt idx="319">
                  <c:v>0.96311598963181877</c:v>
                </c:pt>
                <c:pt idx="320">
                  <c:v>0.94791828908711173</c:v>
                </c:pt>
                <c:pt idx="321">
                  <c:v>0.99644696887730699</c:v>
                </c:pt>
              </c:numCache>
            </c:numRef>
          </c:val>
          <c:smooth val="0"/>
          <c:extLst xmlns:c16r2="http://schemas.microsoft.com/office/drawing/2015/06/chart">
            <c:ext xmlns:c16="http://schemas.microsoft.com/office/drawing/2014/chart" uri="{C3380CC4-5D6E-409C-BE32-E72D297353CC}">
              <c16:uniqueId val="{00000002-EB38-4C4B-9240-99215C6DD9ED}"/>
            </c:ext>
          </c:extLst>
        </c:ser>
        <c:ser>
          <c:idx val="4"/>
          <c:order val="3"/>
          <c:tx>
            <c:strRef>
              <c:f>'SeriesData (1)'!$AC$2</c:f>
              <c:strCache>
                <c:ptCount val="1"/>
                <c:pt idx="0">
                  <c:v>uk</c:v>
                </c:pt>
              </c:strCache>
            </c:strRef>
          </c:tx>
          <c:spPr>
            <a:ln w="9525">
              <a:solidFill>
                <a:schemeClr val="accent2">
                  <a:lumMod val="40000"/>
                  <a:lumOff val="60000"/>
                </a:schemeClr>
              </a:solidFill>
            </a:ln>
          </c:spPr>
          <c:marker>
            <c:symbol val="none"/>
          </c:marker>
          <c:cat>
            <c:numRef>
              <c:f>'SeriesData (1)'!$A$3:$A$340</c:f>
              <c:numCache>
                <c:formatCode>dd/mm/yy</c:formatCode>
                <c:ptCount val="338"/>
                <c:pt idx="0">
                  <c:v>32295</c:v>
                </c:pt>
                <c:pt idx="1">
                  <c:v>32325</c:v>
                </c:pt>
                <c:pt idx="2">
                  <c:v>32356</c:v>
                </c:pt>
                <c:pt idx="3">
                  <c:v>32387</c:v>
                </c:pt>
                <c:pt idx="4">
                  <c:v>32417</c:v>
                </c:pt>
                <c:pt idx="5">
                  <c:v>32448</c:v>
                </c:pt>
                <c:pt idx="6">
                  <c:v>32478</c:v>
                </c:pt>
                <c:pt idx="7">
                  <c:v>32509</c:v>
                </c:pt>
                <c:pt idx="8">
                  <c:v>32540</c:v>
                </c:pt>
                <c:pt idx="9">
                  <c:v>32568</c:v>
                </c:pt>
                <c:pt idx="10">
                  <c:v>32599</c:v>
                </c:pt>
                <c:pt idx="11">
                  <c:v>32629</c:v>
                </c:pt>
                <c:pt idx="12">
                  <c:v>32660</c:v>
                </c:pt>
                <c:pt idx="13">
                  <c:v>32690</c:v>
                </c:pt>
                <c:pt idx="14">
                  <c:v>32721</c:v>
                </c:pt>
                <c:pt idx="15">
                  <c:v>32752</c:v>
                </c:pt>
                <c:pt idx="16">
                  <c:v>32782</c:v>
                </c:pt>
                <c:pt idx="17">
                  <c:v>32813</c:v>
                </c:pt>
                <c:pt idx="18">
                  <c:v>32843</c:v>
                </c:pt>
                <c:pt idx="19">
                  <c:v>32874</c:v>
                </c:pt>
                <c:pt idx="20">
                  <c:v>32905</c:v>
                </c:pt>
                <c:pt idx="21">
                  <c:v>32933</c:v>
                </c:pt>
                <c:pt idx="22">
                  <c:v>32964</c:v>
                </c:pt>
                <c:pt idx="23">
                  <c:v>32994</c:v>
                </c:pt>
                <c:pt idx="24">
                  <c:v>33025</c:v>
                </c:pt>
                <c:pt idx="25">
                  <c:v>33055</c:v>
                </c:pt>
                <c:pt idx="26">
                  <c:v>33086</c:v>
                </c:pt>
                <c:pt idx="27">
                  <c:v>33117</c:v>
                </c:pt>
                <c:pt idx="28">
                  <c:v>33147</c:v>
                </c:pt>
                <c:pt idx="29">
                  <c:v>33178</c:v>
                </c:pt>
                <c:pt idx="30">
                  <c:v>33208</c:v>
                </c:pt>
                <c:pt idx="31">
                  <c:v>33239</c:v>
                </c:pt>
                <c:pt idx="32">
                  <c:v>33270</c:v>
                </c:pt>
                <c:pt idx="33">
                  <c:v>33298</c:v>
                </c:pt>
                <c:pt idx="34">
                  <c:v>33329</c:v>
                </c:pt>
                <c:pt idx="35">
                  <c:v>33359</c:v>
                </c:pt>
                <c:pt idx="36">
                  <c:v>33390</c:v>
                </c:pt>
                <c:pt idx="37">
                  <c:v>33420</c:v>
                </c:pt>
                <c:pt idx="38">
                  <c:v>33451</c:v>
                </c:pt>
                <c:pt idx="39">
                  <c:v>33482</c:v>
                </c:pt>
                <c:pt idx="40">
                  <c:v>33512</c:v>
                </c:pt>
                <c:pt idx="41">
                  <c:v>33543</c:v>
                </c:pt>
                <c:pt idx="42">
                  <c:v>33573</c:v>
                </c:pt>
                <c:pt idx="43">
                  <c:v>33604</c:v>
                </c:pt>
                <c:pt idx="44">
                  <c:v>33635</c:v>
                </c:pt>
                <c:pt idx="45">
                  <c:v>33664</c:v>
                </c:pt>
                <c:pt idx="46">
                  <c:v>33695</c:v>
                </c:pt>
                <c:pt idx="47">
                  <c:v>33725</c:v>
                </c:pt>
                <c:pt idx="48">
                  <c:v>33756</c:v>
                </c:pt>
                <c:pt idx="49">
                  <c:v>33786</c:v>
                </c:pt>
                <c:pt idx="50">
                  <c:v>33817</c:v>
                </c:pt>
                <c:pt idx="51">
                  <c:v>33848</c:v>
                </c:pt>
                <c:pt idx="52">
                  <c:v>33878</c:v>
                </c:pt>
                <c:pt idx="53">
                  <c:v>33909</c:v>
                </c:pt>
                <c:pt idx="54">
                  <c:v>33939</c:v>
                </c:pt>
                <c:pt idx="55">
                  <c:v>33970</c:v>
                </c:pt>
                <c:pt idx="56">
                  <c:v>34001</c:v>
                </c:pt>
                <c:pt idx="57">
                  <c:v>34029</c:v>
                </c:pt>
                <c:pt idx="58">
                  <c:v>34060</c:v>
                </c:pt>
                <c:pt idx="59">
                  <c:v>34090</c:v>
                </c:pt>
                <c:pt idx="60">
                  <c:v>34121</c:v>
                </c:pt>
                <c:pt idx="61">
                  <c:v>34151</c:v>
                </c:pt>
                <c:pt idx="62">
                  <c:v>34182</c:v>
                </c:pt>
                <c:pt idx="63">
                  <c:v>34213</c:v>
                </c:pt>
                <c:pt idx="64">
                  <c:v>34243</c:v>
                </c:pt>
                <c:pt idx="65">
                  <c:v>34274</c:v>
                </c:pt>
                <c:pt idx="66">
                  <c:v>34304</c:v>
                </c:pt>
                <c:pt idx="67">
                  <c:v>34335</c:v>
                </c:pt>
                <c:pt idx="68">
                  <c:v>34366</c:v>
                </c:pt>
                <c:pt idx="69">
                  <c:v>34394</c:v>
                </c:pt>
                <c:pt idx="70">
                  <c:v>34425</c:v>
                </c:pt>
                <c:pt idx="71">
                  <c:v>34455</c:v>
                </c:pt>
                <c:pt idx="72">
                  <c:v>34486</c:v>
                </c:pt>
                <c:pt idx="73">
                  <c:v>34516</c:v>
                </c:pt>
                <c:pt idx="74">
                  <c:v>34547</c:v>
                </c:pt>
                <c:pt idx="75">
                  <c:v>34578</c:v>
                </c:pt>
                <c:pt idx="76">
                  <c:v>34608</c:v>
                </c:pt>
                <c:pt idx="77">
                  <c:v>34639</c:v>
                </c:pt>
                <c:pt idx="78">
                  <c:v>34669</c:v>
                </c:pt>
                <c:pt idx="79">
                  <c:v>34700</c:v>
                </c:pt>
                <c:pt idx="80">
                  <c:v>34731</c:v>
                </c:pt>
                <c:pt idx="81">
                  <c:v>34759</c:v>
                </c:pt>
                <c:pt idx="82">
                  <c:v>34790</c:v>
                </c:pt>
                <c:pt idx="83">
                  <c:v>34820</c:v>
                </c:pt>
                <c:pt idx="84">
                  <c:v>34851</c:v>
                </c:pt>
                <c:pt idx="85">
                  <c:v>34881</c:v>
                </c:pt>
                <c:pt idx="86">
                  <c:v>34912</c:v>
                </c:pt>
                <c:pt idx="87">
                  <c:v>34943</c:v>
                </c:pt>
                <c:pt idx="88">
                  <c:v>34973</c:v>
                </c:pt>
                <c:pt idx="89">
                  <c:v>35004</c:v>
                </c:pt>
                <c:pt idx="90">
                  <c:v>35034</c:v>
                </c:pt>
                <c:pt idx="91">
                  <c:v>35065</c:v>
                </c:pt>
                <c:pt idx="92">
                  <c:v>35096</c:v>
                </c:pt>
                <c:pt idx="93">
                  <c:v>35125</c:v>
                </c:pt>
                <c:pt idx="94">
                  <c:v>35156</c:v>
                </c:pt>
                <c:pt idx="95">
                  <c:v>35186</c:v>
                </c:pt>
                <c:pt idx="96">
                  <c:v>35217</c:v>
                </c:pt>
                <c:pt idx="97">
                  <c:v>35247</c:v>
                </c:pt>
                <c:pt idx="98">
                  <c:v>35278</c:v>
                </c:pt>
                <c:pt idx="99">
                  <c:v>35309</c:v>
                </c:pt>
                <c:pt idx="100">
                  <c:v>35339</c:v>
                </c:pt>
                <c:pt idx="101">
                  <c:v>35370</c:v>
                </c:pt>
                <c:pt idx="102">
                  <c:v>35400</c:v>
                </c:pt>
                <c:pt idx="103">
                  <c:v>35431</c:v>
                </c:pt>
                <c:pt idx="104">
                  <c:v>35462</c:v>
                </c:pt>
                <c:pt idx="105">
                  <c:v>35490</c:v>
                </c:pt>
                <c:pt idx="106">
                  <c:v>35521</c:v>
                </c:pt>
                <c:pt idx="107">
                  <c:v>35551</c:v>
                </c:pt>
                <c:pt idx="108">
                  <c:v>35582</c:v>
                </c:pt>
                <c:pt idx="109">
                  <c:v>35612</c:v>
                </c:pt>
                <c:pt idx="110">
                  <c:v>35643</c:v>
                </c:pt>
                <c:pt idx="111">
                  <c:v>35674</c:v>
                </c:pt>
                <c:pt idx="112">
                  <c:v>35704</c:v>
                </c:pt>
                <c:pt idx="113">
                  <c:v>35735</c:v>
                </c:pt>
                <c:pt idx="114">
                  <c:v>35765</c:v>
                </c:pt>
                <c:pt idx="115">
                  <c:v>35796</c:v>
                </c:pt>
                <c:pt idx="116">
                  <c:v>35827</c:v>
                </c:pt>
                <c:pt idx="117">
                  <c:v>35855</c:v>
                </c:pt>
                <c:pt idx="118">
                  <c:v>35886</c:v>
                </c:pt>
                <c:pt idx="119">
                  <c:v>35916</c:v>
                </c:pt>
                <c:pt idx="120">
                  <c:v>35947</c:v>
                </c:pt>
                <c:pt idx="121">
                  <c:v>35977</c:v>
                </c:pt>
                <c:pt idx="122">
                  <c:v>36008</c:v>
                </c:pt>
                <c:pt idx="123">
                  <c:v>36039</c:v>
                </c:pt>
                <c:pt idx="124">
                  <c:v>36069</c:v>
                </c:pt>
                <c:pt idx="125">
                  <c:v>36100</c:v>
                </c:pt>
                <c:pt idx="126">
                  <c:v>36130</c:v>
                </c:pt>
                <c:pt idx="127">
                  <c:v>36161</c:v>
                </c:pt>
                <c:pt idx="128">
                  <c:v>36192</c:v>
                </c:pt>
                <c:pt idx="129">
                  <c:v>36220</c:v>
                </c:pt>
                <c:pt idx="130">
                  <c:v>36251</c:v>
                </c:pt>
                <c:pt idx="131">
                  <c:v>36281</c:v>
                </c:pt>
                <c:pt idx="132">
                  <c:v>36312</c:v>
                </c:pt>
                <c:pt idx="133">
                  <c:v>36342</c:v>
                </c:pt>
                <c:pt idx="134">
                  <c:v>36373</c:v>
                </c:pt>
                <c:pt idx="135">
                  <c:v>36404</c:v>
                </c:pt>
                <c:pt idx="136">
                  <c:v>36434</c:v>
                </c:pt>
                <c:pt idx="137">
                  <c:v>36465</c:v>
                </c:pt>
                <c:pt idx="138">
                  <c:v>36495</c:v>
                </c:pt>
                <c:pt idx="139">
                  <c:v>36526</c:v>
                </c:pt>
                <c:pt idx="140">
                  <c:v>36557</c:v>
                </c:pt>
                <c:pt idx="141">
                  <c:v>36586</c:v>
                </c:pt>
                <c:pt idx="142">
                  <c:v>36617</c:v>
                </c:pt>
                <c:pt idx="143">
                  <c:v>36647</c:v>
                </c:pt>
                <c:pt idx="144">
                  <c:v>36678</c:v>
                </c:pt>
                <c:pt idx="145">
                  <c:v>36708</c:v>
                </c:pt>
                <c:pt idx="146">
                  <c:v>36739</c:v>
                </c:pt>
                <c:pt idx="147">
                  <c:v>36770</c:v>
                </c:pt>
                <c:pt idx="148">
                  <c:v>36800</c:v>
                </c:pt>
                <c:pt idx="149">
                  <c:v>36831</c:v>
                </c:pt>
                <c:pt idx="150">
                  <c:v>36861</c:v>
                </c:pt>
                <c:pt idx="151">
                  <c:v>36892</c:v>
                </c:pt>
                <c:pt idx="152">
                  <c:v>36923</c:v>
                </c:pt>
                <c:pt idx="153">
                  <c:v>36951</c:v>
                </c:pt>
                <c:pt idx="154">
                  <c:v>36982</c:v>
                </c:pt>
                <c:pt idx="155">
                  <c:v>37012</c:v>
                </c:pt>
                <c:pt idx="156">
                  <c:v>37043</c:v>
                </c:pt>
                <c:pt idx="157">
                  <c:v>37073</c:v>
                </c:pt>
                <c:pt idx="158">
                  <c:v>37104</c:v>
                </c:pt>
                <c:pt idx="159">
                  <c:v>37135</c:v>
                </c:pt>
                <c:pt idx="160">
                  <c:v>37165</c:v>
                </c:pt>
                <c:pt idx="161">
                  <c:v>37196</c:v>
                </c:pt>
                <c:pt idx="162">
                  <c:v>37226</c:v>
                </c:pt>
                <c:pt idx="163">
                  <c:v>37257</c:v>
                </c:pt>
                <c:pt idx="164">
                  <c:v>37288</c:v>
                </c:pt>
                <c:pt idx="165">
                  <c:v>37316</c:v>
                </c:pt>
                <c:pt idx="166">
                  <c:v>37347</c:v>
                </c:pt>
                <c:pt idx="167">
                  <c:v>37377</c:v>
                </c:pt>
                <c:pt idx="168">
                  <c:v>37408</c:v>
                </c:pt>
                <c:pt idx="169">
                  <c:v>37438</c:v>
                </c:pt>
                <c:pt idx="170">
                  <c:v>37469</c:v>
                </c:pt>
                <c:pt idx="171">
                  <c:v>37500</c:v>
                </c:pt>
                <c:pt idx="172">
                  <c:v>37530</c:v>
                </c:pt>
                <c:pt idx="173">
                  <c:v>37561</c:v>
                </c:pt>
                <c:pt idx="174">
                  <c:v>37591</c:v>
                </c:pt>
                <c:pt idx="175">
                  <c:v>37622</c:v>
                </c:pt>
                <c:pt idx="176">
                  <c:v>37653</c:v>
                </c:pt>
                <c:pt idx="177">
                  <c:v>37681</c:v>
                </c:pt>
                <c:pt idx="178">
                  <c:v>37712</c:v>
                </c:pt>
                <c:pt idx="179">
                  <c:v>37742</c:v>
                </c:pt>
                <c:pt idx="180">
                  <c:v>37773</c:v>
                </c:pt>
                <c:pt idx="181">
                  <c:v>37803</c:v>
                </c:pt>
                <c:pt idx="182">
                  <c:v>37834</c:v>
                </c:pt>
                <c:pt idx="183">
                  <c:v>37865</c:v>
                </c:pt>
                <c:pt idx="184">
                  <c:v>37895</c:v>
                </c:pt>
                <c:pt idx="185">
                  <c:v>37926</c:v>
                </c:pt>
                <c:pt idx="186">
                  <c:v>37956</c:v>
                </c:pt>
                <c:pt idx="187">
                  <c:v>37987</c:v>
                </c:pt>
                <c:pt idx="188">
                  <c:v>38018</c:v>
                </c:pt>
                <c:pt idx="189">
                  <c:v>38047</c:v>
                </c:pt>
                <c:pt idx="190">
                  <c:v>38078</c:v>
                </c:pt>
                <c:pt idx="191">
                  <c:v>38108</c:v>
                </c:pt>
                <c:pt idx="192">
                  <c:v>38139</c:v>
                </c:pt>
                <c:pt idx="193">
                  <c:v>38169</c:v>
                </c:pt>
                <c:pt idx="194">
                  <c:v>38200</c:v>
                </c:pt>
                <c:pt idx="195">
                  <c:v>38231</c:v>
                </c:pt>
                <c:pt idx="196">
                  <c:v>38261</c:v>
                </c:pt>
                <c:pt idx="197">
                  <c:v>38292</c:v>
                </c:pt>
                <c:pt idx="198">
                  <c:v>38322</c:v>
                </c:pt>
                <c:pt idx="199">
                  <c:v>38353</c:v>
                </c:pt>
                <c:pt idx="200">
                  <c:v>38384</c:v>
                </c:pt>
                <c:pt idx="201">
                  <c:v>38412</c:v>
                </c:pt>
                <c:pt idx="202">
                  <c:v>38443</c:v>
                </c:pt>
                <c:pt idx="203">
                  <c:v>38473</c:v>
                </c:pt>
                <c:pt idx="204">
                  <c:v>38504</c:v>
                </c:pt>
                <c:pt idx="205">
                  <c:v>38534</c:v>
                </c:pt>
                <c:pt idx="206">
                  <c:v>38565</c:v>
                </c:pt>
                <c:pt idx="207">
                  <c:v>38596</c:v>
                </c:pt>
                <c:pt idx="208">
                  <c:v>38626</c:v>
                </c:pt>
                <c:pt idx="209">
                  <c:v>38657</c:v>
                </c:pt>
                <c:pt idx="210">
                  <c:v>38687</c:v>
                </c:pt>
                <c:pt idx="211">
                  <c:v>38718</c:v>
                </c:pt>
                <c:pt idx="212">
                  <c:v>38749</c:v>
                </c:pt>
                <c:pt idx="213">
                  <c:v>38777</c:v>
                </c:pt>
                <c:pt idx="214">
                  <c:v>38808</c:v>
                </c:pt>
                <c:pt idx="215">
                  <c:v>38838</c:v>
                </c:pt>
                <c:pt idx="216">
                  <c:v>38869</c:v>
                </c:pt>
                <c:pt idx="217">
                  <c:v>38899</c:v>
                </c:pt>
                <c:pt idx="218">
                  <c:v>38930</c:v>
                </c:pt>
                <c:pt idx="219">
                  <c:v>38961</c:v>
                </c:pt>
                <c:pt idx="220">
                  <c:v>38991</c:v>
                </c:pt>
                <c:pt idx="221">
                  <c:v>39022</c:v>
                </c:pt>
                <c:pt idx="222">
                  <c:v>39052</c:v>
                </c:pt>
                <c:pt idx="223">
                  <c:v>39083</c:v>
                </c:pt>
                <c:pt idx="224">
                  <c:v>39114</c:v>
                </c:pt>
                <c:pt idx="225">
                  <c:v>39142</c:v>
                </c:pt>
                <c:pt idx="226">
                  <c:v>39173</c:v>
                </c:pt>
                <c:pt idx="227">
                  <c:v>39203</c:v>
                </c:pt>
                <c:pt idx="228">
                  <c:v>39234</c:v>
                </c:pt>
                <c:pt idx="229">
                  <c:v>39264</c:v>
                </c:pt>
                <c:pt idx="230">
                  <c:v>39295</c:v>
                </c:pt>
                <c:pt idx="231">
                  <c:v>39326</c:v>
                </c:pt>
                <c:pt idx="232">
                  <c:v>39356</c:v>
                </c:pt>
                <c:pt idx="233">
                  <c:v>39387</c:v>
                </c:pt>
                <c:pt idx="234">
                  <c:v>39417</c:v>
                </c:pt>
                <c:pt idx="235">
                  <c:v>39448</c:v>
                </c:pt>
                <c:pt idx="236">
                  <c:v>39479</c:v>
                </c:pt>
                <c:pt idx="237">
                  <c:v>39508</c:v>
                </c:pt>
                <c:pt idx="238">
                  <c:v>39539</c:v>
                </c:pt>
                <c:pt idx="239">
                  <c:v>39569</c:v>
                </c:pt>
                <c:pt idx="240">
                  <c:v>39600</c:v>
                </c:pt>
                <c:pt idx="241">
                  <c:v>39630</c:v>
                </c:pt>
                <c:pt idx="242">
                  <c:v>39661</c:v>
                </c:pt>
                <c:pt idx="243">
                  <c:v>39692</c:v>
                </c:pt>
                <c:pt idx="244">
                  <c:v>39722</c:v>
                </c:pt>
                <c:pt idx="245">
                  <c:v>39753</c:v>
                </c:pt>
                <c:pt idx="246">
                  <c:v>39783</c:v>
                </c:pt>
                <c:pt idx="247">
                  <c:v>39814</c:v>
                </c:pt>
                <c:pt idx="248">
                  <c:v>39845</c:v>
                </c:pt>
                <c:pt idx="249">
                  <c:v>39873</c:v>
                </c:pt>
                <c:pt idx="250">
                  <c:v>39904</c:v>
                </c:pt>
                <c:pt idx="251">
                  <c:v>39934</c:v>
                </c:pt>
                <c:pt idx="252">
                  <c:v>39965</c:v>
                </c:pt>
                <c:pt idx="253">
                  <c:v>39995</c:v>
                </c:pt>
                <c:pt idx="254">
                  <c:v>40026</c:v>
                </c:pt>
                <c:pt idx="255">
                  <c:v>40057</c:v>
                </c:pt>
                <c:pt idx="256">
                  <c:v>40087</c:v>
                </c:pt>
                <c:pt idx="257">
                  <c:v>40118</c:v>
                </c:pt>
                <c:pt idx="258">
                  <c:v>40148</c:v>
                </c:pt>
                <c:pt idx="259">
                  <c:v>40179</c:v>
                </c:pt>
                <c:pt idx="260">
                  <c:v>40210</c:v>
                </c:pt>
                <c:pt idx="261">
                  <c:v>40238</c:v>
                </c:pt>
                <c:pt idx="262">
                  <c:v>40269</c:v>
                </c:pt>
                <c:pt idx="263">
                  <c:v>40299</c:v>
                </c:pt>
                <c:pt idx="264">
                  <c:v>40330</c:v>
                </c:pt>
                <c:pt idx="265">
                  <c:v>40360</c:v>
                </c:pt>
                <c:pt idx="266">
                  <c:v>40391</c:v>
                </c:pt>
                <c:pt idx="267">
                  <c:v>40422</c:v>
                </c:pt>
                <c:pt idx="268">
                  <c:v>40452</c:v>
                </c:pt>
                <c:pt idx="269">
                  <c:v>40483</c:v>
                </c:pt>
                <c:pt idx="270">
                  <c:v>40513</c:v>
                </c:pt>
                <c:pt idx="271">
                  <c:v>40544</c:v>
                </c:pt>
                <c:pt idx="272">
                  <c:v>40575</c:v>
                </c:pt>
                <c:pt idx="273">
                  <c:v>40603</c:v>
                </c:pt>
                <c:pt idx="274">
                  <c:v>40634</c:v>
                </c:pt>
                <c:pt idx="275">
                  <c:v>40664</c:v>
                </c:pt>
                <c:pt idx="276">
                  <c:v>40695</c:v>
                </c:pt>
                <c:pt idx="277">
                  <c:v>40725</c:v>
                </c:pt>
                <c:pt idx="278">
                  <c:v>40756</c:v>
                </c:pt>
                <c:pt idx="279">
                  <c:v>40787</c:v>
                </c:pt>
                <c:pt idx="280">
                  <c:v>40817</c:v>
                </c:pt>
                <c:pt idx="281">
                  <c:v>40848</c:v>
                </c:pt>
                <c:pt idx="282">
                  <c:v>40878</c:v>
                </c:pt>
                <c:pt idx="283">
                  <c:v>40909</c:v>
                </c:pt>
                <c:pt idx="284">
                  <c:v>40940</c:v>
                </c:pt>
                <c:pt idx="285">
                  <c:v>40969</c:v>
                </c:pt>
                <c:pt idx="286">
                  <c:v>41000</c:v>
                </c:pt>
                <c:pt idx="287">
                  <c:v>41030</c:v>
                </c:pt>
                <c:pt idx="288">
                  <c:v>41061</c:v>
                </c:pt>
                <c:pt idx="289">
                  <c:v>41091</c:v>
                </c:pt>
                <c:pt idx="290">
                  <c:v>41122</c:v>
                </c:pt>
                <c:pt idx="291">
                  <c:v>41153</c:v>
                </c:pt>
                <c:pt idx="292">
                  <c:v>41183</c:v>
                </c:pt>
                <c:pt idx="293">
                  <c:v>41214</c:v>
                </c:pt>
                <c:pt idx="294">
                  <c:v>41244</c:v>
                </c:pt>
                <c:pt idx="295">
                  <c:v>41275</c:v>
                </c:pt>
                <c:pt idx="296">
                  <c:v>41306</c:v>
                </c:pt>
                <c:pt idx="297">
                  <c:v>41334</c:v>
                </c:pt>
                <c:pt idx="298">
                  <c:v>41365</c:v>
                </c:pt>
                <c:pt idx="299">
                  <c:v>41395</c:v>
                </c:pt>
                <c:pt idx="300">
                  <c:v>41426</c:v>
                </c:pt>
                <c:pt idx="301">
                  <c:v>41456</c:v>
                </c:pt>
                <c:pt idx="302">
                  <c:v>41487</c:v>
                </c:pt>
                <c:pt idx="303">
                  <c:v>41518</c:v>
                </c:pt>
                <c:pt idx="304">
                  <c:v>41548</c:v>
                </c:pt>
                <c:pt idx="305">
                  <c:v>41579</c:v>
                </c:pt>
                <c:pt idx="306">
                  <c:v>41609</c:v>
                </c:pt>
                <c:pt idx="307">
                  <c:v>41640</c:v>
                </c:pt>
                <c:pt idx="308">
                  <c:v>41671</c:v>
                </c:pt>
                <c:pt idx="309">
                  <c:v>41699</c:v>
                </c:pt>
                <c:pt idx="310">
                  <c:v>41730</c:v>
                </c:pt>
                <c:pt idx="311">
                  <c:v>41760</c:v>
                </c:pt>
                <c:pt idx="312">
                  <c:v>41791</c:v>
                </c:pt>
                <c:pt idx="313">
                  <c:v>41821</c:v>
                </c:pt>
                <c:pt idx="314">
                  <c:v>41852</c:v>
                </c:pt>
                <c:pt idx="315">
                  <c:v>41883</c:v>
                </c:pt>
                <c:pt idx="316">
                  <c:v>41913</c:v>
                </c:pt>
                <c:pt idx="317">
                  <c:v>41944</c:v>
                </c:pt>
                <c:pt idx="318">
                  <c:v>41974</c:v>
                </c:pt>
                <c:pt idx="319">
                  <c:v>42005</c:v>
                </c:pt>
                <c:pt idx="320">
                  <c:v>42036</c:v>
                </c:pt>
                <c:pt idx="321">
                  <c:v>42064</c:v>
                </c:pt>
                <c:pt idx="322">
                  <c:v>42095</c:v>
                </c:pt>
                <c:pt idx="323">
                  <c:v>42125</c:v>
                </c:pt>
                <c:pt idx="324">
                  <c:v>42156</c:v>
                </c:pt>
                <c:pt idx="325">
                  <c:v>42186</c:v>
                </c:pt>
                <c:pt idx="326">
                  <c:v>42217</c:v>
                </c:pt>
                <c:pt idx="327">
                  <c:v>42248</c:v>
                </c:pt>
                <c:pt idx="328">
                  <c:v>42278</c:v>
                </c:pt>
                <c:pt idx="329">
                  <c:v>42309</c:v>
                </c:pt>
                <c:pt idx="330">
                  <c:v>42339</c:v>
                </c:pt>
                <c:pt idx="331">
                  <c:v>42370</c:v>
                </c:pt>
                <c:pt idx="332">
                  <c:v>42401</c:v>
                </c:pt>
                <c:pt idx="333">
                  <c:v>42430</c:v>
                </c:pt>
                <c:pt idx="334">
                  <c:v>42461</c:v>
                </c:pt>
                <c:pt idx="335">
                  <c:v>42491</c:v>
                </c:pt>
                <c:pt idx="336">
                  <c:v>42522</c:v>
                </c:pt>
                <c:pt idx="337">
                  <c:v>42552</c:v>
                </c:pt>
              </c:numCache>
            </c:numRef>
          </c:cat>
          <c:val>
            <c:numRef>
              <c:f>'SeriesData (1)'!$AC$3:$AC$324</c:f>
              <c:numCache>
                <c:formatCode>0.00</c:formatCode>
                <c:ptCount val="322"/>
                <c:pt idx="0">
                  <c:v>1.1480504069009323</c:v>
                </c:pt>
                <c:pt idx="1">
                  <c:v>1.1040535315154123</c:v>
                </c:pt>
                <c:pt idx="2">
                  <c:v>1.1188904744644375</c:v>
                </c:pt>
                <c:pt idx="3">
                  <c:v>1.0738055167911671</c:v>
                </c:pt>
                <c:pt idx="4">
                  <c:v>1.0670649305765634</c:v>
                </c:pt>
                <c:pt idx="5">
                  <c:v>1.1143478910602322</c:v>
                </c:pt>
                <c:pt idx="6">
                  <c:v>1.1582905307999591</c:v>
                </c:pt>
                <c:pt idx="7">
                  <c:v>1.1310382826735996</c:v>
                </c:pt>
                <c:pt idx="8">
                  <c:v>1.1480327049511054</c:v>
                </c:pt>
                <c:pt idx="9">
                  <c:v>1.1099836892495618</c:v>
                </c:pt>
                <c:pt idx="10">
                  <c:v>1.1627599557478494</c:v>
                </c:pt>
                <c:pt idx="11">
                  <c:v>1.1841659315416855</c:v>
                </c:pt>
                <c:pt idx="12">
                  <c:v>1.088177106596063</c:v>
                </c:pt>
                <c:pt idx="13">
                  <c:v>1.1551565362764158</c:v>
                </c:pt>
                <c:pt idx="14">
                  <c:v>1.1363769140356965</c:v>
                </c:pt>
                <c:pt idx="15">
                  <c:v>1.1115083474778984</c:v>
                </c:pt>
                <c:pt idx="16">
                  <c:v>1.1510097585477574</c:v>
                </c:pt>
                <c:pt idx="17">
                  <c:v>1.1278826396565209</c:v>
                </c:pt>
                <c:pt idx="18">
                  <c:v>1.1091596344470469</c:v>
                </c:pt>
                <c:pt idx="19">
                  <c:v>1.1061761298217401</c:v>
                </c:pt>
                <c:pt idx="20">
                  <c:v>1.1860919878821119</c:v>
                </c:pt>
                <c:pt idx="21">
                  <c:v>1.0986091482443003</c:v>
                </c:pt>
                <c:pt idx="22">
                  <c:v>1.1003489008838132</c:v>
                </c:pt>
                <c:pt idx="23">
                  <c:v>1.1216708422049284</c:v>
                </c:pt>
                <c:pt idx="24">
                  <c:v>1.0892545867428103</c:v>
                </c:pt>
                <c:pt idx="25">
                  <c:v>1.0741415290938499</c:v>
                </c:pt>
                <c:pt idx="26">
                  <c:v>1.1398285730674969</c:v>
                </c:pt>
                <c:pt idx="27">
                  <c:v>1.0955681500306456</c:v>
                </c:pt>
                <c:pt idx="28">
                  <c:v>1.1192716482744232</c:v>
                </c:pt>
                <c:pt idx="29">
                  <c:v>1.1599983675556496</c:v>
                </c:pt>
                <c:pt idx="30">
                  <c:v>1.127343761490031</c:v>
                </c:pt>
                <c:pt idx="31">
                  <c:v>1.1007628430580532</c:v>
                </c:pt>
                <c:pt idx="32">
                  <c:v>1.1980860206865289</c:v>
                </c:pt>
                <c:pt idx="33">
                  <c:v>1.0875208289968417</c:v>
                </c:pt>
                <c:pt idx="34">
                  <c:v>1.1175540181519918</c:v>
                </c:pt>
                <c:pt idx="35">
                  <c:v>1.1490751135057562</c:v>
                </c:pt>
                <c:pt idx="36">
                  <c:v>1.1153592069593457</c:v>
                </c:pt>
                <c:pt idx="37">
                  <c:v>1.0753454259821236</c:v>
                </c:pt>
                <c:pt idx="38">
                  <c:v>1.0663136419445194</c:v>
                </c:pt>
                <c:pt idx="39">
                  <c:v>1.0900395750762621</c:v>
                </c:pt>
                <c:pt idx="40">
                  <c:v>1.0621310125806487</c:v>
                </c:pt>
                <c:pt idx="41">
                  <c:v>1.0718087354003254</c:v>
                </c:pt>
                <c:pt idx="42">
                  <c:v>1.1209326114858873</c:v>
                </c:pt>
                <c:pt idx="43">
                  <c:v>1.1095728964757696</c:v>
                </c:pt>
                <c:pt idx="44">
                  <c:v>1.1247926268587969</c:v>
                </c:pt>
                <c:pt idx="45">
                  <c:v>1.0598002740997043</c:v>
                </c:pt>
                <c:pt idx="46">
                  <c:v>1.0590976367353158</c:v>
                </c:pt>
                <c:pt idx="47">
                  <c:v>1.0704358834190655</c:v>
                </c:pt>
                <c:pt idx="48">
                  <c:v>1.072178498525709</c:v>
                </c:pt>
                <c:pt idx="49">
                  <c:v>1.0839410802739595</c:v>
                </c:pt>
                <c:pt idx="50">
                  <c:v>1.1458694232189817</c:v>
                </c:pt>
                <c:pt idx="51">
                  <c:v>1.2064311176085925</c:v>
                </c:pt>
                <c:pt idx="52">
                  <c:v>1.1590096479791592</c:v>
                </c:pt>
                <c:pt idx="53">
                  <c:v>1.0460913788712363</c:v>
                </c:pt>
                <c:pt idx="54">
                  <c:v>1.0939355964457467</c:v>
                </c:pt>
                <c:pt idx="55">
                  <c:v>1.1094016374189715</c:v>
                </c:pt>
                <c:pt idx="56">
                  <c:v>1.0294639929286042</c:v>
                </c:pt>
                <c:pt idx="57">
                  <c:v>0.9785781968912014</c:v>
                </c:pt>
                <c:pt idx="58">
                  <c:v>1.0439460598065518</c:v>
                </c:pt>
                <c:pt idx="59">
                  <c:v>1.0838926886926505</c:v>
                </c:pt>
                <c:pt idx="60">
                  <c:v>1.0685554255132068</c:v>
                </c:pt>
                <c:pt idx="61">
                  <c:v>1.0459599147844874</c:v>
                </c:pt>
                <c:pt idx="62">
                  <c:v>1.0201156895965859</c:v>
                </c:pt>
                <c:pt idx="63">
                  <c:v>1.0754469827613391</c:v>
                </c:pt>
                <c:pt idx="64">
                  <c:v>1.074863097498532</c:v>
                </c:pt>
                <c:pt idx="65">
                  <c:v>1.0364647139980299</c:v>
                </c:pt>
                <c:pt idx="66">
                  <c:v>1.0579417807945193</c:v>
                </c:pt>
                <c:pt idx="67">
                  <c:v>1.0508103153171284</c:v>
                </c:pt>
                <c:pt idx="68">
                  <c:v>1.0346214301074708</c:v>
                </c:pt>
                <c:pt idx="69">
                  <c:v>1.0376234852420227</c:v>
                </c:pt>
                <c:pt idx="70">
                  <c:v>1.0289363151562672</c:v>
                </c:pt>
                <c:pt idx="71">
                  <c:v>1.0356853707752274</c:v>
                </c:pt>
                <c:pt idx="72">
                  <c:v>1.0519097910709623</c:v>
                </c:pt>
                <c:pt idx="73">
                  <c:v>1.0505368741961432</c:v>
                </c:pt>
                <c:pt idx="74">
                  <c:v>1.0364363443283038</c:v>
                </c:pt>
                <c:pt idx="75">
                  <c:v>1.0351405719393396</c:v>
                </c:pt>
                <c:pt idx="76">
                  <c:v>1.0654080031646531</c:v>
                </c:pt>
                <c:pt idx="77">
                  <c:v>1.0701590099154814</c:v>
                </c:pt>
                <c:pt idx="78">
                  <c:v>1.0512608399290604</c:v>
                </c:pt>
                <c:pt idx="79">
                  <c:v>1.0561242339973917</c:v>
                </c:pt>
                <c:pt idx="80">
                  <c:v>1.0359004505121205</c:v>
                </c:pt>
                <c:pt idx="81">
                  <c:v>1.0480248257450835</c:v>
                </c:pt>
                <c:pt idx="82">
                  <c:v>1.0687810172464911</c:v>
                </c:pt>
                <c:pt idx="83">
                  <c:v>1.057926493088732</c:v>
                </c:pt>
                <c:pt idx="84">
                  <c:v>1.0800353273355912</c:v>
                </c:pt>
                <c:pt idx="85">
                  <c:v>1.0745150775651024</c:v>
                </c:pt>
                <c:pt idx="86">
                  <c:v>1.0629255267185498</c:v>
                </c:pt>
                <c:pt idx="87">
                  <c:v>1.0585403421151574</c:v>
                </c:pt>
                <c:pt idx="88">
                  <c:v>1.0772478039873041</c:v>
                </c:pt>
                <c:pt idx="89">
                  <c:v>1.0663121359938834</c:v>
                </c:pt>
                <c:pt idx="90">
                  <c:v>1.082118503712715</c:v>
                </c:pt>
                <c:pt idx="91">
                  <c:v>1.047924930505485</c:v>
                </c:pt>
                <c:pt idx="92">
                  <c:v>1.0590138223582941</c:v>
                </c:pt>
                <c:pt idx="93">
                  <c:v>1.0605047905966607</c:v>
                </c:pt>
                <c:pt idx="94">
                  <c:v>1.0544084082652572</c:v>
                </c:pt>
                <c:pt idx="95">
                  <c:v>1.0390954724686956</c:v>
                </c:pt>
                <c:pt idx="96">
                  <c:v>1.0618587008189535</c:v>
                </c:pt>
                <c:pt idx="97">
                  <c:v>1.0493456844467446</c:v>
                </c:pt>
                <c:pt idx="98">
                  <c:v>1.0400237776572403</c:v>
                </c:pt>
                <c:pt idx="99">
                  <c:v>1.0408399697863173</c:v>
                </c:pt>
                <c:pt idx="100">
                  <c:v>1.0133861735427732</c:v>
                </c:pt>
                <c:pt idx="101">
                  <c:v>1.0568413456327657</c:v>
                </c:pt>
                <c:pt idx="102">
                  <c:v>1.0763487378902046</c:v>
                </c:pt>
                <c:pt idx="103">
                  <c:v>1.0765606285878646</c:v>
                </c:pt>
                <c:pt idx="104">
                  <c:v>1.0657692294461141</c:v>
                </c:pt>
                <c:pt idx="105">
                  <c:v>1.039238949611222</c:v>
                </c:pt>
                <c:pt idx="106">
                  <c:v>1.0533440034781643</c:v>
                </c:pt>
                <c:pt idx="107">
                  <c:v>1.0497873576031489</c:v>
                </c:pt>
                <c:pt idx="108">
                  <c:v>1.0589786001525181</c:v>
                </c:pt>
                <c:pt idx="109">
                  <c:v>1.1013928828165702</c:v>
                </c:pt>
                <c:pt idx="110">
                  <c:v>1.0642016591876942</c:v>
                </c:pt>
                <c:pt idx="111">
                  <c:v>1.0501688182232083</c:v>
                </c:pt>
                <c:pt idx="112">
                  <c:v>1.0348967932262867</c:v>
                </c:pt>
                <c:pt idx="113">
                  <c:v>1.0878047012196932</c:v>
                </c:pt>
                <c:pt idx="114">
                  <c:v>1.1010991942733825</c:v>
                </c:pt>
                <c:pt idx="115">
                  <c:v>1.0575874931744125</c:v>
                </c:pt>
                <c:pt idx="116">
                  <c:v>1.0502204019291825</c:v>
                </c:pt>
                <c:pt idx="117">
                  <c:v>1.0535431795447443</c:v>
                </c:pt>
                <c:pt idx="118">
                  <c:v>1.0851584340981639</c:v>
                </c:pt>
                <c:pt idx="119">
                  <c:v>1.0669416576200232</c:v>
                </c:pt>
                <c:pt idx="120">
                  <c:v>1.089761552547436</c:v>
                </c:pt>
                <c:pt idx="121">
                  <c:v>1.0745053453387987</c:v>
                </c:pt>
                <c:pt idx="122">
                  <c:v>1.0323203182704406</c:v>
                </c:pt>
                <c:pt idx="123">
                  <c:v>1.062516549340407</c:v>
                </c:pt>
                <c:pt idx="124">
                  <c:v>1.0851966671904416</c:v>
                </c:pt>
                <c:pt idx="125">
                  <c:v>1.0522334417224861</c:v>
                </c:pt>
                <c:pt idx="126">
                  <c:v>1.0830346588872199</c:v>
                </c:pt>
                <c:pt idx="127">
                  <c:v>1.0645703006750316</c:v>
                </c:pt>
                <c:pt idx="128">
                  <c:v>1.0434606360433538</c:v>
                </c:pt>
                <c:pt idx="129">
                  <c:v>1.054924808048699</c:v>
                </c:pt>
                <c:pt idx="130">
                  <c:v>1.0397921045715179</c:v>
                </c:pt>
                <c:pt idx="131">
                  <c:v>1.0656150476973381</c:v>
                </c:pt>
                <c:pt idx="132">
                  <c:v>1.0765962076876334</c:v>
                </c:pt>
                <c:pt idx="133">
                  <c:v>1.0252642911354897</c:v>
                </c:pt>
                <c:pt idx="134">
                  <c:v>1.0318324293517271</c:v>
                </c:pt>
                <c:pt idx="135">
                  <c:v>1.0371902847681371</c:v>
                </c:pt>
                <c:pt idx="136">
                  <c:v>1.0752709717335782</c:v>
                </c:pt>
                <c:pt idx="137">
                  <c:v>1.0534576238209061</c:v>
                </c:pt>
                <c:pt idx="138">
                  <c:v>1.0620108491576616</c:v>
                </c:pt>
                <c:pt idx="139">
                  <c:v>1.0797460858917538</c:v>
                </c:pt>
                <c:pt idx="140">
                  <c:v>1.075184260354763</c:v>
                </c:pt>
                <c:pt idx="141">
                  <c:v>1.04759370123364</c:v>
                </c:pt>
                <c:pt idx="142">
                  <c:v>1.1067898251065069</c:v>
                </c:pt>
                <c:pt idx="143">
                  <c:v>1.0625701634904916</c:v>
                </c:pt>
                <c:pt idx="144">
                  <c:v>1.0744463469194001</c:v>
                </c:pt>
                <c:pt idx="145">
                  <c:v>1.0717244782053867</c:v>
                </c:pt>
                <c:pt idx="146">
                  <c:v>1.0870505438817217</c:v>
                </c:pt>
                <c:pt idx="147">
                  <c:v>1.0470614108511274</c:v>
                </c:pt>
                <c:pt idx="148">
                  <c:v>1.0745048165315054</c:v>
                </c:pt>
                <c:pt idx="149">
                  <c:v>1.0319693702986352</c:v>
                </c:pt>
                <c:pt idx="150">
                  <c:v>1.069127752540294</c:v>
                </c:pt>
                <c:pt idx="151">
                  <c:v>1.0725334735144536</c:v>
                </c:pt>
                <c:pt idx="152">
                  <c:v>1.0516783262141878</c:v>
                </c:pt>
                <c:pt idx="153">
                  <c:v>1.0495722642770053</c:v>
                </c:pt>
                <c:pt idx="154">
                  <c:v>1.0447594156100943</c:v>
                </c:pt>
                <c:pt idx="155">
                  <c:v>1.0673594234083459</c:v>
                </c:pt>
                <c:pt idx="156">
                  <c:v>1.0531650874304097</c:v>
                </c:pt>
                <c:pt idx="157">
                  <c:v>1.024991194455283</c:v>
                </c:pt>
                <c:pt idx="158">
                  <c:v>1.0260415941412739</c:v>
                </c:pt>
                <c:pt idx="159">
                  <c:v>1.055416495543323</c:v>
                </c:pt>
                <c:pt idx="160">
                  <c:v>1.0540300648656222</c:v>
                </c:pt>
                <c:pt idx="161">
                  <c:v>1.0274689623650519</c:v>
                </c:pt>
                <c:pt idx="162">
                  <c:v>1.0553334933679841</c:v>
                </c:pt>
                <c:pt idx="163">
                  <c:v>1.0443709956362439</c:v>
                </c:pt>
                <c:pt idx="164">
                  <c:v>1.0330898649183955</c:v>
                </c:pt>
                <c:pt idx="165">
                  <c:v>1.0220625719090941</c:v>
                </c:pt>
                <c:pt idx="166">
                  <c:v>1.0229902170305731</c:v>
                </c:pt>
                <c:pt idx="167">
                  <c:v>1.0238271857839403</c:v>
                </c:pt>
                <c:pt idx="168">
                  <c:v>0.99829071134964908</c:v>
                </c:pt>
                <c:pt idx="169">
                  <c:v>1.0477007922560262</c:v>
                </c:pt>
                <c:pt idx="170">
                  <c:v>1.0213658215158083</c:v>
                </c:pt>
                <c:pt idx="171">
                  <c:v>1.0365398207925638</c:v>
                </c:pt>
                <c:pt idx="172">
                  <c:v>1.0296330372596116</c:v>
                </c:pt>
                <c:pt idx="173">
                  <c:v>1.0218289802012039</c:v>
                </c:pt>
                <c:pt idx="174">
                  <c:v>1.0365149955182051</c:v>
                </c:pt>
                <c:pt idx="175">
                  <c:v>1.0411051172366197</c:v>
                </c:pt>
                <c:pt idx="176">
                  <c:v>1.0445403462333458</c:v>
                </c:pt>
                <c:pt idx="177">
                  <c:v>1.0309333504610816</c:v>
                </c:pt>
                <c:pt idx="178">
                  <c:v>1.00186540583146</c:v>
                </c:pt>
                <c:pt idx="179">
                  <c:v>1.0138672852690787</c:v>
                </c:pt>
                <c:pt idx="180">
                  <c:v>1.0656697238702593</c:v>
                </c:pt>
                <c:pt idx="181">
                  <c:v>1.0478089529358889</c:v>
                </c:pt>
                <c:pt idx="182">
                  <c:v>1.0162853851009082</c:v>
                </c:pt>
                <c:pt idx="183">
                  <c:v>0.99264706840206152</c:v>
                </c:pt>
                <c:pt idx="184">
                  <c:v>1.0345780362220804</c:v>
                </c:pt>
                <c:pt idx="185">
                  <c:v>0.99623287796026228</c:v>
                </c:pt>
                <c:pt idx="186">
                  <c:v>1.0101655283727842</c:v>
                </c:pt>
                <c:pt idx="187">
                  <c:v>1.0128156492033749</c:v>
                </c:pt>
                <c:pt idx="188">
                  <c:v>1.0633144122417626</c:v>
                </c:pt>
                <c:pt idx="189">
                  <c:v>1.0484952490207409</c:v>
                </c:pt>
                <c:pt idx="190">
                  <c:v>1.0512775619695032</c:v>
                </c:pt>
                <c:pt idx="191">
                  <c:v>1.0243337659128007</c:v>
                </c:pt>
                <c:pt idx="192">
                  <c:v>1.0436864133252315</c:v>
                </c:pt>
                <c:pt idx="193">
                  <c:v>1.0557225397359893</c:v>
                </c:pt>
                <c:pt idx="194">
                  <c:v>1.0634552061883809</c:v>
                </c:pt>
                <c:pt idx="195">
                  <c:v>1.0387519484177306</c:v>
                </c:pt>
                <c:pt idx="196">
                  <c:v>1.0191189466860322</c:v>
                </c:pt>
                <c:pt idx="197">
                  <c:v>0.99914142704836628</c:v>
                </c:pt>
                <c:pt idx="198">
                  <c:v>1.0848377963367859</c:v>
                </c:pt>
                <c:pt idx="199">
                  <c:v>1.0413665451057477</c:v>
                </c:pt>
                <c:pt idx="200">
                  <c:v>1.0335845841734961</c:v>
                </c:pt>
                <c:pt idx="201">
                  <c:v>1.0472094919863513</c:v>
                </c:pt>
                <c:pt idx="202">
                  <c:v>1.0607841370273825</c:v>
                </c:pt>
                <c:pt idx="203">
                  <c:v>1.0690242696655523</c:v>
                </c:pt>
                <c:pt idx="204">
                  <c:v>1.0890678478814488</c:v>
                </c:pt>
                <c:pt idx="205">
                  <c:v>1.0198346573713493</c:v>
                </c:pt>
                <c:pt idx="206">
                  <c:v>1.0457174030148768</c:v>
                </c:pt>
                <c:pt idx="207">
                  <c:v>1.0672673408278399</c:v>
                </c:pt>
                <c:pt idx="208">
                  <c:v>1.0570793199687947</c:v>
                </c:pt>
                <c:pt idx="209">
                  <c:v>1.0323166734973868</c:v>
                </c:pt>
                <c:pt idx="210">
                  <c:v>1.04771231200422</c:v>
                </c:pt>
                <c:pt idx="211">
                  <c:v>1.0488641351822459</c:v>
                </c:pt>
                <c:pt idx="212">
                  <c:v>1.0450144164732673</c:v>
                </c:pt>
                <c:pt idx="213">
                  <c:v>1.0222883017968485</c:v>
                </c:pt>
                <c:pt idx="214">
                  <c:v>0.97879875439612996</c:v>
                </c:pt>
                <c:pt idx="215">
                  <c:v>1.0567565946055293</c:v>
                </c:pt>
                <c:pt idx="216">
                  <c:v>1.0531202117628347</c:v>
                </c:pt>
                <c:pt idx="217">
                  <c:v>1.0126375318296283</c:v>
                </c:pt>
                <c:pt idx="218">
                  <c:v>1.0456438294495525</c:v>
                </c:pt>
                <c:pt idx="219">
                  <c:v>1.0456212329349386</c:v>
                </c:pt>
                <c:pt idx="220">
                  <c:v>1.0253893712845852</c:v>
                </c:pt>
                <c:pt idx="221">
                  <c:v>1.0164033822406653</c:v>
                </c:pt>
                <c:pt idx="222">
                  <c:v>1.0734658043898282</c:v>
                </c:pt>
                <c:pt idx="223">
                  <c:v>1.0471428692027487</c:v>
                </c:pt>
                <c:pt idx="224">
                  <c:v>1.0544683606873062</c:v>
                </c:pt>
                <c:pt idx="225">
                  <c:v>1.0302783658411327</c:v>
                </c:pt>
                <c:pt idx="226">
                  <c:v>1.0557696089750919</c:v>
                </c:pt>
                <c:pt idx="227">
                  <c:v>1.0519550213254627</c:v>
                </c:pt>
                <c:pt idx="228">
                  <c:v>1.0469128077216634</c:v>
                </c:pt>
                <c:pt idx="229">
                  <c:v>1.0628771895477152</c:v>
                </c:pt>
                <c:pt idx="230">
                  <c:v>1.0557275334453007</c:v>
                </c:pt>
                <c:pt idx="231">
                  <c:v>1.0354114907590928</c:v>
                </c:pt>
                <c:pt idx="232">
                  <c:v>1.0460252657974463</c:v>
                </c:pt>
                <c:pt idx="233">
                  <c:v>1.0726882966220268</c:v>
                </c:pt>
                <c:pt idx="234">
                  <c:v>1.0963490618129283</c:v>
                </c:pt>
                <c:pt idx="235">
                  <c:v>1.0404002036561799</c:v>
                </c:pt>
                <c:pt idx="236">
                  <c:v>1.0242487007661392</c:v>
                </c:pt>
                <c:pt idx="237">
                  <c:v>1.0455502902348353</c:v>
                </c:pt>
                <c:pt idx="238">
                  <c:v>1.0491365532833004</c:v>
                </c:pt>
                <c:pt idx="239">
                  <c:v>1.0457274089354294</c:v>
                </c:pt>
                <c:pt idx="240">
                  <c:v>1.0491219211395151</c:v>
                </c:pt>
                <c:pt idx="241">
                  <c:v>1.0906448005776512</c:v>
                </c:pt>
                <c:pt idx="242">
                  <c:v>1.0921188410465894</c:v>
                </c:pt>
                <c:pt idx="243">
                  <c:v>1.1095116686910329</c:v>
                </c:pt>
                <c:pt idx="244">
                  <c:v>1.1216369126495445</c:v>
                </c:pt>
                <c:pt idx="245">
                  <c:v>1.0478681900286111</c:v>
                </c:pt>
                <c:pt idx="246">
                  <c:v>1.0572434248360745</c:v>
                </c:pt>
                <c:pt idx="247">
                  <c:v>0.9990892644801167</c:v>
                </c:pt>
                <c:pt idx="248">
                  <c:v>1.0187930315964571</c:v>
                </c:pt>
                <c:pt idx="249">
                  <c:v>0.96566936217830657</c:v>
                </c:pt>
                <c:pt idx="250">
                  <c:v>0.95206802604793772</c:v>
                </c:pt>
                <c:pt idx="251">
                  <c:v>0.94798047677493091</c:v>
                </c:pt>
                <c:pt idx="252">
                  <c:v>1.0040894940320506</c:v>
                </c:pt>
                <c:pt idx="253">
                  <c:v>0.99136328175972144</c:v>
                </c:pt>
                <c:pt idx="254">
                  <c:v>1.0163177015445137</c:v>
                </c:pt>
                <c:pt idx="255">
                  <c:v>1.0115508237973803</c:v>
                </c:pt>
                <c:pt idx="256">
                  <c:v>0.97775462670382929</c:v>
                </c:pt>
                <c:pt idx="257">
                  <c:v>1.0165754291306117</c:v>
                </c:pt>
                <c:pt idx="258">
                  <c:v>1.0144559016665939</c:v>
                </c:pt>
                <c:pt idx="259">
                  <c:v>1.0291407225262055</c:v>
                </c:pt>
                <c:pt idx="260">
                  <c:v>1.030847546896575</c:v>
                </c:pt>
                <c:pt idx="261">
                  <c:v>0.97642865106047083</c:v>
                </c:pt>
                <c:pt idx="262">
                  <c:v>1.0453147032081549</c:v>
                </c:pt>
                <c:pt idx="263">
                  <c:v>0.99559959100130624</c:v>
                </c:pt>
                <c:pt idx="264">
                  <c:v>0.9757839764768379</c:v>
                </c:pt>
                <c:pt idx="265">
                  <c:v>0.97258854174171816</c:v>
                </c:pt>
                <c:pt idx="266">
                  <c:v>1.0110824658799173</c:v>
                </c:pt>
                <c:pt idx="267">
                  <c:v>0.98671501893382096</c:v>
                </c:pt>
                <c:pt idx="268">
                  <c:v>0.99508118080656827</c:v>
                </c:pt>
                <c:pt idx="269">
                  <c:v>1.0122261399684502</c:v>
                </c:pt>
                <c:pt idx="270">
                  <c:v>0.99413110028870755</c:v>
                </c:pt>
                <c:pt idx="271">
                  <c:v>0.97191064388865989</c:v>
                </c:pt>
                <c:pt idx="272">
                  <c:v>1.0039801453240378</c:v>
                </c:pt>
                <c:pt idx="273">
                  <c:v>0.97599372760682757</c:v>
                </c:pt>
                <c:pt idx="274">
                  <c:v>1.007468841514545</c:v>
                </c:pt>
                <c:pt idx="275">
                  <c:v>1.0144984814348799</c:v>
                </c:pt>
                <c:pt idx="276">
                  <c:v>1.011520705117865</c:v>
                </c:pt>
                <c:pt idx="277">
                  <c:v>0.98517320459243685</c:v>
                </c:pt>
                <c:pt idx="278">
                  <c:v>1.0308663078883511</c:v>
                </c:pt>
                <c:pt idx="279">
                  <c:v>1.0033011346121514</c:v>
                </c:pt>
                <c:pt idx="280">
                  <c:v>1.0018144832802707</c:v>
                </c:pt>
                <c:pt idx="281">
                  <c:v>1.0077384629714154</c:v>
                </c:pt>
                <c:pt idx="282">
                  <c:v>1.0200807681434454</c:v>
                </c:pt>
                <c:pt idx="283">
                  <c:v>0.97771004390421234</c:v>
                </c:pt>
                <c:pt idx="284">
                  <c:v>0.99861865831029717</c:v>
                </c:pt>
                <c:pt idx="285">
                  <c:v>0.98266001859391117</c:v>
                </c:pt>
                <c:pt idx="286">
                  <c:v>1.0083520804216093</c:v>
                </c:pt>
                <c:pt idx="287">
                  <c:v>1.0347722065070761</c:v>
                </c:pt>
                <c:pt idx="288">
                  <c:v>0.99901590865990153</c:v>
                </c:pt>
                <c:pt idx="289">
                  <c:v>0.99004151672897889</c:v>
                </c:pt>
                <c:pt idx="290">
                  <c:v>0.97396629093478049</c:v>
                </c:pt>
                <c:pt idx="291">
                  <c:v>0.99797996605715777</c:v>
                </c:pt>
                <c:pt idx="292">
                  <c:v>1.0035146165144946</c:v>
                </c:pt>
                <c:pt idx="293">
                  <c:v>0.9832227901982068</c:v>
                </c:pt>
                <c:pt idx="294">
                  <c:v>1.0264612067230205</c:v>
                </c:pt>
                <c:pt idx="295">
                  <c:v>1.0259779011668715</c:v>
                </c:pt>
                <c:pt idx="296">
                  <c:v>1.0202668369572163</c:v>
                </c:pt>
                <c:pt idx="297">
                  <c:v>0.9827285914093018</c:v>
                </c:pt>
                <c:pt idx="298">
                  <c:v>1.0003547002497957</c:v>
                </c:pt>
                <c:pt idx="299">
                  <c:v>0.99635462244016659</c:v>
                </c:pt>
                <c:pt idx="300">
                  <c:v>1.0257711345152261</c:v>
                </c:pt>
                <c:pt idx="301">
                  <c:v>0.97599829061904098</c:v>
                </c:pt>
                <c:pt idx="302">
                  <c:v>0.97235912267411317</c:v>
                </c:pt>
                <c:pt idx="303">
                  <c:v>0.99089158017782564</c:v>
                </c:pt>
                <c:pt idx="304">
                  <c:v>1.0028160443772378</c:v>
                </c:pt>
                <c:pt idx="305">
                  <c:v>0.98037998967293549</c:v>
                </c:pt>
                <c:pt idx="306">
                  <c:v>1.0118814214614302</c:v>
                </c:pt>
                <c:pt idx="307">
                  <c:v>0.98893872768537461</c:v>
                </c:pt>
                <c:pt idx="308">
                  <c:v>0.99696215865968651</c:v>
                </c:pt>
                <c:pt idx="309">
                  <c:v>0.99135508740590617</c:v>
                </c:pt>
                <c:pt idx="310">
                  <c:v>1.0011383390106203</c:v>
                </c:pt>
                <c:pt idx="311">
                  <c:v>0.99575916665940689</c:v>
                </c:pt>
                <c:pt idx="312">
                  <c:v>1.0018965643639552</c:v>
                </c:pt>
                <c:pt idx="313">
                  <c:v>1.0196434793350595</c:v>
                </c:pt>
                <c:pt idx="314">
                  <c:v>1.0286903414904502</c:v>
                </c:pt>
                <c:pt idx="315">
                  <c:v>1.0168751511388066</c:v>
                </c:pt>
                <c:pt idx="316">
                  <c:v>1.0276660582979023</c:v>
                </c:pt>
                <c:pt idx="317">
                  <c:v>1.0088802254655704</c:v>
                </c:pt>
                <c:pt idx="318">
                  <c:v>1.0472311814407571</c:v>
                </c:pt>
                <c:pt idx="319">
                  <c:v>0.98916433406388027</c:v>
                </c:pt>
                <c:pt idx="320">
                  <c:v>1.0267304777826927</c:v>
                </c:pt>
                <c:pt idx="321">
                  <c:v>1.0011756774578933</c:v>
                </c:pt>
              </c:numCache>
            </c:numRef>
          </c:val>
          <c:smooth val="0"/>
          <c:extLst xmlns:c16r2="http://schemas.microsoft.com/office/drawing/2015/06/chart">
            <c:ext xmlns:c16="http://schemas.microsoft.com/office/drawing/2014/chart" uri="{C3380CC4-5D6E-409C-BE32-E72D297353CC}">
              <c16:uniqueId val="{00000003-EB38-4C4B-9240-99215C6DD9ED}"/>
            </c:ext>
          </c:extLst>
        </c:ser>
        <c:ser>
          <c:idx val="5"/>
          <c:order val="4"/>
          <c:tx>
            <c:v>Israel Trend</c:v>
          </c:tx>
          <c:spPr>
            <a:ln>
              <a:solidFill>
                <a:srgbClr val="0070C0"/>
              </a:solidFill>
            </a:ln>
          </c:spPr>
          <c:marker>
            <c:symbol val="none"/>
          </c:marker>
          <c:dLbls>
            <c:dLbl>
              <c:idx val="98"/>
              <c:layout>
                <c:manualLayout>
                  <c:x val="-4.0568126201175843E-2"/>
                  <c:y val="-7.1459164669381001E-2"/>
                </c:manualLayout>
              </c:layout>
              <c:tx>
                <c:rich>
                  <a:bodyPr/>
                  <a:lstStyle/>
                  <a:p>
                    <a:pPr>
                      <a:defRPr b="1"/>
                    </a:pPr>
                    <a:r>
                      <a:rPr lang="en-US" b="1"/>
                      <a:t>Israel</a:t>
                    </a:r>
                  </a:p>
                </c:rich>
              </c:tx>
              <c:spP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4-EB38-4C4B-9240-99215C6DD9ED}"/>
                </c:ext>
                <c:ext xmlns:c15="http://schemas.microsoft.com/office/drawing/2012/chart" uri="{CE6537A1-D6FC-4f65-9D91-7224C49458BB}"/>
              </c:extLst>
            </c:dLbl>
            <c:spPr>
              <a:noFill/>
              <a:ln>
                <a:noFill/>
              </a:ln>
              <a:effectLst/>
            </c:spPr>
            <c:txPr>
              <a:bodyPr/>
              <a:lstStyle/>
              <a:p>
                <a:pPr>
                  <a:defRPr b="1"/>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val>
            <c:numRef>
              <c:f>'SeriesData (1)'!$AD$3:$AD$323</c:f>
              <c:numCache>
                <c:formatCode>0.00</c:formatCode>
                <c:ptCount val="321"/>
                <c:pt idx="0">
                  <c:v>0.99148227191148908</c:v>
                </c:pt>
                <c:pt idx="1">
                  <c:v>0.99087827878620471</c:v>
                </c:pt>
                <c:pt idx="2">
                  <c:v>0.99030095316873856</c:v>
                </c:pt>
                <c:pt idx="3">
                  <c:v>0.98979494990030858</c:v>
                </c:pt>
                <c:pt idx="4">
                  <c:v>0.98939288758819011</c:v>
                </c:pt>
                <c:pt idx="5">
                  <c:v>0.98909392843238919</c:v>
                </c:pt>
                <c:pt idx="6">
                  <c:v>0.98886746181170249</c:v>
                </c:pt>
                <c:pt idx="7">
                  <c:v>0.98866950190690028</c:v>
                </c:pt>
                <c:pt idx="8">
                  <c:v>0.98838995422279707</c:v>
                </c:pt>
                <c:pt idx="9">
                  <c:v>0.98802874230531301</c:v>
                </c:pt>
                <c:pt idx="10">
                  <c:v>0.98758525274743136</c:v>
                </c:pt>
                <c:pt idx="11">
                  <c:v>0.98703091099595419</c:v>
                </c:pt>
                <c:pt idx="12">
                  <c:v>0.98633991448485059</c:v>
                </c:pt>
                <c:pt idx="13">
                  <c:v>0.98551064946273736</c:v>
                </c:pt>
                <c:pt idx="14">
                  <c:v>0.98458749734288897</c:v>
                </c:pt>
                <c:pt idx="15">
                  <c:v>0.98361804065235492</c:v>
                </c:pt>
                <c:pt idx="16">
                  <c:v>0.98264584149918277</c:v>
                </c:pt>
                <c:pt idx="17">
                  <c:v>0.98170985071207739</c:v>
                </c:pt>
                <c:pt idx="18">
                  <c:v>0.98083789851261038</c:v>
                </c:pt>
                <c:pt idx="19">
                  <c:v>0.980051909145083</c:v>
                </c:pt>
                <c:pt idx="20">
                  <c:v>0.97936583382714382</c:v>
                </c:pt>
                <c:pt idx="21">
                  <c:v>0.97880059030722677</c:v>
                </c:pt>
                <c:pt idx="22">
                  <c:v>0.97837830698487227</c:v>
                </c:pt>
                <c:pt idx="23">
                  <c:v>0.97812998304298515</c:v>
                </c:pt>
                <c:pt idx="24">
                  <c:v>0.97807539416900269</c:v>
                </c:pt>
                <c:pt idx="25">
                  <c:v>0.97825433660859717</c:v>
                </c:pt>
                <c:pt idx="26">
                  <c:v>0.97872215884115488</c:v>
                </c:pt>
                <c:pt idx="27">
                  <c:v>0.97953394609857991</c:v>
                </c:pt>
                <c:pt idx="28">
                  <c:v>0.9807166315303073</c:v>
                </c:pt>
                <c:pt idx="29">
                  <c:v>0.982300803375317</c:v>
                </c:pt>
                <c:pt idx="30">
                  <c:v>0.98430068631080581</c:v>
                </c:pt>
                <c:pt idx="31">
                  <c:v>0.9867360128725039</c:v>
                </c:pt>
                <c:pt idx="32">
                  <c:v>0.98963147431545673</c:v>
                </c:pt>
                <c:pt idx="33">
                  <c:v>0.99301256582724817</c:v>
                </c:pt>
                <c:pt idx="34">
                  <c:v>0.99688151310913586</c:v>
                </c:pt>
                <c:pt idx="35">
                  <c:v>1.0012816837909817</c:v>
                </c:pt>
                <c:pt idx="36">
                  <c:v>1.0062697940257508</c:v>
                </c:pt>
                <c:pt idx="37">
                  <c:v>1.0119084353688257</c:v>
                </c:pt>
                <c:pt idx="38">
                  <c:v>1.0182122744483064</c:v>
                </c:pt>
                <c:pt idx="39">
                  <c:v>1.0251385036110596</c:v>
                </c:pt>
                <c:pt idx="40">
                  <c:v>1.0325813678013929</c:v>
                </c:pt>
                <c:pt idx="41">
                  <c:v>1.0403998313735845</c:v>
                </c:pt>
                <c:pt idx="42">
                  <c:v>1.0484605345589988</c:v>
                </c:pt>
                <c:pt idx="43">
                  <c:v>1.0565577448526453</c:v>
                </c:pt>
                <c:pt idx="44">
                  <c:v>1.0644208229503209</c:v>
                </c:pt>
                <c:pt idx="45">
                  <c:v>1.0718442441755907</c:v>
                </c:pt>
                <c:pt idx="46">
                  <c:v>1.0786734111005563</c:v>
                </c:pt>
                <c:pt idx="47">
                  <c:v>1.0848006357217668</c:v>
                </c:pt>
                <c:pt idx="48">
                  <c:v>1.0901747889530813</c:v>
                </c:pt>
                <c:pt idx="49">
                  <c:v>1.0948021298206778</c:v>
                </c:pt>
                <c:pt idx="50">
                  <c:v>1.0987141609891429</c:v>
                </c:pt>
                <c:pt idx="51">
                  <c:v>1.1019415316431043</c:v>
                </c:pt>
                <c:pt idx="52">
                  <c:v>1.1044981751545611</c:v>
                </c:pt>
                <c:pt idx="53">
                  <c:v>1.1064021346781452</c:v>
                </c:pt>
                <c:pt idx="54">
                  <c:v>1.1076899572940369</c:v>
                </c:pt>
                <c:pt idx="55">
                  <c:v>1.1084399770605511</c:v>
                </c:pt>
                <c:pt idx="56">
                  <c:v>1.1087285495728489</c:v>
                </c:pt>
                <c:pt idx="57">
                  <c:v>1.108647875226991</c:v>
                </c:pt>
                <c:pt idx="58">
                  <c:v>1.1082864142907547</c:v>
                </c:pt>
                <c:pt idx="59">
                  <c:v>1.1077100239902156</c:v>
                </c:pt>
                <c:pt idx="60">
                  <c:v>1.1069735330769483</c:v>
                </c:pt>
                <c:pt idx="61">
                  <c:v>1.1061377023204193</c:v>
                </c:pt>
                <c:pt idx="62">
                  <c:v>1.1052919599022388</c:v>
                </c:pt>
                <c:pt idx="63">
                  <c:v>1.1045326051402395</c:v>
                </c:pt>
                <c:pt idx="64">
                  <c:v>1.1039448170380601</c:v>
                </c:pt>
                <c:pt idx="65">
                  <c:v>1.1035849443110139</c:v>
                </c:pt>
                <c:pt idx="66">
                  <c:v>1.1034978527727992</c:v>
                </c:pt>
                <c:pt idx="67">
                  <c:v>1.1037329319399827</c:v>
                </c:pt>
                <c:pt idx="68">
                  <c:v>1.1043314424101502</c:v>
                </c:pt>
                <c:pt idx="69">
                  <c:v>1.1053288490005497</c:v>
                </c:pt>
                <c:pt idx="70">
                  <c:v>1.106738547212351</c:v>
                </c:pt>
                <c:pt idx="71">
                  <c:v>1.1085285624484631</c:v>
                </c:pt>
                <c:pt idx="72">
                  <c:v>1.1106482043161372</c:v>
                </c:pt>
                <c:pt idx="73">
                  <c:v>1.1130274174243218</c:v>
                </c:pt>
                <c:pt idx="74">
                  <c:v>1.1155925079454352</c:v>
                </c:pt>
                <c:pt idx="75">
                  <c:v>1.1182505759537478</c:v>
                </c:pt>
                <c:pt idx="76">
                  <c:v>1.1209054448315174</c:v>
                </c:pt>
                <c:pt idx="77">
                  <c:v>1.1234533223012246</c:v>
                </c:pt>
                <c:pt idx="78">
                  <c:v>1.1257997443084309</c:v>
                </c:pt>
                <c:pt idx="79">
                  <c:v>1.1278736268189633</c:v>
                </c:pt>
                <c:pt idx="80">
                  <c:v>1.1296564020902515</c:v>
                </c:pt>
                <c:pt idx="81">
                  <c:v>1.131160538629381</c:v>
                </c:pt>
                <c:pt idx="82">
                  <c:v>1.1324368296374216</c:v>
                </c:pt>
                <c:pt idx="83">
                  <c:v>1.1335348342334766</c:v>
                </c:pt>
                <c:pt idx="84">
                  <c:v>1.1344898216983077</c:v>
                </c:pt>
                <c:pt idx="85">
                  <c:v>1.1353566479256665</c:v>
                </c:pt>
                <c:pt idx="86">
                  <c:v>1.136181334581194</c:v>
                </c:pt>
                <c:pt idx="87">
                  <c:v>1.1369771485955344</c:v>
                </c:pt>
                <c:pt idx="88">
                  <c:v>1.1377677866598865</c:v>
                </c:pt>
                <c:pt idx="89">
                  <c:v>1.138562893495439</c:v>
                </c:pt>
                <c:pt idx="90">
                  <c:v>1.1393572124911919</c:v>
                </c:pt>
                <c:pt idx="91">
                  <c:v>1.1401380657845064</c:v>
                </c:pt>
                <c:pt idx="92">
                  <c:v>1.1409122501985596</c:v>
                </c:pt>
                <c:pt idx="93">
                  <c:v>1.1416732632883173</c:v>
                </c:pt>
                <c:pt idx="94">
                  <c:v>1.1423949152244066</c:v>
                </c:pt>
                <c:pt idx="95">
                  <c:v>1.1430193348205251</c:v>
                </c:pt>
                <c:pt idx="96">
                  <c:v>1.1434881448768957</c:v>
                </c:pt>
                <c:pt idx="97">
                  <c:v>1.1437766611646194</c:v>
                </c:pt>
                <c:pt idx="98">
                  <c:v>1.1438831290884501</c:v>
                </c:pt>
                <c:pt idx="99">
                  <c:v>1.1438009280324508</c:v>
                </c:pt>
                <c:pt idx="100">
                  <c:v>1.143525274859482</c:v>
                </c:pt>
                <c:pt idx="101">
                  <c:v>1.1430588480137802</c:v>
                </c:pt>
                <c:pt idx="102">
                  <c:v>1.1424291511524742</c:v>
                </c:pt>
                <c:pt idx="103">
                  <c:v>1.1416670528018811</c:v>
                </c:pt>
                <c:pt idx="104">
                  <c:v>1.1408174766674752</c:v>
                </c:pt>
                <c:pt idx="105">
                  <c:v>1.1399040241914333</c:v>
                </c:pt>
                <c:pt idx="106">
                  <c:v>1.1389488052901011</c:v>
                </c:pt>
                <c:pt idx="107">
                  <c:v>1.1379694502751778</c:v>
                </c:pt>
                <c:pt idx="108">
                  <c:v>1.1369821536225013</c:v>
                </c:pt>
                <c:pt idx="109">
                  <c:v>1.1359855875521296</c:v>
                </c:pt>
                <c:pt idx="110">
                  <c:v>1.1349725442969543</c:v>
                </c:pt>
                <c:pt idx="111">
                  <c:v>1.1339522804066458</c:v>
                </c:pt>
                <c:pt idx="112">
                  <c:v>1.1329325484669328</c:v>
                </c:pt>
                <c:pt idx="113">
                  <c:v>1.1318927858846481</c:v>
                </c:pt>
                <c:pt idx="114">
                  <c:v>1.1308287470641016</c:v>
                </c:pt>
                <c:pt idx="115">
                  <c:v>1.129753369175299</c:v>
                </c:pt>
                <c:pt idx="116">
                  <c:v>1.1286809827476116</c:v>
                </c:pt>
                <c:pt idx="117">
                  <c:v>1.1276459163545445</c:v>
                </c:pt>
                <c:pt idx="118">
                  <c:v>1.1266936314744418</c:v>
                </c:pt>
                <c:pt idx="119">
                  <c:v>1.1258364918495736</c:v>
                </c:pt>
                <c:pt idx="120">
                  <c:v>1.1251149993660823</c:v>
                </c:pt>
                <c:pt idx="121">
                  <c:v>1.1245398402601485</c:v>
                </c:pt>
                <c:pt idx="122">
                  <c:v>1.1241139968946854</c:v>
                </c:pt>
                <c:pt idx="123">
                  <c:v>1.1238140307210736</c:v>
                </c:pt>
                <c:pt idx="124">
                  <c:v>1.1235750476464976</c:v>
                </c:pt>
                <c:pt idx="125">
                  <c:v>1.1232859108323237</c:v>
                </c:pt>
                <c:pt idx="126">
                  <c:v>1.1228968950400118</c:v>
                </c:pt>
                <c:pt idx="127">
                  <c:v>1.1223778824525052</c:v>
                </c:pt>
                <c:pt idx="128">
                  <c:v>1.121711736345397</c:v>
                </c:pt>
                <c:pt idx="129">
                  <c:v>1.1208842761756739</c:v>
                </c:pt>
                <c:pt idx="130">
                  <c:v>1.1198949419972006</c:v>
                </c:pt>
                <c:pt idx="131">
                  <c:v>1.1187409339137997</c:v>
                </c:pt>
                <c:pt idx="132">
                  <c:v>1.1174204897507773</c:v>
                </c:pt>
                <c:pt idx="133">
                  <c:v>1.1159421478986162</c:v>
                </c:pt>
                <c:pt idx="134">
                  <c:v>1.1143069998589885</c:v>
                </c:pt>
                <c:pt idx="135">
                  <c:v>1.1125103730705808</c:v>
                </c:pt>
                <c:pt idx="136">
                  <c:v>1.110568464264484</c:v>
                </c:pt>
                <c:pt idx="137">
                  <c:v>1.1085006819916472</c:v>
                </c:pt>
                <c:pt idx="138">
                  <c:v>1.1063437591812351</c:v>
                </c:pt>
                <c:pt idx="139">
                  <c:v>1.1041328143068045</c:v>
                </c:pt>
                <c:pt idx="140">
                  <c:v>1.1019102868146047</c:v>
                </c:pt>
                <c:pt idx="141">
                  <c:v>1.0997067127909286</c:v>
                </c:pt>
                <c:pt idx="142">
                  <c:v>1.0975470328912984</c:v>
                </c:pt>
                <c:pt idx="143">
                  <c:v>1.0954218750034683</c:v>
                </c:pt>
                <c:pt idx="144">
                  <c:v>1.093307568287532</c:v>
                </c:pt>
                <c:pt idx="145">
                  <c:v>1.0912062561183118</c:v>
                </c:pt>
                <c:pt idx="146">
                  <c:v>1.0891047149262159</c:v>
                </c:pt>
                <c:pt idx="147">
                  <c:v>1.0869975265134706</c:v>
                </c:pt>
                <c:pt idx="148">
                  <c:v>1.0848888574505933</c:v>
                </c:pt>
                <c:pt idx="149">
                  <c:v>1.0827716403952317</c:v>
                </c:pt>
                <c:pt idx="150">
                  <c:v>1.0806608817222978</c:v>
                </c:pt>
                <c:pt idx="151">
                  <c:v>1.0785788976405892</c:v>
                </c:pt>
                <c:pt idx="152">
                  <c:v>1.0765598215319867</c:v>
                </c:pt>
                <c:pt idx="153">
                  <c:v>1.074651179148993</c:v>
                </c:pt>
                <c:pt idx="154">
                  <c:v>1.0728931396853063</c:v>
                </c:pt>
                <c:pt idx="155">
                  <c:v>1.0713161664839732</c:v>
                </c:pt>
                <c:pt idx="156">
                  <c:v>1.0699467471186024</c:v>
                </c:pt>
                <c:pt idx="157">
                  <c:v>1.0687946208155457</c:v>
                </c:pt>
                <c:pt idx="158">
                  <c:v>1.067857043973496</c:v>
                </c:pt>
                <c:pt idx="159">
                  <c:v>1.0671273350280028</c:v>
                </c:pt>
                <c:pt idx="160">
                  <c:v>1.0666034429535747</c:v>
                </c:pt>
                <c:pt idx="161">
                  <c:v>1.0662993564300065</c:v>
                </c:pt>
                <c:pt idx="162">
                  <c:v>1.0662354379199874</c:v>
                </c:pt>
                <c:pt idx="163">
                  <c:v>1.066407832123401</c:v>
                </c:pt>
                <c:pt idx="164">
                  <c:v>1.0667850921554187</c:v>
                </c:pt>
                <c:pt idx="165">
                  <c:v>1.0673577235624976</c:v>
                </c:pt>
                <c:pt idx="166">
                  <c:v>1.0681142723343069</c:v>
                </c:pt>
                <c:pt idx="167">
                  <c:v>1.0689990068152826</c:v>
                </c:pt>
                <c:pt idx="168">
                  <c:v>1.0699527708377556</c:v>
                </c:pt>
                <c:pt idx="169">
                  <c:v>1.0708949902371596</c:v>
                </c:pt>
                <c:pt idx="170">
                  <c:v>1.0717574365354572</c:v>
                </c:pt>
                <c:pt idx="171">
                  <c:v>1.072455340680178</c:v>
                </c:pt>
                <c:pt idx="172">
                  <c:v>1.0729050441140517</c:v>
                </c:pt>
                <c:pt idx="173">
                  <c:v>1.0730533389780774</c:v>
                </c:pt>
                <c:pt idx="174">
                  <c:v>1.072891916505607</c:v>
                </c:pt>
                <c:pt idx="175">
                  <c:v>1.0724122880892648</c:v>
                </c:pt>
                <c:pt idx="176">
                  <c:v>1.0716187397603714</c:v>
                </c:pt>
                <c:pt idx="177">
                  <c:v>1.0705549234030141</c:v>
                </c:pt>
                <c:pt idx="178">
                  <c:v>1.069281095894584</c:v>
                </c:pt>
                <c:pt idx="179">
                  <c:v>1.0678489334717924</c:v>
                </c:pt>
                <c:pt idx="180">
                  <c:v>1.066287895663514</c:v>
                </c:pt>
                <c:pt idx="181">
                  <c:v>1.0646141570096777</c:v>
                </c:pt>
                <c:pt idx="182">
                  <c:v>1.0628399399699839</c:v>
                </c:pt>
                <c:pt idx="183">
                  <c:v>1.0609731675933121</c:v>
                </c:pt>
                <c:pt idx="184">
                  <c:v>1.0590497048330532</c:v>
                </c:pt>
                <c:pt idx="185">
                  <c:v>1.0571011468826896</c:v>
                </c:pt>
                <c:pt idx="186">
                  <c:v>1.0551546576093476</c:v>
                </c:pt>
                <c:pt idx="187">
                  <c:v>1.0532523519426846</c:v>
                </c:pt>
                <c:pt idx="188">
                  <c:v>1.0514157101161379</c:v>
                </c:pt>
                <c:pt idx="189">
                  <c:v>1.0496650644590462</c:v>
                </c:pt>
                <c:pt idx="190">
                  <c:v>1.0480288569740404</c:v>
                </c:pt>
                <c:pt idx="191">
                  <c:v>1.0465173640002445</c:v>
                </c:pt>
                <c:pt idx="192">
                  <c:v>1.0451427286688781</c:v>
                </c:pt>
                <c:pt idx="193">
                  <c:v>1.0439272728984896</c:v>
                </c:pt>
                <c:pt idx="194">
                  <c:v>1.0428776665315571</c:v>
                </c:pt>
                <c:pt idx="195">
                  <c:v>1.041989748436478</c:v>
                </c:pt>
                <c:pt idx="196">
                  <c:v>1.0412760404326391</c:v>
                </c:pt>
                <c:pt idx="197">
                  <c:v>1.0407461471330535</c:v>
                </c:pt>
                <c:pt idx="198">
                  <c:v>1.0404086330399007</c:v>
                </c:pt>
                <c:pt idx="199">
                  <c:v>1.0402578485643355</c:v>
                </c:pt>
                <c:pt idx="200">
                  <c:v>1.0402828527987973</c:v>
                </c:pt>
                <c:pt idx="201">
                  <c:v>1.0404780370392588</c:v>
                </c:pt>
                <c:pt idx="202">
                  <c:v>1.0408377189830347</c:v>
                </c:pt>
                <c:pt idx="203">
                  <c:v>1.0413302304406296</c:v>
                </c:pt>
                <c:pt idx="204">
                  <c:v>1.0419230595561326</c:v>
                </c:pt>
                <c:pt idx="205">
                  <c:v>1.0425780350559932</c:v>
                </c:pt>
                <c:pt idx="206">
                  <c:v>1.0432611125991067</c:v>
                </c:pt>
                <c:pt idx="207">
                  <c:v>1.0439522444383547</c:v>
                </c:pt>
                <c:pt idx="208">
                  <c:v>1.0446259224559007</c:v>
                </c:pt>
                <c:pt idx="209">
                  <c:v>1.045242817267414</c:v>
                </c:pt>
                <c:pt idx="210">
                  <c:v>1.0457782391061869</c:v>
                </c:pt>
                <c:pt idx="211">
                  <c:v>1.0462288423149946</c:v>
                </c:pt>
                <c:pt idx="212">
                  <c:v>1.0465876370245084</c:v>
                </c:pt>
                <c:pt idx="213">
                  <c:v>1.0468408516394769</c:v>
                </c:pt>
                <c:pt idx="214">
                  <c:v>1.0469948493193504</c:v>
                </c:pt>
                <c:pt idx="215">
                  <c:v>1.0470453572882426</c:v>
                </c:pt>
                <c:pt idx="216">
                  <c:v>1.046973907660387</c:v>
                </c:pt>
                <c:pt idx="217">
                  <c:v>1.0467472951089127</c:v>
                </c:pt>
                <c:pt idx="218">
                  <c:v>1.0463457261237297</c:v>
                </c:pt>
                <c:pt idx="219">
                  <c:v>1.045754966038934</c:v>
                </c:pt>
                <c:pt idx="220">
                  <c:v>1.0449735389890435</c:v>
                </c:pt>
                <c:pt idx="221">
                  <c:v>1.0440158907689812</c:v>
                </c:pt>
                <c:pt idx="222">
                  <c:v>1.0428917783524858</c:v>
                </c:pt>
                <c:pt idx="223">
                  <c:v>1.0416328438193445</c:v>
                </c:pt>
                <c:pt idx="224">
                  <c:v>1.0402590485488323</c:v>
                </c:pt>
                <c:pt idx="225">
                  <c:v>1.0388129396969945</c:v>
                </c:pt>
                <c:pt idx="226">
                  <c:v>1.0373414971508985</c:v>
                </c:pt>
                <c:pt idx="227">
                  <c:v>1.035885171444374</c:v>
                </c:pt>
                <c:pt idx="228">
                  <c:v>1.034459794462695</c:v>
                </c:pt>
                <c:pt idx="229">
                  <c:v>1.0330542191070431</c:v>
                </c:pt>
                <c:pt idx="230">
                  <c:v>1.0316866951201686</c:v>
                </c:pt>
                <c:pt idx="231">
                  <c:v>1.030384229834979</c:v>
                </c:pt>
                <c:pt idx="232">
                  <c:v>1.0291935724660921</c:v>
                </c:pt>
                <c:pt idx="233">
                  <c:v>1.0281415855906193</c:v>
                </c:pt>
                <c:pt idx="234">
                  <c:v>1.0272494095705289</c:v>
                </c:pt>
                <c:pt idx="235">
                  <c:v>1.0265178968428188</c:v>
                </c:pt>
                <c:pt idx="236">
                  <c:v>1.0259669706700969</c:v>
                </c:pt>
                <c:pt idx="237">
                  <c:v>1.0255991221130341</c:v>
                </c:pt>
                <c:pt idx="238">
                  <c:v>1.0253900253306769</c:v>
                </c:pt>
                <c:pt idx="239">
                  <c:v>1.0252681814783835</c:v>
                </c:pt>
                <c:pt idx="240">
                  <c:v>1.0251611073025833</c:v>
                </c:pt>
                <c:pt idx="241">
                  <c:v>1.0249728721237354</c:v>
                </c:pt>
                <c:pt idx="242">
                  <c:v>1.0245987993086354</c:v>
                </c:pt>
                <c:pt idx="243">
                  <c:v>1.0239318211041255</c:v>
                </c:pt>
                <c:pt idx="244">
                  <c:v>1.0229396950403136</c:v>
                </c:pt>
                <c:pt idx="245">
                  <c:v>1.0215937007968074</c:v>
                </c:pt>
                <c:pt idx="246">
                  <c:v>1.0199132400228352</c:v>
                </c:pt>
                <c:pt idx="247">
                  <c:v>1.0179759585403778</c:v>
                </c:pt>
                <c:pt idx="248">
                  <c:v>1.0158681043490274</c:v>
                </c:pt>
                <c:pt idx="249">
                  <c:v>1.013688056816842</c:v>
                </c:pt>
                <c:pt idx="250">
                  <c:v>1.0115617863172586</c:v>
                </c:pt>
                <c:pt idx="251">
                  <c:v>1.0096010899460748</c:v>
                </c:pt>
                <c:pt idx="252">
                  <c:v>1.0079124434418147</c:v>
                </c:pt>
                <c:pt idx="253">
                  <c:v>1.006562095575708</c:v>
                </c:pt>
                <c:pt idx="254">
                  <c:v>1.005554011328311</c:v>
                </c:pt>
                <c:pt idx="255">
                  <c:v>1.0048701152283732</c:v>
                </c:pt>
                <c:pt idx="256">
                  <c:v>1.0044844595747078</c:v>
                </c:pt>
                <c:pt idx="257">
                  <c:v>1.0043548534291926</c:v>
                </c:pt>
                <c:pt idx="258">
                  <c:v>1.0044286038512182</c:v>
                </c:pt>
                <c:pt idx="259">
                  <c:v>1.0046709580979769</c:v>
                </c:pt>
                <c:pt idx="260">
                  <c:v>1.0050713258922275</c:v>
                </c:pt>
                <c:pt idx="261">
                  <c:v>1.0056112641464543</c:v>
                </c:pt>
                <c:pt idx="262">
                  <c:v>1.0062875140601941</c:v>
                </c:pt>
                <c:pt idx="263">
                  <c:v>1.0070866747701619</c:v>
                </c:pt>
                <c:pt idx="264">
                  <c:v>1.007987012801725</c:v>
                </c:pt>
                <c:pt idx="265">
                  <c:v>1.0089879485621096</c:v>
                </c:pt>
                <c:pt idx="266">
                  <c:v>1.0101068833869646</c:v>
                </c:pt>
                <c:pt idx="267">
                  <c:v>1.0113603259592019</c:v>
                </c:pt>
                <c:pt idx="268">
                  <c:v>1.0127513899704852</c:v>
                </c:pt>
                <c:pt idx="269">
                  <c:v>1.0142732932136944</c:v>
                </c:pt>
                <c:pt idx="270">
                  <c:v>1.015891622085161</c:v>
                </c:pt>
                <c:pt idx="271">
                  <c:v>1.0175824438214862</c:v>
                </c:pt>
                <c:pt idx="272">
                  <c:v>1.0193147695497593</c:v>
                </c:pt>
                <c:pt idx="273">
                  <c:v>1.0210521594668929</c:v>
                </c:pt>
                <c:pt idx="274">
                  <c:v>1.0227839223869661</c:v>
                </c:pt>
                <c:pt idx="275">
                  <c:v>1.02447152735025</c:v>
                </c:pt>
                <c:pt idx="276">
                  <c:v>1.0260406293440552</c:v>
                </c:pt>
                <c:pt idx="277">
                  <c:v>1.0274253448511517</c:v>
                </c:pt>
                <c:pt idx="278">
                  <c:v>1.0285613711264665</c:v>
                </c:pt>
                <c:pt idx="279">
                  <c:v>1.0293814645715142</c:v>
                </c:pt>
                <c:pt idx="280">
                  <c:v>1.0298641579505432</c:v>
                </c:pt>
                <c:pt idx="281">
                  <c:v>1.030025187961549</c:v>
                </c:pt>
                <c:pt idx="282">
                  <c:v>1.029877178894222</c:v>
                </c:pt>
                <c:pt idx="283">
                  <c:v>1.0294466409245586</c:v>
                </c:pt>
                <c:pt idx="284">
                  <c:v>1.0287726526714487</c:v>
                </c:pt>
                <c:pt idx="285">
                  <c:v>1.0279014491949903</c:v>
                </c:pt>
                <c:pt idx="286">
                  <c:v>1.0268507122435182</c:v>
                </c:pt>
                <c:pt idx="287">
                  <c:v>1.0256249651068303</c:v>
                </c:pt>
                <c:pt idx="288">
                  <c:v>1.0242215323632973</c:v>
                </c:pt>
                <c:pt idx="289">
                  <c:v>1.0226631341015502</c:v>
                </c:pt>
                <c:pt idx="290">
                  <c:v>1.0209868687852859</c:v>
                </c:pt>
                <c:pt idx="291">
                  <c:v>1.0192393465395435</c:v>
                </c:pt>
                <c:pt idx="292">
                  <c:v>1.0174782423080053</c:v>
                </c:pt>
                <c:pt idx="293">
                  <c:v>1.0157562078775484</c:v>
                </c:pt>
                <c:pt idx="294">
                  <c:v>1.0141104430794459</c:v>
                </c:pt>
                <c:pt idx="295">
                  <c:v>1.0125884241128016</c:v>
                </c:pt>
                <c:pt idx="296">
                  <c:v>1.0112173300181757</c:v>
                </c:pt>
                <c:pt idx="297">
                  <c:v>1.0100246910411168</c:v>
                </c:pt>
                <c:pt idx="298">
                  <c:v>1.0090242659953248</c:v>
                </c:pt>
                <c:pt idx="299">
                  <c:v>1.0082262058860043</c:v>
                </c:pt>
                <c:pt idx="300">
                  <c:v>1.0076269634140518</c:v>
                </c:pt>
                <c:pt idx="301">
                  <c:v>1.007217909071394</c:v>
                </c:pt>
                <c:pt idx="302">
                  <c:v>1.0069911602071253</c:v>
                </c:pt>
                <c:pt idx="303">
                  <c:v>1.0069353862680144</c:v>
                </c:pt>
                <c:pt idx="304">
                  <c:v>1.0070380304139901</c:v>
                </c:pt>
                <c:pt idx="305">
                  <c:v>1.007281078592728</c:v>
                </c:pt>
                <c:pt idx="306">
                  <c:v>1.007652156568301</c:v>
                </c:pt>
                <c:pt idx="307">
                  <c:v>1.0081410488758811</c:v>
                </c:pt>
                <c:pt idx="308">
                  <c:v>1.0087444932159511</c:v>
                </c:pt>
                <c:pt idx="309">
                  <c:v>1.0094620522378992</c:v>
                </c:pt>
                <c:pt idx="310">
                  <c:v>1.0102958901220862</c:v>
                </c:pt>
                <c:pt idx="311">
                  <c:v>1.0112349716681053</c:v>
                </c:pt>
                <c:pt idx="312">
                  <c:v>1.0122631590016917</c:v>
                </c:pt>
                <c:pt idx="313">
                  <c:v>1.0133514715465621</c:v>
                </c:pt>
                <c:pt idx="314">
                  <c:v>1.014460848150835</c:v>
                </c:pt>
                <c:pt idx="315">
                  <c:v>1.0155377726762889</c:v>
                </c:pt>
                <c:pt idx="316">
                  <c:v>1.0165493042651748</c:v>
                </c:pt>
                <c:pt idx="317">
                  <c:v>1.0174802559975351</c:v>
                </c:pt>
                <c:pt idx="318">
                  <c:v>1.0183336316188869</c:v>
                </c:pt>
                <c:pt idx="319">
                  <c:v>1.0191186310865572</c:v>
                </c:pt>
                <c:pt idx="320">
                  <c:v>1.0198682246091881</c:v>
                </c:pt>
              </c:numCache>
            </c:numRef>
          </c:val>
          <c:smooth val="1"/>
          <c:extLst xmlns:c16r2="http://schemas.microsoft.com/office/drawing/2015/06/chart">
            <c:ext xmlns:c16="http://schemas.microsoft.com/office/drawing/2014/chart" uri="{C3380CC4-5D6E-409C-BE32-E72D297353CC}">
              <c16:uniqueId val="{00000005-EB38-4C4B-9240-99215C6DD9ED}"/>
            </c:ext>
          </c:extLst>
        </c:ser>
        <c:ser>
          <c:idx val="6"/>
          <c:order val="5"/>
          <c:tx>
            <c:v>Canada Trend</c:v>
          </c:tx>
          <c:spPr>
            <a:ln>
              <a:solidFill>
                <a:schemeClr val="accent6"/>
              </a:solidFill>
            </a:ln>
          </c:spPr>
          <c:marker>
            <c:symbol val="none"/>
          </c:marker>
          <c:dLbls>
            <c:dLbl>
              <c:idx val="120"/>
              <c:layout>
                <c:manualLayout>
                  <c:x val="-0.15273096379207393"/>
                  <c:y val="0.17224607183159282"/>
                </c:manualLayout>
              </c:layout>
              <c:tx>
                <c:rich>
                  <a:bodyPr/>
                  <a:lstStyle/>
                  <a:p>
                    <a:r>
                      <a:rPr lang="en-US" b="1"/>
                      <a:t>Canada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B38-4C4B-9240-99215C6DD9ED}"/>
                </c:ext>
                <c:ext xmlns:c15="http://schemas.microsoft.com/office/drawing/2012/chart" uri="{CE6537A1-D6FC-4f65-9D91-7224C49458BB}"/>
              </c:extLst>
            </c:dLbl>
            <c:spPr>
              <a:noFill/>
              <a:ln>
                <a:noFill/>
              </a:ln>
              <a:effectLst/>
            </c:spPr>
            <c:txPr>
              <a:bodyPr/>
              <a:lstStyle/>
              <a:p>
                <a:pPr>
                  <a:defRPr b="1"/>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val>
            <c:numRef>
              <c:f>'SeriesData (1)'!$AE$3:$AE$324</c:f>
              <c:numCache>
                <c:formatCode>0.00</c:formatCode>
                <c:ptCount val="322"/>
                <c:pt idx="0">
                  <c:v>1.0966901800555788</c:v>
                </c:pt>
                <c:pt idx="1">
                  <c:v>1.0988878328918013</c:v>
                </c:pt>
                <c:pt idx="2">
                  <c:v>1.1010839191708444</c:v>
                </c:pt>
                <c:pt idx="3">
                  <c:v>1.1032602231835691</c:v>
                </c:pt>
                <c:pt idx="4">
                  <c:v>1.1053938049859535</c:v>
                </c:pt>
                <c:pt idx="5">
                  <c:v>1.1074741761059599</c:v>
                </c:pt>
                <c:pt idx="6">
                  <c:v>1.1094800001767255</c:v>
                </c:pt>
                <c:pt idx="7">
                  <c:v>1.1114151186581549</c:v>
                </c:pt>
                <c:pt idx="8">
                  <c:v>1.1132814656824652</c:v>
                </c:pt>
                <c:pt idx="9">
                  <c:v>1.1150733511853739</c:v>
                </c:pt>
                <c:pt idx="10">
                  <c:v>1.1167752161282161</c:v>
                </c:pt>
                <c:pt idx="11">
                  <c:v>1.1183861200518075</c:v>
                </c:pt>
                <c:pt idx="12">
                  <c:v>1.119891034747506</c:v>
                </c:pt>
                <c:pt idx="13">
                  <c:v>1.1212692139492204</c:v>
                </c:pt>
                <c:pt idx="14">
                  <c:v>1.1225004682899586</c:v>
                </c:pt>
                <c:pt idx="15">
                  <c:v>1.123575791547422</c:v>
                </c:pt>
                <c:pt idx="16">
                  <c:v>1.124480205375078</c:v>
                </c:pt>
                <c:pt idx="17">
                  <c:v>1.1252019563616364</c:v>
                </c:pt>
                <c:pt idx="18">
                  <c:v>1.1257314644193706</c:v>
                </c:pt>
                <c:pt idx="19">
                  <c:v>1.126068792046</c:v>
                </c:pt>
                <c:pt idx="20">
                  <c:v>1.1261964594272975</c:v>
                </c:pt>
                <c:pt idx="21">
                  <c:v>1.1260586372742627</c:v>
                </c:pt>
                <c:pt idx="22">
                  <c:v>1.1256136280524396</c:v>
                </c:pt>
                <c:pt idx="23">
                  <c:v>1.1248454701913306</c:v>
                </c:pt>
                <c:pt idx="24">
                  <c:v>1.1237286029395752</c:v>
                </c:pt>
                <c:pt idx="25">
                  <c:v>1.122249575439044</c:v>
                </c:pt>
                <c:pt idx="26">
                  <c:v>1.1204214876635183</c:v>
                </c:pt>
                <c:pt idx="27">
                  <c:v>1.1182908486805454</c:v>
                </c:pt>
                <c:pt idx="28">
                  <c:v>1.115905538526017</c:v>
                </c:pt>
                <c:pt idx="29">
                  <c:v>1.1133088570329368</c:v>
                </c:pt>
                <c:pt idx="30">
                  <c:v>1.1105385955182905</c:v>
                </c:pt>
                <c:pt idx="31">
                  <c:v>1.107653703167397</c:v>
                </c:pt>
                <c:pt idx="32">
                  <c:v>1.1046744118463778</c:v>
                </c:pt>
                <c:pt idx="33">
                  <c:v>1.1016287119266495</c:v>
                </c:pt>
                <c:pt idx="34">
                  <c:v>1.0985350951808144</c:v>
                </c:pt>
                <c:pt idx="35">
                  <c:v>1.0954156720680137</c:v>
                </c:pt>
                <c:pt idx="36">
                  <c:v>1.0922881038641916</c:v>
                </c:pt>
                <c:pt idx="37">
                  <c:v>1.089164914229211</c:v>
                </c:pt>
                <c:pt idx="38">
                  <c:v>1.0860493931797031</c:v>
                </c:pt>
                <c:pt idx="39">
                  <c:v>1.082946756079014</c:v>
                </c:pt>
                <c:pt idx="40">
                  <c:v>1.0798797142663199</c:v>
                </c:pt>
                <c:pt idx="41">
                  <c:v>1.0768865866065445</c:v>
                </c:pt>
                <c:pt idx="42">
                  <c:v>1.0740046786564512</c:v>
                </c:pt>
                <c:pt idx="43">
                  <c:v>1.0712709846311532</c:v>
                </c:pt>
                <c:pt idx="44">
                  <c:v>1.0687046599676486</c:v>
                </c:pt>
                <c:pt idx="45">
                  <c:v>1.0663052030031459</c:v>
                </c:pt>
                <c:pt idx="46">
                  <c:v>1.0640632658004592</c:v>
                </c:pt>
                <c:pt idx="47">
                  <c:v>1.0619824673330116</c:v>
                </c:pt>
                <c:pt idx="48">
                  <c:v>1.0600631819377517</c:v>
                </c:pt>
                <c:pt idx="49">
                  <c:v>1.0583100819683264</c:v>
                </c:pt>
                <c:pt idx="50">
                  <c:v>1.0567301544113614</c:v>
                </c:pt>
                <c:pt idx="51">
                  <c:v>1.055331603085947</c:v>
                </c:pt>
                <c:pt idx="52">
                  <c:v>1.0540932513060655</c:v>
                </c:pt>
                <c:pt idx="53">
                  <c:v>1.0529703511522863</c:v>
                </c:pt>
                <c:pt idx="54">
                  <c:v>1.0519145930207043</c:v>
                </c:pt>
                <c:pt idx="55">
                  <c:v>1.0508920878228338</c:v>
                </c:pt>
                <c:pt idx="56">
                  <c:v>1.0498881029140723</c:v>
                </c:pt>
                <c:pt idx="57">
                  <c:v>1.0489151461820811</c:v>
                </c:pt>
                <c:pt idx="58">
                  <c:v>1.0480156303579078</c:v>
                </c:pt>
                <c:pt idx="59">
                  <c:v>1.0472306597426713</c:v>
                </c:pt>
                <c:pt idx="60">
                  <c:v>1.0465972992237922</c:v>
                </c:pt>
                <c:pt idx="61">
                  <c:v>1.0461518476637883</c:v>
                </c:pt>
                <c:pt idx="62">
                  <c:v>1.0459266532236691</c:v>
                </c:pt>
                <c:pt idx="63">
                  <c:v>1.0459323116572663</c:v>
                </c:pt>
                <c:pt idx="64">
                  <c:v>1.0461676006533385</c:v>
                </c:pt>
                <c:pt idx="65">
                  <c:v>1.0466285642318458</c:v>
                </c:pt>
                <c:pt idx="66">
                  <c:v>1.0473126223068163</c:v>
                </c:pt>
                <c:pt idx="67">
                  <c:v>1.0482090984223444</c:v>
                </c:pt>
                <c:pt idx="68">
                  <c:v>1.0493134861164435</c:v>
                </c:pt>
                <c:pt idx="69">
                  <c:v>1.0506121198153007</c:v>
                </c:pt>
                <c:pt idx="70">
                  <c:v>1.0520650898860984</c:v>
                </c:pt>
                <c:pt idx="71">
                  <c:v>1.0536108981857608</c:v>
                </c:pt>
                <c:pt idx="72">
                  <c:v>1.0552039669943427</c:v>
                </c:pt>
                <c:pt idx="73">
                  <c:v>1.0568032283923037</c:v>
                </c:pt>
                <c:pt idx="74">
                  <c:v>1.0583727128820746</c:v>
                </c:pt>
                <c:pt idx="75">
                  <c:v>1.059888753455082</c:v>
                </c:pt>
                <c:pt idx="76">
                  <c:v>1.0613444638795173</c:v>
                </c:pt>
                <c:pt idx="77">
                  <c:v>1.0627382480036185</c:v>
                </c:pt>
                <c:pt idx="78">
                  <c:v>1.0640413866617948</c:v>
                </c:pt>
                <c:pt idx="79">
                  <c:v>1.0651999531139247</c:v>
                </c:pt>
                <c:pt idx="80">
                  <c:v>1.0661395190086216</c:v>
                </c:pt>
                <c:pt idx="81">
                  <c:v>1.0668012446171</c:v>
                </c:pt>
                <c:pt idx="82">
                  <c:v>1.0671335180617392</c:v>
                </c:pt>
                <c:pt idx="83">
                  <c:v>1.0671215388677577</c:v>
                </c:pt>
                <c:pt idx="84">
                  <c:v>1.0667751148706106</c:v>
                </c:pt>
                <c:pt idx="85">
                  <c:v>1.0661018203166799</c:v>
                </c:pt>
                <c:pt idx="86">
                  <c:v>1.0651215463717685</c:v>
                </c:pt>
                <c:pt idx="87">
                  <c:v>1.06386698586114</c:v>
                </c:pt>
                <c:pt idx="88">
                  <c:v>1.062374468823519</c:v>
                </c:pt>
                <c:pt idx="89">
                  <c:v>1.060691982971788</c:v>
                </c:pt>
                <c:pt idx="90">
                  <c:v>1.0588606631376778</c:v>
                </c:pt>
                <c:pt idx="91">
                  <c:v>1.0569152400942661</c:v>
                </c:pt>
                <c:pt idx="92">
                  <c:v>1.0548925703916932</c:v>
                </c:pt>
                <c:pt idx="93">
                  <c:v>1.0528207320300826</c:v>
                </c:pt>
                <c:pt idx="94">
                  <c:v>1.0507270684405252</c:v>
                </c:pt>
                <c:pt idx="95">
                  <c:v>1.0486427450747453</c:v>
                </c:pt>
                <c:pt idx="96">
                  <c:v>1.0465850366142271</c:v>
                </c:pt>
                <c:pt idx="97">
                  <c:v>1.0445753351164919</c:v>
                </c:pt>
                <c:pt idx="98">
                  <c:v>1.0426361640407649</c:v>
                </c:pt>
                <c:pt idx="99">
                  <c:v>1.0407919038713465</c:v>
                </c:pt>
                <c:pt idx="100">
                  <c:v>1.0390701570471346</c:v>
                </c:pt>
                <c:pt idx="101">
                  <c:v>1.0375111882586077</c:v>
                </c:pt>
                <c:pt idx="102">
                  <c:v>1.0361553246327719</c:v>
                </c:pt>
                <c:pt idx="103">
                  <c:v>1.0350200798549085</c:v>
                </c:pt>
                <c:pt idx="104">
                  <c:v>1.0341242086653306</c:v>
                </c:pt>
                <c:pt idx="105">
                  <c:v>1.0334774022999487</c:v>
                </c:pt>
                <c:pt idx="106">
                  <c:v>1.0330722132441066</c:v>
                </c:pt>
                <c:pt idx="107">
                  <c:v>1.0328840702839053</c:v>
                </c:pt>
                <c:pt idx="108">
                  <c:v>1.0328981179332113</c:v>
                </c:pt>
                <c:pt idx="109">
                  <c:v>1.033093756075057</c:v>
                </c:pt>
                <c:pt idx="110">
                  <c:v>1.0334571858448771</c:v>
                </c:pt>
                <c:pt idx="111">
                  <c:v>1.033967744232402</c:v>
                </c:pt>
                <c:pt idx="112">
                  <c:v>1.0346122600294358</c:v>
                </c:pt>
                <c:pt idx="113">
                  <c:v>1.0353822097129193</c:v>
                </c:pt>
                <c:pt idx="114">
                  <c:v>1.0362566458787628</c:v>
                </c:pt>
                <c:pt idx="115">
                  <c:v>1.0372113205594984</c:v>
                </c:pt>
                <c:pt idx="116">
                  <c:v>1.0382125250033241</c:v>
                </c:pt>
                <c:pt idx="117">
                  <c:v>1.0392371562272387</c:v>
                </c:pt>
                <c:pt idx="118">
                  <c:v>1.0402846389147578</c:v>
                </c:pt>
                <c:pt idx="119">
                  <c:v>1.0413581496408368</c:v>
                </c:pt>
                <c:pt idx="120">
                  <c:v>1.0424539367998533</c:v>
                </c:pt>
                <c:pt idx="121">
                  <c:v>1.0435619413561528</c:v>
                </c:pt>
                <c:pt idx="122">
                  <c:v>1.0446677850768238</c:v>
                </c:pt>
                <c:pt idx="123">
                  <c:v>1.0457329217020881</c:v>
                </c:pt>
                <c:pt idx="124">
                  <c:v>1.046739672003234</c:v>
                </c:pt>
                <c:pt idx="125">
                  <c:v>1.0476593566812489</c:v>
                </c:pt>
                <c:pt idx="126">
                  <c:v>1.048473148043249</c:v>
                </c:pt>
                <c:pt idx="127">
                  <c:v>1.0491730860551673</c:v>
                </c:pt>
                <c:pt idx="128">
                  <c:v>1.0497644011563034</c:v>
                </c:pt>
                <c:pt idx="129">
                  <c:v>1.0502675419444754</c:v>
                </c:pt>
                <c:pt idx="130">
                  <c:v>1.05068169144621</c:v>
                </c:pt>
                <c:pt idx="131">
                  <c:v>1.0510214396907041</c:v>
                </c:pt>
                <c:pt idx="132">
                  <c:v>1.0513142178403476</c:v>
                </c:pt>
                <c:pt idx="133">
                  <c:v>1.0515723139758411</c:v>
                </c:pt>
                <c:pt idx="134">
                  <c:v>1.0517915778790183</c:v>
                </c:pt>
                <c:pt idx="135">
                  <c:v>1.0519584082163982</c:v>
                </c:pt>
                <c:pt idx="136">
                  <c:v>1.052065243032513</c:v>
                </c:pt>
                <c:pt idx="137">
                  <c:v>1.0521013498811145</c:v>
                </c:pt>
                <c:pt idx="138">
                  <c:v>1.0520655081275845</c:v>
                </c:pt>
                <c:pt idx="139">
                  <c:v>1.0519499496045821</c:v>
                </c:pt>
                <c:pt idx="140">
                  <c:v>1.0517718064844213</c:v>
                </c:pt>
                <c:pt idx="141">
                  <c:v>1.0515381451202896</c:v>
                </c:pt>
                <c:pt idx="142">
                  <c:v>1.0512415437724991</c:v>
                </c:pt>
                <c:pt idx="143">
                  <c:v>1.0508783744334573</c:v>
                </c:pt>
                <c:pt idx="144">
                  <c:v>1.0504219230534353</c:v>
                </c:pt>
                <c:pt idx="145">
                  <c:v>1.049859365508075</c:v>
                </c:pt>
                <c:pt idx="146">
                  <c:v>1.0491825340904235</c:v>
                </c:pt>
                <c:pt idx="147">
                  <c:v>1.0483906830162386</c:v>
                </c:pt>
                <c:pt idx="148">
                  <c:v>1.0474883726928959</c:v>
                </c:pt>
                <c:pt idx="149">
                  <c:v>1.0464687915618003</c:v>
                </c:pt>
                <c:pt idx="150">
                  <c:v>1.045310543733375</c:v>
                </c:pt>
                <c:pt idx="151">
                  <c:v>1.0440168392198279</c:v>
                </c:pt>
                <c:pt idx="152">
                  <c:v>1.0426337793765992</c:v>
                </c:pt>
                <c:pt idx="153">
                  <c:v>1.0411961585038214</c:v>
                </c:pt>
                <c:pt idx="154">
                  <c:v>1.0397182374754386</c:v>
                </c:pt>
                <c:pt idx="155">
                  <c:v>1.0382065675660153</c:v>
                </c:pt>
                <c:pt idx="156">
                  <c:v>1.0366742557068651</c:v>
                </c:pt>
                <c:pt idx="157">
                  <c:v>1.0351516966027861</c:v>
                </c:pt>
                <c:pt idx="158">
                  <c:v>1.0336795444085358</c:v>
                </c:pt>
                <c:pt idx="159">
                  <c:v>1.0322991175186715</c:v>
                </c:pt>
                <c:pt idx="160">
                  <c:v>1.0310411683364968</c:v>
                </c:pt>
                <c:pt idx="161">
                  <c:v>1.0299433742086468</c:v>
                </c:pt>
                <c:pt idx="162">
                  <c:v>1.0290449170521474</c:v>
                </c:pt>
                <c:pt idx="163">
                  <c:v>1.0283825288291486</c:v>
                </c:pt>
                <c:pt idx="164">
                  <c:v>1.0279686117529712</c:v>
                </c:pt>
                <c:pt idx="165">
                  <c:v>1.0277998020886485</c:v>
                </c:pt>
                <c:pt idx="166">
                  <c:v>1.027859435270978</c:v>
                </c:pt>
                <c:pt idx="167">
                  <c:v>1.0281214821231159</c:v>
                </c:pt>
                <c:pt idx="168">
                  <c:v>1.0285739843075901</c:v>
                </c:pt>
                <c:pt idx="169">
                  <c:v>1.0292118967359098</c:v>
                </c:pt>
                <c:pt idx="170">
                  <c:v>1.030010902951594</c:v>
                </c:pt>
                <c:pt idx="171">
                  <c:v>1.0309252219761025</c:v>
                </c:pt>
                <c:pt idx="172">
                  <c:v>1.031906624906151</c:v>
                </c:pt>
                <c:pt idx="173">
                  <c:v>1.03289850546766</c:v>
                </c:pt>
                <c:pt idx="174">
                  <c:v>1.0338409522133742</c:v>
                </c:pt>
                <c:pt idx="175">
                  <c:v>1.0346875136576417</c:v>
                </c:pt>
                <c:pt idx="176">
                  <c:v>1.0353848466213809</c:v>
                </c:pt>
                <c:pt idx="177">
                  <c:v>1.0358820435331901</c:v>
                </c:pt>
                <c:pt idx="178">
                  <c:v>1.0361438792972952</c:v>
                </c:pt>
                <c:pt idx="179">
                  <c:v>1.0361514709518145</c:v>
                </c:pt>
                <c:pt idx="180">
                  <c:v>1.0359373219658239</c:v>
                </c:pt>
                <c:pt idx="181">
                  <c:v>1.0355539002569552</c:v>
                </c:pt>
                <c:pt idx="182">
                  <c:v>1.0350320473278483</c:v>
                </c:pt>
                <c:pt idx="183">
                  <c:v>1.0343826399344265</c:v>
                </c:pt>
                <c:pt idx="184">
                  <c:v>1.0336330694287805</c:v>
                </c:pt>
                <c:pt idx="185">
                  <c:v>1.0328408793984238</c:v>
                </c:pt>
                <c:pt idx="186">
                  <c:v>1.0320608455790894</c:v>
                </c:pt>
                <c:pt idx="187">
                  <c:v>1.0313431104576987</c:v>
                </c:pt>
                <c:pt idx="188">
                  <c:v>1.0307485943409644</c:v>
                </c:pt>
                <c:pt idx="189">
                  <c:v>1.0303042475611244</c:v>
                </c:pt>
                <c:pt idx="190">
                  <c:v>1.0300232926886008</c:v>
                </c:pt>
                <c:pt idx="191">
                  <c:v>1.0299001133787242</c:v>
                </c:pt>
                <c:pt idx="192">
                  <c:v>1.0298797548479621</c:v>
                </c:pt>
                <c:pt idx="193">
                  <c:v>1.0299144827733047</c:v>
                </c:pt>
                <c:pt idx="194">
                  <c:v>1.0299785585746397</c:v>
                </c:pt>
                <c:pt idx="195">
                  <c:v>1.0300478435890315</c:v>
                </c:pt>
                <c:pt idx="196">
                  <c:v>1.0301080865203791</c:v>
                </c:pt>
                <c:pt idx="197">
                  <c:v>1.0301744977096683</c:v>
                </c:pt>
                <c:pt idx="198">
                  <c:v>1.0303003034030955</c:v>
                </c:pt>
                <c:pt idx="199">
                  <c:v>1.030520965762749</c:v>
                </c:pt>
                <c:pt idx="200">
                  <c:v>1.0308636556120883</c:v>
                </c:pt>
                <c:pt idx="201">
                  <c:v>1.0313346989474321</c:v>
                </c:pt>
                <c:pt idx="202">
                  <c:v>1.0319461422075131</c:v>
                </c:pt>
                <c:pt idx="203">
                  <c:v>1.0326866664581924</c:v>
                </c:pt>
                <c:pt idx="204">
                  <c:v>1.0335202022743157</c:v>
                </c:pt>
                <c:pt idx="205">
                  <c:v>1.0344118542586143</c:v>
                </c:pt>
                <c:pt idx="206">
                  <c:v>1.0353371354599912</c:v>
                </c:pt>
                <c:pt idx="207">
                  <c:v>1.0362774507027348</c:v>
                </c:pt>
                <c:pt idx="208">
                  <c:v>1.0372264885790869</c:v>
                </c:pt>
                <c:pt idx="209">
                  <c:v>1.038182892604127</c:v>
                </c:pt>
                <c:pt idx="210">
                  <c:v>1.0391330182726799</c:v>
                </c:pt>
                <c:pt idx="211">
                  <c:v>1.0400785919939788</c:v>
                </c:pt>
                <c:pt idx="212">
                  <c:v>1.0410145259269541</c:v>
                </c:pt>
                <c:pt idx="213">
                  <c:v>1.0419445082738761</c:v>
                </c:pt>
                <c:pt idx="214">
                  <c:v>1.0428513778498427</c:v>
                </c:pt>
                <c:pt idx="215">
                  <c:v>1.0437207354782043</c:v>
                </c:pt>
                <c:pt idx="216">
                  <c:v>1.0445630695390684</c:v>
                </c:pt>
                <c:pt idx="217">
                  <c:v>1.045390400973307</c:v>
                </c:pt>
                <c:pt idx="218">
                  <c:v>1.0462052034414471</c:v>
                </c:pt>
                <c:pt idx="219">
                  <c:v>1.0470172268298417</c:v>
                </c:pt>
                <c:pt idx="220">
                  <c:v>1.0478430929546931</c:v>
                </c:pt>
                <c:pt idx="221">
                  <c:v>1.0486826380492824</c:v>
                </c:pt>
                <c:pt idx="222">
                  <c:v>1.0495212398210541</c:v>
                </c:pt>
                <c:pt idx="223">
                  <c:v>1.0503268089615954</c:v>
                </c:pt>
                <c:pt idx="224">
                  <c:v>1.0510408230585426</c:v>
                </c:pt>
                <c:pt idx="225">
                  <c:v>1.0515910136029649</c:v>
                </c:pt>
                <c:pt idx="226">
                  <c:v>1.051888214639245</c:v>
                </c:pt>
                <c:pt idx="227">
                  <c:v>1.0518598574346416</c:v>
                </c:pt>
                <c:pt idx="228">
                  <c:v>1.0514574578803226</c:v>
                </c:pt>
                <c:pt idx="229">
                  <c:v>1.0506599534393442</c:v>
                </c:pt>
                <c:pt idx="230">
                  <c:v>1.0494540334221769</c:v>
                </c:pt>
                <c:pt idx="231">
                  <c:v>1.0478211431107056</c:v>
                </c:pt>
                <c:pt idx="232">
                  <c:v>1.0457753482750216</c:v>
                </c:pt>
                <c:pt idx="233">
                  <c:v>1.043398390981515</c:v>
                </c:pt>
                <c:pt idx="234">
                  <c:v>1.0407909917966649</c:v>
                </c:pt>
                <c:pt idx="235">
                  <c:v>1.0380185594413096</c:v>
                </c:pt>
                <c:pt idx="236">
                  <c:v>1.035154396031033</c:v>
                </c:pt>
                <c:pt idx="237">
                  <c:v>1.0322819532442258</c:v>
                </c:pt>
                <c:pt idx="238">
                  <c:v>1.0294847744558617</c:v>
                </c:pt>
                <c:pt idx="239">
                  <c:v>1.0268215958164331</c:v>
                </c:pt>
                <c:pt idx="240">
                  <c:v>1.0243581735209655</c:v>
                </c:pt>
                <c:pt idx="241">
                  <c:v>1.0221434054137426</c:v>
                </c:pt>
                <c:pt idx="242">
                  <c:v>1.0202366721432532</c:v>
                </c:pt>
                <c:pt idx="243">
                  <c:v>1.0186706873810807</c:v>
                </c:pt>
                <c:pt idx="244">
                  <c:v>1.017484248110553</c:v>
                </c:pt>
                <c:pt idx="245">
                  <c:v>1.016637977553593</c:v>
                </c:pt>
                <c:pt idx="246">
                  <c:v>1.0160623629967247</c:v>
                </c:pt>
                <c:pt idx="247">
                  <c:v>1.0156907802865875</c:v>
                </c:pt>
                <c:pt idx="248">
                  <c:v>1.0154791405115307</c:v>
                </c:pt>
                <c:pt idx="249">
                  <c:v>1.0153566393111448</c:v>
                </c:pt>
                <c:pt idx="250">
                  <c:v>1.0152319771491873</c:v>
                </c:pt>
                <c:pt idx="251">
                  <c:v>1.0150412805923983</c:v>
                </c:pt>
                <c:pt idx="252">
                  <c:v>1.0147675574224091</c:v>
                </c:pt>
                <c:pt idx="253">
                  <c:v>1.0144104579340236</c:v>
                </c:pt>
                <c:pt idx="254">
                  <c:v>1.0139682108234773</c:v>
                </c:pt>
                <c:pt idx="255">
                  <c:v>1.0134647403589701</c:v>
                </c:pt>
                <c:pt idx="256">
                  <c:v>1.012921851505425</c:v>
                </c:pt>
                <c:pt idx="257">
                  <c:v>1.0123830622480361</c:v>
                </c:pt>
                <c:pt idx="258">
                  <c:v>1.0118705303229134</c:v>
                </c:pt>
                <c:pt idx="259">
                  <c:v>1.0114113906463413</c:v>
                </c:pt>
                <c:pt idx="260">
                  <c:v>1.0110306458039138</c:v>
                </c:pt>
                <c:pt idx="261">
                  <c:v>1.0107235431797708</c:v>
                </c:pt>
                <c:pt idx="262">
                  <c:v>1.0105102410754252</c:v>
                </c:pt>
                <c:pt idx="263">
                  <c:v>1.010416190959482</c:v>
                </c:pt>
                <c:pt idx="264">
                  <c:v>1.0104217507798581</c:v>
                </c:pt>
                <c:pt idx="265">
                  <c:v>1.0105057324350877</c:v>
                </c:pt>
                <c:pt idx="266">
                  <c:v>1.0106309145263908</c:v>
                </c:pt>
                <c:pt idx="267">
                  <c:v>1.0107635269478175</c:v>
                </c:pt>
                <c:pt idx="268">
                  <c:v>1.0108721407198822</c:v>
                </c:pt>
                <c:pt idx="269">
                  <c:v>1.0109364309932112</c:v>
                </c:pt>
                <c:pt idx="270">
                  <c:v>1.0109432785171639</c:v>
                </c:pt>
                <c:pt idx="271">
                  <c:v>1.0108888754877137</c:v>
                </c:pt>
                <c:pt idx="272">
                  <c:v>1.0107827892796597</c:v>
                </c:pt>
                <c:pt idx="273">
                  <c:v>1.0106396914166851</c:v>
                </c:pt>
                <c:pt idx="274">
                  <c:v>1.0104698361772244</c:v>
                </c:pt>
                <c:pt idx="275">
                  <c:v>1.0103024792086834</c:v>
                </c:pt>
                <c:pt idx="276">
                  <c:v>1.0101478621846478</c:v>
                </c:pt>
                <c:pt idx="277">
                  <c:v>1.0100211532780163</c:v>
                </c:pt>
                <c:pt idx="278">
                  <c:v>1.0099607967984594</c:v>
                </c:pt>
                <c:pt idx="279">
                  <c:v>1.0099794470428887</c:v>
                </c:pt>
                <c:pt idx="280">
                  <c:v>1.0100672907515202</c:v>
                </c:pt>
                <c:pt idx="281">
                  <c:v>1.0101951799542157</c:v>
                </c:pt>
                <c:pt idx="282">
                  <c:v>1.0103308393626771</c:v>
                </c:pt>
                <c:pt idx="283">
                  <c:v>1.0104577690225649</c:v>
                </c:pt>
                <c:pt idx="284">
                  <c:v>1.0105648857055782</c:v>
                </c:pt>
                <c:pt idx="285">
                  <c:v>1.010651783948183</c:v>
                </c:pt>
                <c:pt idx="286">
                  <c:v>1.0107168962862285</c:v>
                </c:pt>
                <c:pt idx="287">
                  <c:v>1.0107540837107953</c:v>
                </c:pt>
                <c:pt idx="288">
                  <c:v>1.0107397636208824</c:v>
                </c:pt>
                <c:pt idx="289">
                  <c:v>1.0106412878834512</c:v>
                </c:pt>
                <c:pt idx="290">
                  <c:v>1.0104421281626201</c:v>
                </c:pt>
                <c:pt idx="291">
                  <c:v>1.0101490025424755</c:v>
                </c:pt>
                <c:pt idx="292">
                  <c:v>1.0097864342632863</c:v>
                </c:pt>
                <c:pt idx="293">
                  <c:v>1.0093720831396584</c:v>
                </c:pt>
                <c:pt idx="294">
                  <c:v>1.0089184103383579</c:v>
                </c:pt>
                <c:pt idx="295">
                  <c:v>1.0084591727639511</c:v>
                </c:pt>
                <c:pt idx="296">
                  <c:v>1.0080278999136496</c:v>
                </c:pt>
                <c:pt idx="297">
                  <c:v>1.0076279808377</c:v>
                </c:pt>
                <c:pt idx="298">
                  <c:v>1.0072446253698371</c:v>
                </c:pt>
                <c:pt idx="299">
                  <c:v>1.0068744769795293</c:v>
                </c:pt>
                <c:pt idx="300">
                  <c:v>1.0065111680308212</c:v>
                </c:pt>
                <c:pt idx="301">
                  <c:v>1.0061455594889233</c:v>
                </c:pt>
                <c:pt idx="302">
                  <c:v>1.0057636650862123</c:v>
                </c:pt>
                <c:pt idx="303">
                  <c:v>1.0053596188508234</c:v>
                </c:pt>
                <c:pt idx="304">
                  <c:v>1.0049374651442851</c:v>
                </c:pt>
                <c:pt idx="305">
                  <c:v>1.0045122368974344</c:v>
                </c:pt>
                <c:pt idx="306">
                  <c:v>1.0040957040225011</c:v>
                </c:pt>
                <c:pt idx="307">
                  <c:v>1.0036994509926587</c:v>
                </c:pt>
                <c:pt idx="308">
                  <c:v>1.0033112079257427</c:v>
                </c:pt>
                <c:pt idx="309">
                  <c:v>1.0029009598726446</c:v>
                </c:pt>
                <c:pt idx="310">
                  <c:v>1.0024319766379921</c:v>
                </c:pt>
                <c:pt idx="311">
                  <c:v>1.0018830431151864</c:v>
                </c:pt>
                <c:pt idx="312">
                  <c:v>1.0012434480036998</c:v>
                </c:pt>
                <c:pt idx="313">
                  <c:v>1.0005165068586159</c:v>
                </c:pt>
                <c:pt idx="314">
                  <c:v>0.99973053065343664</c:v>
                </c:pt>
                <c:pt idx="315">
                  <c:v>0.99890633436918519</c:v>
                </c:pt>
                <c:pt idx="316">
                  <c:v>0.99806922824325095</c:v>
                </c:pt>
                <c:pt idx="317">
                  <c:v>0.99723722760104683</c:v>
                </c:pt>
                <c:pt idx="318">
                  <c:v>0.99643784641831967</c:v>
                </c:pt>
                <c:pt idx="319">
                  <c:v>0.99570716698466222</c:v>
                </c:pt>
                <c:pt idx="320">
                  <c:v>0.99504696869229858</c:v>
                </c:pt>
                <c:pt idx="321">
                  <c:v>0.99442515949313381</c:v>
                </c:pt>
              </c:numCache>
            </c:numRef>
          </c:val>
          <c:smooth val="1"/>
          <c:extLst xmlns:c16r2="http://schemas.microsoft.com/office/drawing/2015/06/chart">
            <c:ext xmlns:c16="http://schemas.microsoft.com/office/drawing/2014/chart" uri="{C3380CC4-5D6E-409C-BE32-E72D297353CC}">
              <c16:uniqueId val="{00000007-EB38-4C4B-9240-99215C6DD9ED}"/>
            </c:ext>
          </c:extLst>
        </c:ser>
        <c:ser>
          <c:idx val="7"/>
          <c:order val="6"/>
          <c:tx>
            <c:v>Germany Trend</c:v>
          </c:tx>
          <c:spPr>
            <a:ln>
              <a:solidFill>
                <a:srgbClr val="7030A0"/>
              </a:solidFill>
            </a:ln>
          </c:spPr>
          <c:marker>
            <c:symbol val="none"/>
          </c:marker>
          <c:dLbls>
            <c:dLbl>
              <c:idx val="103"/>
              <c:layout>
                <c:manualLayout>
                  <c:x val="-0.16892732843949848"/>
                  <c:y val="6.5337620545351249E-2"/>
                </c:manualLayout>
              </c:layout>
              <c:tx>
                <c:rich>
                  <a:bodyPr/>
                  <a:lstStyle/>
                  <a:p>
                    <a:r>
                      <a:rPr lang="en-US" b="1"/>
                      <a:t>Germany</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B38-4C4B-9240-99215C6DD9ED}"/>
                </c:ext>
                <c:ext xmlns:c15="http://schemas.microsoft.com/office/drawing/2012/chart" uri="{CE6537A1-D6FC-4f65-9D91-7224C49458BB}"/>
              </c:extLst>
            </c:dLbl>
            <c:spPr>
              <a:noFill/>
              <a:ln>
                <a:noFill/>
              </a:ln>
              <a:effectLst/>
            </c:spPr>
            <c:txPr>
              <a:bodyPr/>
              <a:lstStyle/>
              <a:p>
                <a:pPr>
                  <a:defRPr b="1"/>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val>
            <c:numRef>
              <c:f>'SeriesData (1)'!$AF$3:$AF$324</c:f>
              <c:numCache>
                <c:formatCode>0.00</c:formatCode>
                <c:ptCount val="322"/>
                <c:pt idx="0">
                  <c:v>1.0340015974129548</c:v>
                </c:pt>
                <c:pt idx="1">
                  <c:v>1.0376828997993592</c:v>
                </c:pt>
                <c:pt idx="2">
                  <c:v>1.041325053966687</c:v>
                </c:pt>
                <c:pt idx="3">
                  <c:v>1.0448854925099689</c:v>
                </c:pt>
                <c:pt idx="4">
                  <c:v>1.0483500465758178</c:v>
                </c:pt>
                <c:pt idx="5">
                  <c:v>1.0517396402710748</c:v>
                </c:pt>
                <c:pt idx="6">
                  <c:v>1.055117363414535</c:v>
                </c:pt>
                <c:pt idx="7">
                  <c:v>1.0585384890424081</c:v>
                </c:pt>
                <c:pt idx="8">
                  <c:v>1.0620028962797305</c:v>
                </c:pt>
                <c:pt idx="9">
                  <c:v>1.0654928966188146</c:v>
                </c:pt>
                <c:pt idx="10">
                  <c:v>1.0689908222708633</c:v>
                </c:pt>
                <c:pt idx="11">
                  <c:v>1.0724754894578308</c:v>
                </c:pt>
                <c:pt idx="12">
                  <c:v>1.0758807782100297</c:v>
                </c:pt>
                <c:pt idx="13">
                  <c:v>1.0791227129632697</c:v>
                </c:pt>
                <c:pt idx="14">
                  <c:v>1.0821692484682142</c:v>
                </c:pt>
                <c:pt idx="15">
                  <c:v>1.0849646685441365</c:v>
                </c:pt>
                <c:pt idx="16">
                  <c:v>1.0874274531406416</c:v>
                </c:pt>
                <c:pt idx="17">
                  <c:v>1.0895127215919564</c:v>
                </c:pt>
                <c:pt idx="18">
                  <c:v>1.0911930386901465</c:v>
                </c:pt>
                <c:pt idx="19">
                  <c:v>1.0924847916511291</c:v>
                </c:pt>
                <c:pt idx="20">
                  <c:v>1.0934305160746445</c:v>
                </c:pt>
                <c:pt idx="21">
                  <c:v>1.0940704427023034</c:v>
                </c:pt>
                <c:pt idx="22">
                  <c:v>1.0944204721173763</c:v>
                </c:pt>
                <c:pt idx="23">
                  <c:v>1.0944965890093592</c:v>
                </c:pt>
                <c:pt idx="24">
                  <c:v>1.0943145775921037</c:v>
                </c:pt>
                <c:pt idx="25">
                  <c:v>1.0938739695555493</c:v>
                </c:pt>
                <c:pt idx="26">
                  <c:v>1.0932027665196005</c:v>
                </c:pt>
                <c:pt idx="27">
                  <c:v>1.0923591080480599</c:v>
                </c:pt>
                <c:pt idx="28">
                  <c:v>1.0913950260152665</c:v>
                </c:pt>
                <c:pt idx="29">
                  <c:v>1.0903783664455233</c:v>
                </c:pt>
                <c:pt idx="30">
                  <c:v>1.0894032045707489</c:v>
                </c:pt>
                <c:pt idx="31">
                  <c:v>1.088557786874621</c:v>
                </c:pt>
                <c:pt idx="32">
                  <c:v>1.087927732312868</c:v>
                </c:pt>
                <c:pt idx="33">
                  <c:v>1.0876180797339809</c:v>
                </c:pt>
                <c:pt idx="34">
                  <c:v>1.0876517594057247</c:v>
                </c:pt>
                <c:pt idx="35">
                  <c:v>1.0879889388360509</c:v>
                </c:pt>
                <c:pt idx="36">
                  <c:v>1.0885853068773192</c:v>
                </c:pt>
                <c:pt idx="37">
                  <c:v>1.0893470790955924</c:v>
                </c:pt>
                <c:pt idx="38">
                  <c:v>1.0901571068703775</c:v>
                </c:pt>
                <c:pt idx="39">
                  <c:v>1.0909312969754053</c:v>
                </c:pt>
                <c:pt idx="40">
                  <c:v>1.0916225569041595</c:v>
                </c:pt>
                <c:pt idx="41">
                  <c:v>1.0921580042330661</c:v>
                </c:pt>
                <c:pt idx="42">
                  <c:v>1.0925081069493601</c:v>
                </c:pt>
                <c:pt idx="43">
                  <c:v>1.0926900970142539</c:v>
                </c:pt>
                <c:pt idx="44">
                  <c:v>1.0927042049378688</c:v>
                </c:pt>
                <c:pt idx="45">
                  <c:v>1.0925121781146354</c:v>
                </c:pt>
                <c:pt idx="46">
                  <c:v>1.0920462621153078</c:v>
                </c:pt>
                <c:pt idx="47">
                  <c:v>1.091244886650149</c:v>
                </c:pt>
                <c:pt idx="48">
                  <c:v>1.0900664915884872</c:v>
                </c:pt>
                <c:pt idx="49">
                  <c:v>1.0885070477121181</c:v>
                </c:pt>
                <c:pt idx="50">
                  <c:v>1.0866294372906347</c:v>
                </c:pt>
                <c:pt idx="51">
                  <c:v>1.0845380155580413</c:v>
                </c:pt>
                <c:pt idx="52">
                  <c:v>1.0823612245584802</c:v>
                </c:pt>
                <c:pt idx="53">
                  <c:v>1.0802138843313744</c:v>
                </c:pt>
                <c:pt idx="54">
                  <c:v>1.0781379168376353</c:v>
                </c:pt>
                <c:pt idx="55">
                  <c:v>1.0761861982792911</c:v>
                </c:pt>
                <c:pt idx="56">
                  <c:v>1.074367149765401</c:v>
                </c:pt>
                <c:pt idx="57">
                  <c:v>1.0726663595199162</c:v>
                </c:pt>
                <c:pt idx="58">
                  <c:v>1.0710735154522679</c:v>
                </c:pt>
                <c:pt idx="59">
                  <c:v>1.069616792568814</c:v>
                </c:pt>
                <c:pt idx="60">
                  <c:v>1.0683261670026314</c:v>
                </c:pt>
                <c:pt idx="61">
                  <c:v>1.067203206432461</c:v>
                </c:pt>
                <c:pt idx="62">
                  <c:v>1.0662105139017388</c:v>
                </c:pt>
                <c:pt idx="63">
                  <c:v>1.0653350870555034</c:v>
                </c:pt>
                <c:pt idx="64">
                  <c:v>1.0646163541177984</c:v>
                </c:pt>
                <c:pt idx="65">
                  <c:v>1.0640856652331485</c:v>
                </c:pt>
                <c:pt idx="66">
                  <c:v>1.0637340856575022</c:v>
                </c:pt>
                <c:pt idx="67">
                  <c:v>1.0635418083993509</c:v>
                </c:pt>
                <c:pt idx="68">
                  <c:v>1.0634563670244002</c:v>
                </c:pt>
                <c:pt idx="69">
                  <c:v>1.0634111203430316</c:v>
                </c:pt>
                <c:pt idx="70">
                  <c:v>1.0633636265599438</c:v>
                </c:pt>
                <c:pt idx="71">
                  <c:v>1.0632617130721653</c:v>
                </c:pt>
                <c:pt idx="72">
                  <c:v>1.0630674067996453</c:v>
                </c:pt>
                <c:pt idx="73">
                  <c:v>1.0627510238893465</c:v>
                </c:pt>
                <c:pt idx="74">
                  <c:v>1.0623099959322908</c:v>
                </c:pt>
                <c:pt idx="75">
                  <c:v>1.0617316778503094</c:v>
                </c:pt>
                <c:pt idx="76">
                  <c:v>1.0610080140099538</c:v>
                </c:pt>
                <c:pt idx="77">
                  <c:v>1.0601452263447897</c:v>
                </c:pt>
                <c:pt idx="78">
                  <c:v>1.0591281607673486</c:v>
                </c:pt>
                <c:pt idx="79">
                  <c:v>1.057906352393142</c:v>
                </c:pt>
                <c:pt idx="80">
                  <c:v>1.0564467856014217</c:v>
                </c:pt>
                <c:pt idx="81">
                  <c:v>1.0547256621554082</c:v>
                </c:pt>
                <c:pt idx="82">
                  <c:v>1.0527938593412143</c:v>
                </c:pt>
                <c:pt idx="83">
                  <c:v>1.0507169800094958</c:v>
                </c:pt>
                <c:pt idx="84">
                  <c:v>1.0485368897199316</c:v>
                </c:pt>
                <c:pt idx="85">
                  <c:v>1.046295557086613</c:v>
                </c:pt>
                <c:pt idx="86">
                  <c:v>1.0440362544479769</c:v>
                </c:pt>
                <c:pt idx="87">
                  <c:v>1.0417612017583593</c:v>
                </c:pt>
                <c:pt idx="88">
                  <c:v>1.0394646971474972</c:v>
                </c:pt>
                <c:pt idx="89">
                  <c:v>1.0371940318791719</c:v>
                </c:pt>
                <c:pt idx="90">
                  <c:v>1.0350007613588961</c:v>
                </c:pt>
                <c:pt idx="91">
                  <c:v>1.032916920870218</c:v>
                </c:pt>
                <c:pt idx="92">
                  <c:v>1.030966292801361</c:v>
                </c:pt>
                <c:pt idx="93">
                  <c:v>1.0291656200363706</c:v>
                </c:pt>
                <c:pt idx="94">
                  <c:v>1.0275228585900571</c:v>
                </c:pt>
                <c:pt idx="95">
                  <c:v>1.026031983219968</c:v>
                </c:pt>
                <c:pt idx="96">
                  <c:v>1.0246701284867625</c:v>
                </c:pt>
                <c:pt idx="97">
                  <c:v>1.0234211407664957</c:v>
                </c:pt>
                <c:pt idx="98">
                  <c:v>1.0222935711196326</c:v>
                </c:pt>
                <c:pt idx="99">
                  <c:v>1.02132271509351</c:v>
                </c:pt>
                <c:pt idx="100">
                  <c:v>1.0205384164586107</c:v>
                </c:pt>
                <c:pt idx="101">
                  <c:v>1.0199642739508654</c:v>
                </c:pt>
                <c:pt idx="102">
                  <c:v>1.0196527539451172</c:v>
                </c:pt>
                <c:pt idx="103">
                  <c:v>1.0196377132347465</c:v>
                </c:pt>
                <c:pt idx="104">
                  <c:v>1.0199171118954373</c:v>
                </c:pt>
                <c:pt idx="105">
                  <c:v>1.0204562162578668</c:v>
                </c:pt>
                <c:pt idx="106">
                  <c:v>1.0212195840293814</c:v>
                </c:pt>
                <c:pt idx="107">
                  <c:v>1.0221768605833328</c:v>
                </c:pt>
                <c:pt idx="108">
                  <c:v>1.0233078943065974</c:v>
                </c:pt>
                <c:pt idx="109">
                  <c:v>1.0245886320419653</c:v>
                </c:pt>
                <c:pt idx="110">
                  <c:v>1.0259492391784162</c:v>
                </c:pt>
                <c:pt idx="111">
                  <c:v>1.0272992306034412</c:v>
                </c:pt>
                <c:pt idx="112">
                  <c:v>1.0285920315925297</c:v>
                </c:pt>
                <c:pt idx="113">
                  <c:v>1.029808652113215</c:v>
                </c:pt>
                <c:pt idx="114">
                  <c:v>1.0309493197645725</c:v>
                </c:pt>
                <c:pt idx="115">
                  <c:v>1.0319926438676268</c:v>
                </c:pt>
                <c:pt idx="116">
                  <c:v>1.0329046558170913</c:v>
                </c:pt>
                <c:pt idx="117">
                  <c:v>1.0336504640957291</c:v>
                </c:pt>
                <c:pt idx="118">
                  <c:v>1.0341913697481917</c:v>
                </c:pt>
                <c:pt idx="119">
                  <c:v>1.0344956265697292</c:v>
                </c:pt>
                <c:pt idx="120">
                  <c:v>1.0345571284205215</c:v>
                </c:pt>
                <c:pt idx="121">
                  <c:v>1.034361104162524</c:v>
                </c:pt>
                <c:pt idx="122">
                  <c:v>1.0338847390662766</c:v>
                </c:pt>
                <c:pt idx="123">
                  <c:v>1.0331183490483877</c:v>
                </c:pt>
                <c:pt idx="124">
                  <c:v>1.0321115571336628</c:v>
                </c:pt>
                <c:pt idx="125">
                  <c:v>1.0309546757331134</c:v>
                </c:pt>
                <c:pt idx="126">
                  <c:v>1.0297196192239355</c:v>
                </c:pt>
                <c:pt idx="127">
                  <c:v>1.0284914767681617</c:v>
                </c:pt>
                <c:pt idx="128">
                  <c:v>1.027357947264941</c:v>
                </c:pt>
                <c:pt idx="129">
                  <c:v>1.0263713306905253</c:v>
                </c:pt>
                <c:pt idx="130">
                  <c:v>1.0255583166027002</c:v>
                </c:pt>
                <c:pt idx="131">
                  <c:v>1.0249298118513257</c:v>
                </c:pt>
                <c:pt idx="132">
                  <c:v>1.0244914115673713</c:v>
                </c:pt>
                <c:pt idx="133">
                  <c:v>1.024223037359705</c:v>
                </c:pt>
                <c:pt idx="134">
                  <c:v>1.0240983091416151</c:v>
                </c:pt>
                <c:pt idx="135">
                  <c:v>1.0241235996164431</c:v>
                </c:pt>
                <c:pt idx="136">
                  <c:v>1.0243073565308918</c:v>
                </c:pt>
                <c:pt idx="137">
                  <c:v>1.0246856902123656</c:v>
                </c:pt>
                <c:pt idx="138">
                  <c:v>1.0252655429115121</c:v>
                </c:pt>
                <c:pt idx="139">
                  <c:v>1.0260362156375553</c:v>
                </c:pt>
                <c:pt idx="140">
                  <c:v>1.0269971123365931</c:v>
                </c:pt>
                <c:pt idx="141">
                  <c:v>1.0281260440081175</c:v>
                </c:pt>
                <c:pt idx="142">
                  <c:v>1.0293951529383203</c:v>
                </c:pt>
                <c:pt idx="143">
                  <c:v>1.0307663257770652</c:v>
                </c:pt>
                <c:pt idx="144">
                  <c:v>1.0321705925804419</c:v>
                </c:pt>
                <c:pt idx="145">
                  <c:v>1.0335978353913895</c:v>
                </c:pt>
                <c:pt idx="146">
                  <c:v>1.0350336003918055</c:v>
                </c:pt>
                <c:pt idx="147">
                  <c:v>1.0364407217212397</c:v>
                </c:pt>
                <c:pt idx="148">
                  <c:v>1.0377581796925075</c:v>
                </c:pt>
                <c:pt idx="149">
                  <c:v>1.0389207814710679</c:v>
                </c:pt>
                <c:pt idx="150">
                  <c:v>1.0398770816412204</c:v>
                </c:pt>
                <c:pt idx="151">
                  <c:v>1.0406223649727584</c:v>
                </c:pt>
                <c:pt idx="152">
                  <c:v>1.0412237111891844</c:v>
                </c:pt>
                <c:pt idx="153">
                  <c:v>1.0417272525728682</c:v>
                </c:pt>
                <c:pt idx="154">
                  <c:v>1.0421719351751093</c:v>
                </c:pt>
                <c:pt idx="155">
                  <c:v>1.0425742535594571</c:v>
                </c:pt>
                <c:pt idx="156">
                  <c:v>1.0429328351516209</c:v>
                </c:pt>
                <c:pt idx="157">
                  <c:v>1.0432252268652689</c:v>
                </c:pt>
                <c:pt idx="158">
                  <c:v>1.0434354735599689</c:v>
                </c:pt>
                <c:pt idx="159">
                  <c:v>1.0436023915954347</c:v>
                </c:pt>
                <c:pt idx="160">
                  <c:v>1.0437814416840225</c:v>
                </c:pt>
                <c:pt idx="161">
                  <c:v>1.0440177940335615</c:v>
                </c:pt>
                <c:pt idx="162">
                  <c:v>1.0443331039827561</c:v>
                </c:pt>
                <c:pt idx="163">
                  <c:v>1.0447233311204465</c:v>
                </c:pt>
                <c:pt idx="164">
                  <c:v>1.0451630238613523</c:v>
                </c:pt>
                <c:pt idx="165">
                  <c:v>1.0455949053939839</c:v>
                </c:pt>
                <c:pt idx="166">
                  <c:v>1.0459550814939993</c:v>
                </c:pt>
                <c:pt idx="167">
                  <c:v>1.0461867836066843</c:v>
                </c:pt>
                <c:pt idx="168">
                  <c:v>1.0462565269328452</c:v>
                </c:pt>
                <c:pt idx="169">
                  <c:v>1.0461630075387789</c:v>
                </c:pt>
                <c:pt idx="170">
                  <c:v>1.0459333697885314</c:v>
                </c:pt>
                <c:pt idx="171">
                  <c:v>1.0455728569021345</c:v>
                </c:pt>
                <c:pt idx="172">
                  <c:v>1.0450791963884183</c:v>
                </c:pt>
                <c:pt idx="173">
                  <c:v>1.0444425867928155</c:v>
                </c:pt>
                <c:pt idx="174">
                  <c:v>1.043671008861796</c:v>
                </c:pt>
                <c:pt idx="175">
                  <c:v>1.0427593111046125</c:v>
                </c:pt>
                <c:pt idx="176">
                  <c:v>1.0417372614483176</c:v>
                </c:pt>
                <c:pt idx="177">
                  <c:v>1.040629068754531</c:v>
                </c:pt>
                <c:pt idx="178">
                  <c:v>1.0394464733480615</c:v>
                </c:pt>
                <c:pt idx="179">
                  <c:v>1.0381927462392317</c:v>
                </c:pt>
                <c:pt idx="180">
                  <c:v>1.0369293608178223</c:v>
                </c:pt>
                <c:pt idx="181">
                  <c:v>1.0357050631351656</c:v>
                </c:pt>
                <c:pt idx="182">
                  <c:v>1.0345266170940239</c:v>
                </c:pt>
                <c:pt idx="183">
                  <c:v>1.0333695852628417</c:v>
                </c:pt>
                <c:pt idx="184">
                  <c:v>1.0322093530382568</c:v>
                </c:pt>
                <c:pt idx="185">
                  <c:v>1.0310516377060168</c:v>
                </c:pt>
                <c:pt idx="186">
                  <c:v>1.0298971113614108</c:v>
                </c:pt>
                <c:pt idx="187">
                  <c:v>1.0287743132025455</c:v>
                </c:pt>
                <c:pt idx="188">
                  <c:v>1.0277352125568964</c:v>
                </c:pt>
                <c:pt idx="189">
                  <c:v>1.026824273407986</c:v>
                </c:pt>
                <c:pt idx="190">
                  <c:v>1.0260435267338661</c:v>
                </c:pt>
                <c:pt idx="191">
                  <c:v>1.0253604440315387</c:v>
                </c:pt>
                <c:pt idx="192">
                  <c:v>1.0247386823773361</c:v>
                </c:pt>
                <c:pt idx="193">
                  <c:v>1.0241528499317913</c:v>
                </c:pt>
                <c:pt idx="194">
                  <c:v>1.0235807803615966</c:v>
                </c:pt>
                <c:pt idx="195">
                  <c:v>1.022988147312053</c:v>
                </c:pt>
                <c:pt idx="196">
                  <c:v>1.0223495258982065</c:v>
                </c:pt>
                <c:pt idx="197">
                  <c:v>1.0216634373545062</c:v>
                </c:pt>
                <c:pt idx="198">
                  <c:v>1.020978350033807</c:v>
                </c:pt>
                <c:pt idx="199">
                  <c:v>1.0203527524753091</c:v>
                </c:pt>
                <c:pt idx="200">
                  <c:v>1.0198388965809939</c:v>
                </c:pt>
                <c:pt idx="201">
                  <c:v>1.0194771060898655</c:v>
                </c:pt>
                <c:pt idx="202">
                  <c:v>1.0193185492484802</c:v>
                </c:pt>
                <c:pt idx="203">
                  <c:v>1.0194036159852506</c:v>
                </c:pt>
                <c:pt idx="204">
                  <c:v>1.0197504337632826</c:v>
                </c:pt>
                <c:pt idx="205">
                  <c:v>1.020334901802848</c:v>
                </c:pt>
                <c:pt idx="206">
                  <c:v>1.0211211968762275</c:v>
                </c:pt>
                <c:pt idx="207">
                  <c:v>1.0221000673633189</c:v>
                </c:pt>
                <c:pt idx="208">
                  <c:v>1.0232710745480738</c:v>
                </c:pt>
                <c:pt idx="209">
                  <c:v>1.0246123782923044</c:v>
                </c:pt>
                <c:pt idx="210">
                  <c:v>1.0260826984332037</c:v>
                </c:pt>
                <c:pt idx="211">
                  <c:v>1.0276304055434469</c:v>
                </c:pt>
                <c:pt idx="212">
                  <c:v>1.0292369550560478</c:v>
                </c:pt>
                <c:pt idx="213">
                  <c:v>1.0308592431692678</c:v>
                </c:pt>
                <c:pt idx="214">
                  <c:v>1.0324594881479237</c:v>
                </c:pt>
                <c:pt idx="215">
                  <c:v>1.0340162032612956</c:v>
                </c:pt>
                <c:pt idx="216">
                  <c:v>1.0355484156040731</c:v>
                </c:pt>
                <c:pt idx="217">
                  <c:v>1.037058597153385</c:v>
                </c:pt>
                <c:pt idx="218">
                  <c:v>1.0385430650257859</c:v>
                </c:pt>
                <c:pt idx="219">
                  <c:v>1.0400115401580223</c:v>
                </c:pt>
                <c:pt idx="220">
                  <c:v>1.041462466678027</c:v>
                </c:pt>
                <c:pt idx="221">
                  <c:v>1.0428711508332311</c:v>
                </c:pt>
                <c:pt idx="222">
                  <c:v>1.0442290650202359</c:v>
                </c:pt>
                <c:pt idx="223">
                  <c:v>1.0455376957012295</c:v>
                </c:pt>
                <c:pt idx="224">
                  <c:v>1.0467759995271615</c:v>
                </c:pt>
                <c:pt idx="225">
                  <c:v>1.047916258435788</c:v>
                </c:pt>
                <c:pt idx="226">
                  <c:v>1.0489365181943915</c:v>
                </c:pt>
                <c:pt idx="227">
                  <c:v>1.0498195305630929</c:v>
                </c:pt>
                <c:pt idx="228">
                  <c:v>1.0505428253483922</c:v>
                </c:pt>
                <c:pt idx="229">
                  <c:v>1.0510700700958264</c:v>
                </c:pt>
                <c:pt idx="230">
                  <c:v>1.0513698011085111</c:v>
                </c:pt>
                <c:pt idx="231">
                  <c:v>1.0513969331003685</c:v>
                </c:pt>
                <c:pt idx="232">
                  <c:v>1.0511213765472398</c:v>
                </c:pt>
                <c:pt idx="233">
                  <c:v>1.0505329598384434</c:v>
                </c:pt>
                <c:pt idx="234">
                  <c:v>1.0496480647861774</c:v>
                </c:pt>
                <c:pt idx="235">
                  <c:v>1.0484610462219315</c:v>
                </c:pt>
                <c:pt idx="236">
                  <c:v>1.0469860261395354</c:v>
                </c:pt>
                <c:pt idx="237">
                  <c:v>1.045229514464286</c:v>
                </c:pt>
                <c:pt idx="238">
                  <c:v>1.0432424554511808</c:v>
                </c:pt>
                <c:pt idx="239">
                  <c:v>1.0410984642562755</c:v>
                </c:pt>
                <c:pt idx="240">
                  <c:v>1.0388564132173594</c:v>
                </c:pt>
                <c:pt idx="241">
                  <c:v>1.0365891361200377</c:v>
                </c:pt>
                <c:pt idx="242">
                  <c:v>1.0343893136931508</c:v>
                </c:pt>
                <c:pt idx="243">
                  <c:v>1.03231388533532</c:v>
                </c:pt>
                <c:pt idx="244">
                  <c:v>1.0303956699871637</c:v>
                </c:pt>
                <c:pt idx="245">
                  <c:v>1.0286032818778843</c:v>
                </c:pt>
                <c:pt idx="246">
                  <c:v>1.0268730995666302</c:v>
                </c:pt>
                <c:pt idx="247">
                  <c:v>1.0251937045382626</c:v>
                </c:pt>
                <c:pt idx="248">
                  <c:v>1.0235584216633125</c:v>
                </c:pt>
                <c:pt idx="249">
                  <c:v>1.0219168087878736</c:v>
                </c:pt>
                <c:pt idx="250">
                  <c:v>1.0202377470261512</c:v>
                </c:pt>
                <c:pt idx="251">
                  <c:v>1.018495231064207</c:v>
                </c:pt>
                <c:pt idx="252">
                  <c:v>1.0166960901488467</c:v>
                </c:pt>
                <c:pt idx="253">
                  <c:v>1.0148712429706517</c:v>
                </c:pt>
                <c:pt idx="254">
                  <c:v>1.0130520471499311</c:v>
                </c:pt>
                <c:pt idx="255">
                  <c:v>1.011277015533885</c:v>
                </c:pt>
                <c:pt idx="256">
                  <c:v>1.0096090830278206</c:v>
                </c:pt>
                <c:pt idx="257">
                  <c:v>1.0081283832081491</c:v>
                </c:pt>
                <c:pt idx="258">
                  <c:v>1.0069247643680186</c:v>
                </c:pt>
                <c:pt idx="259">
                  <c:v>1.0060513828874891</c:v>
                </c:pt>
                <c:pt idx="260">
                  <c:v>1.0055508110394455</c:v>
                </c:pt>
                <c:pt idx="261">
                  <c:v>1.005416465651231</c:v>
                </c:pt>
                <c:pt idx="262">
                  <c:v>1.005624654123809</c:v>
                </c:pt>
                <c:pt idx="263">
                  <c:v>1.0061388906929984</c:v>
                </c:pt>
                <c:pt idx="264">
                  <c:v>1.0068613984030461</c:v>
                </c:pt>
                <c:pt idx="265">
                  <c:v>1.0076665211346927</c:v>
                </c:pt>
                <c:pt idx="266">
                  <c:v>1.0084727230830675</c:v>
                </c:pt>
                <c:pt idx="267">
                  <c:v>1.0092087501275289</c:v>
                </c:pt>
                <c:pt idx="268">
                  <c:v>1.0098207829836239</c:v>
                </c:pt>
                <c:pt idx="269">
                  <c:v>1.0103208496464113</c:v>
                </c:pt>
                <c:pt idx="270">
                  <c:v>1.010703972358395</c:v>
                </c:pt>
                <c:pt idx="271">
                  <c:v>1.0109253871496766</c:v>
                </c:pt>
                <c:pt idx="272">
                  <c:v>1.0109575823661712</c:v>
                </c:pt>
                <c:pt idx="273">
                  <c:v>1.0107855020866385</c:v>
                </c:pt>
                <c:pt idx="274">
                  <c:v>1.0104128826652368</c:v>
                </c:pt>
                <c:pt idx="275">
                  <c:v>1.0098814301284635</c:v>
                </c:pt>
                <c:pt idx="276">
                  <c:v>1.0092321898914318</c:v>
                </c:pt>
                <c:pt idx="277">
                  <c:v>1.0085115572255445</c:v>
                </c:pt>
                <c:pt idx="278">
                  <c:v>1.0077614311980916</c:v>
                </c:pt>
                <c:pt idx="279">
                  <c:v>1.0070380387130733</c:v>
                </c:pt>
                <c:pt idx="280">
                  <c:v>1.0063627306450686</c:v>
                </c:pt>
                <c:pt idx="281">
                  <c:v>1.0057611413513901</c:v>
                </c:pt>
                <c:pt idx="282">
                  <c:v>1.005255201261136</c:v>
                </c:pt>
                <c:pt idx="283">
                  <c:v>1.0048441538268027</c:v>
                </c:pt>
                <c:pt idx="284">
                  <c:v>1.0045200071904585</c:v>
                </c:pt>
                <c:pt idx="285">
                  <c:v>1.0042955870573027</c:v>
                </c:pt>
                <c:pt idx="286">
                  <c:v>1.0041786194999927</c:v>
                </c:pt>
                <c:pt idx="287">
                  <c:v>1.004183695543676</c:v>
                </c:pt>
                <c:pt idx="288">
                  <c:v>1.0042974593698804</c:v>
                </c:pt>
                <c:pt idx="289">
                  <c:v>1.0044916177335421</c:v>
                </c:pt>
                <c:pt idx="290">
                  <c:v>1.004713192837501</c:v>
                </c:pt>
                <c:pt idx="291">
                  <c:v>1.0049172182358197</c:v>
                </c:pt>
                <c:pt idx="292">
                  <c:v>1.0050972126240929</c:v>
                </c:pt>
                <c:pt idx="293">
                  <c:v>1.0052565438340573</c:v>
                </c:pt>
                <c:pt idx="294">
                  <c:v>1.0053806292524041</c:v>
                </c:pt>
                <c:pt idx="295">
                  <c:v>1.0054683772521944</c:v>
                </c:pt>
                <c:pt idx="296">
                  <c:v>1.0055394269135902</c:v>
                </c:pt>
                <c:pt idx="297">
                  <c:v>1.0056098271173635</c:v>
                </c:pt>
                <c:pt idx="298">
                  <c:v>1.0056506182191289</c:v>
                </c:pt>
                <c:pt idx="299">
                  <c:v>1.0056416363937628</c:v>
                </c:pt>
                <c:pt idx="300">
                  <c:v>1.0055483845792148</c:v>
                </c:pt>
                <c:pt idx="301">
                  <c:v>1.0053488616364092</c:v>
                </c:pt>
                <c:pt idx="302">
                  <c:v>1.0050017186203886</c:v>
                </c:pt>
                <c:pt idx="303">
                  <c:v>1.0044823418821898</c:v>
                </c:pt>
                <c:pt idx="304">
                  <c:v>1.0037678641670864</c:v>
                </c:pt>
                <c:pt idx="305">
                  <c:v>1.0028593764232077</c:v>
                </c:pt>
                <c:pt idx="306">
                  <c:v>1.0017440243046196</c:v>
                </c:pt>
                <c:pt idx="307">
                  <c:v>1.0004190236064796</c:v>
                </c:pt>
                <c:pt idx="308">
                  <c:v>0.99888954585895662</c:v>
                </c:pt>
                <c:pt idx="309">
                  <c:v>0.99715817581160493</c:v>
                </c:pt>
                <c:pt idx="310">
                  <c:v>0.99523907612201667</c:v>
                </c:pt>
                <c:pt idx="311">
                  <c:v>0.9931579611549054</c:v>
                </c:pt>
                <c:pt idx="312">
                  <c:v>0.99094580867785176</c:v>
                </c:pt>
                <c:pt idx="313">
                  <c:v>0.9886288824349434</c:v>
                </c:pt>
                <c:pt idx="314">
                  <c:v>0.98623640696703518</c:v>
                </c:pt>
                <c:pt idx="315">
                  <c:v>0.98379412135497901</c:v>
                </c:pt>
                <c:pt idx="316">
                  <c:v>0.98131358938607682</c:v>
                </c:pt>
                <c:pt idx="317">
                  <c:v>0.97881200769732235</c:v>
                </c:pt>
                <c:pt idx="318">
                  <c:v>0.97630865247054843</c:v>
                </c:pt>
                <c:pt idx="319">
                  <c:v>0.97383010401392611</c:v>
                </c:pt>
                <c:pt idx="320">
                  <c:v>0.97138305773654277</c:v>
                </c:pt>
                <c:pt idx="321">
                  <c:v>0.96896349493310363</c:v>
                </c:pt>
              </c:numCache>
            </c:numRef>
          </c:val>
          <c:smooth val="1"/>
          <c:extLst xmlns:c16r2="http://schemas.microsoft.com/office/drawing/2015/06/chart">
            <c:ext xmlns:c16="http://schemas.microsoft.com/office/drawing/2014/chart" uri="{C3380CC4-5D6E-409C-BE32-E72D297353CC}">
              <c16:uniqueId val="{00000009-EB38-4C4B-9240-99215C6DD9ED}"/>
            </c:ext>
          </c:extLst>
        </c:ser>
        <c:ser>
          <c:idx val="8"/>
          <c:order val="7"/>
          <c:tx>
            <c:v>UK Trend</c:v>
          </c:tx>
          <c:spPr>
            <a:ln>
              <a:solidFill>
                <a:schemeClr val="accent2">
                  <a:lumMod val="75000"/>
                </a:schemeClr>
              </a:solidFill>
            </a:ln>
          </c:spPr>
          <c:marker>
            <c:symbol val="none"/>
          </c:marker>
          <c:dLbls>
            <c:dLbl>
              <c:idx val="9"/>
              <c:layout>
                <c:manualLayout>
                  <c:x val="3.2051197927182182E-2"/>
                  <c:y val="-5.5435786880197131E-2"/>
                </c:manualLayout>
              </c:layout>
              <c:tx>
                <c:rich>
                  <a:bodyPr/>
                  <a:lstStyle/>
                  <a:p>
                    <a:r>
                      <a:rPr lang="en-US" b="1"/>
                      <a:t>UK</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EB38-4C4B-9240-99215C6DD9ED}"/>
                </c:ext>
                <c:ext xmlns:c15="http://schemas.microsoft.com/office/drawing/2012/chart" uri="{CE6537A1-D6FC-4f65-9D91-7224C49458BB}">
                  <c15:layout>
                    <c:manualLayout>
                      <c:w val="7.7468032842048576E-2"/>
                      <c:h val="6.1872497690175547E-2"/>
                    </c:manualLayout>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val>
            <c:numRef>
              <c:f>'SeriesData (1)'!$AG$3:$AG$324</c:f>
              <c:numCache>
                <c:formatCode>0.00</c:formatCode>
                <c:ptCount val="322"/>
                <c:pt idx="0">
                  <c:v>1.1150881848257643</c:v>
                </c:pt>
                <c:pt idx="1">
                  <c:v>1.1164776677215809</c:v>
                </c:pt>
                <c:pt idx="2">
                  <c:v>1.1179001128394725</c:v>
                </c:pt>
                <c:pt idx="3">
                  <c:v>1.1193760582653085</c:v>
                </c:pt>
                <c:pt idx="4">
                  <c:v>1.1209270324465825</c:v>
                </c:pt>
                <c:pt idx="5">
                  <c:v>1.1225289932893145</c:v>
                </c:pt>
                <c:pt idx="6">
                  <c:v>1.1241040365976542</c:v>
                </c:pt>
                <c:pt idx="7">
                  <c:v>1.1255660770735221</c:v>
                </c:pt>
                <c:pt idx="8">
                  <c:v>1.1268632159130407</c:v>
                </c:pt>
                <c:pt idx="9">
                  <c:v>1.1279490265179328</c:v>
                </c:pt>
                <c:pt idx="10">
                  <c:v>1.1287982517789592</c:v>
                </c:pt>
                <c:pt idx="11">
                  <c:v>1.1293676692496122</c:v>
                </c:pt>
                <c:pt idx="12">
                  <c:v>1.1296480181873529</c:v>
                </c:pt>
                <c:pt idx="13">
                  <c:v>1.1296848361119343</c:v>
                </c:pt>
                <c:pt idx="14">
                  <c:v>1.1294821896315175</c:v>
                </c:pt>
                <c:pt idx="15">
                  <c:v>1.1290696170544283</c:v>
                </c:pt>
                <c:pt idx="16">
                  <c:v>1.1284835514133968</c:v>
                </c:pt>
                <c:pt idx="17">
                  <c:v>1.1277428644715766</c:v>
                </c:pt>
                <c:pt idx="18">
                  <c:v>1.1268889541992553</c:v>
                </c:pt>
                <c:pt idx="19">
                  <c:v>1.125963358341906</c:v>
                </c:pt>
                <c:pt idx="20">
                  <c:v>1.1249898853252496</c:v>
                </c:pt>
                <c:pt idx="21">
                  <c:v>1.1239725563464864</c:v>
                </c:pt>
                <c:pt idx="22">
                  <c:v>1.1229764947053735</c:v>
                </c:pt>
                <c:pt idx="23">
                  <c:v>1.1220414602935662</c:v>
                </c:pt>
                <c:pt idx="24">
                  <c:v>1.1211845854088982</c:v>
                </c:pt>
                <c:pt idx="25">
                  <c:v>1.1204226317311148</c:v>
                </c:pt>
                <c:pt idx="26">
                  <c:v>1.1197404309412951</c:v>
                </c:pt>
                <c:pt idx="27">
                  <c:v>1.1190765336178812</c:v>
                </c:pt>
                <c:pt idx="28">
                  <c:v>1.1183895784814408</c:v>
                </c:pt>
                <c:pt idx="29">
                  <c:v>1.1176146958689548</c:v>
                </c:pt>
                <c:pt idx="30">
                  <c:v>1.1166878981871966</c:v>
                </c:pt>
                <c:pt idx="31">
                  <c:v>1.1155875815146263</c:v>
                </c:pt>
                <c:pt idx="32">
                  <c:v>1.1143027977930067</c:v>
                </c:pt>
                <c:pt idx="33">
                  <c:v>1.1128077742256439</c:v>
                </c:pt>
                <c:pt idx="34">
                  <c:v>1.1111605212387379</c:v>
                </c:pt>
                <c:pt idx="35">
                  <c:v>1.1093937623132597</c:v>
                </c:pt>
                <c:pt idx="36">
                  <c:v>1.1075466144270936</c:v>
                </c:pt>
                <c:pt idx="37">
                  <c:v>1.1056978759093163</c:v>
                </c:pt>
                <c:pt idx="38">
                  <c:v>1.1039341576815374</c:v>
                </c:pt>
                <c:pt idx="39">
                  <c:v>1.1023117182154387</c:v>
                </c:pt>
                <c:pt idx="40">
                  <c:v>1.1008491954669657</c:v>
                </c:pt>
                <c:pt idx="41">
                  <c:v>1.0995529552489243</c:v>
                </c:pt>
                <c:pt idx="42">
                  <c:v>1.0983906451912337</c:v>
                </c:pt>
                <c:pt idx="43">
                  <c:v>1.0973021687039652</c:v>
                </c:pt>
                <c:pt idx="44">
                  <c:v>1.0962499711634845</c:v>
                </c:pt>
                <c:pt idx="45">
                  <c:v>1.0952087686739294</c:v>
                </c:pt>
                <c:pt idx="46">
                  <c:v>1.0941818199951325</c:v>
                </c:pt>
                <c:pt idx="47">
                  <c:v>1.0931369753923526</c:v>
                </c:pt>
                <c:pt idx="48">
                  <c:v>1.0920070009475884</c:v>
                </c:pt>
                <c:pt idx="49">
                  <c:v>1.0907019616508662</c:v>
                </c:pt>
                <c:pt idx="50">
                  <c:v>1.0891120939897903</c:v>
                </c:pt>
                <c:pt idx="51">
                  <c:v>1.087120873570588</c:v>
                </c:pt>
                <c:pt idx="52">
                  <c:v>1.0846685333287163</c:v>
                </c:pt>
                <c:pt idx="53">
                  <c:v>1.0818146164436702</c:v>
                </c:pt>
                <c:pt idx="54">
                  <c:v>1.0786930072095948</c:v>
                </c:pt>
                <c:pt idx="55">
                  <c:v>1.0754018666830634</c:v>
                </c:pt>
                <c:pt idx="56">
                  <c:v>1.0720545985098846</c:v>
                </c:pt>
                <c:pt idx="57">
                  <c:v>1.0687986061066033</c:v>
                </c:pt>
                <c:pt idx="58">
                  <c:v>1.0657387022841829</c:v>
                </c:pt>
                <c:pt idx="59">
                  <c:v>1.0628894794443717</c:v>
                </c:pt>
                <c:pt idx="60">
                  <c:v>1.0602437373464402</c:v>
                </c:pt>
                <c:pt idx="61">
                  <c:v>1.057815278958907</c:v>
                </c:pt>
                <c:pt idx="62">
                  <c:v>1.055626218938458</c:v>
                </c:pt>
                <c:pt idx="63">
                  <c:v>1.0536868165776041</c:v>
                </c:pt>
                <c:pt idx="64">
                  <c:v>1.0519718206395148</c:v>
                </c:pt>
                <c:pt idx="65">
                  <c:v>1.0504777400535434</c:v>
                </c:pt>
                <c:pt idx="66">
                  <c:v>1.0492239750259023</c:v>
                </c:pt>
                <c:pt idx="67">
                  <c:v>1.0482159127367481</c:v>
                </c:pt>
                <c:pt idx="68">
                  <c:v>1.0474676581720066</c:v>
                </c:pt>
                <c:pt idx="69">
                  <c:v>1.0469959107201834</c:v>
                </c:pt>
                <c:pt idx="70">
                  <c:v>1.0468045235417196</c:v>
                </c:pt>
                <c:pt idx="71">
                  <c:v>1.0468879773715782</c:v>
                </c:pt>
                <c:pt idx="72">
                  <c:v>1.047222884736337</c:v>
                </c:pt>
                <c:pt idx="73">
                  <c:v>1.0477746555559766</c:v>
                </c:pt>
                <c:pt idx="74">
                  <c:v>1.0485133866568128</c:v>
                </c:pt>
                <c:pt idx="75">
                  <c:v>1.0494119370838015</c:v>
                </c:pt>
                <c:pt idx="76">
                  <c:v>1.0504310888395705</c:v>
                </c:pt>
                <c:pt idx="77">
                  <c:v>1.0515173525616024</c:v>
                </c:pt>
                <c:pt idx="78">
                  <c:v>1.0526322158017052</c:v>
                </c:pt>
                <c:pt idx="79">
                  <c:v>1.0537558077690405</c:v>
                </c:pt>
                <c:pt idx="80">
                  <c:v>1.054866886296898</c:v>
                </c:pt>
                <c:pt idx="81">
                  <c:v>1.0559465776447949</c:v>
                </c:pt>
                <c:pt idx="82">
                  <c:v>1.0569570416364642</c:v>
                </c:pt>
                <c:pt idx="83">
                  <c:v>1.0578525163437389</c:v>
                </c:pt>
                <c:pt idx="84">
                  <c:v>1.0585990638140617</c:v>
                </c:pt>
                <c:pt idx="85">
                  <c:v>1.0591628200716203</c:v>
                </c:pt>
                <c:pt idx="86">
                  <c:v>1.0595313574041245</c:v>
                </c:pt>
                <c:pt idx="87">
                  <c:v>1.0597076003567776</c:v>
                </c:pt>
                <c:pt idx="88">
                  <c:v>1.0596978676440973</c:v>
                </c:pt>
                <c:pt idx="89">
                  <c:v>1.0595073107223598</c:v>
                </c:pt>
                <c:pt idx="90">
                  <c:v>1.0591586309841843</c:v>
                </c:pt>
                <c:pt idx="91">
                  <c:v>1.0586813346474615</c:v>
                </c:pt>
                <c:pt idx="92">
                  <c:v>1.0581278878028106</c:v>
                </c:pt>
                <c:pt idx="93">
                  <c:v>1.0575400001367086</c:v>
                </c:pt>
                <c:pt idx="94">
                  <c:v>1.0569602672701879</c:v>
                </c:pt>
                <c:pt idx="95">
                  <c:v>1.0564342496147414</c:v>
                </c:pt>
                <c:pt idx="96">
                  <c:v>1.056004955722857</c:v>
                </c:pt>
                <c:pt idx="97">
                  <c:v>1.0556980553698763</c:v>
                </c:pt>
                <c:pt idx="98">
                  <c:v>1.0555450720762372</c:v>
                </c:pt>
                <c:pt idx="99">
                  <c:v>1.0555711769914549</c:v>
                </c:pt>
                <c:pt idx="100">
                  <c:v>1.0557860199706255</c:v>
                </c:pt>
                <c:pt idx="101">
                  <c:v>1.0561845196616402</c:v>
                </c:pt>
                <c:pt idx="102">
                  <c:v>1.0567191948659624</c:v>
                </c:pt>
                <c:pt idx="103">
                  <c:v>1.0573432212110265</c:v>
                </c:pt>
                <c:pt idx="104">
                  <c:v>1.0580294038672913</c:v>
                </c:pt>
                <c:pt idx="105">
                  <c:v>1.0587697654125923</c:v>
                </c:pt>
                <c:pt idx="106">
                  <c:v>1.0595640682503435</c:v>
                </c:pt>
                <c:pt idx="107">
                  <c:v>1.0603925439681576</c:v>
                </c:pt>
                <c:pt idx="108">
                  <c:v>1.0612292040888749</c:v>
                </c:pt>
                <c:pt idx="109">
                  <c:v>1.0620374549489713</c:v>
                </c:pt>
                <c:pt idx="110">
                  <c:v>1.0627784522809864</c:v>
                </c:pt>
                <c:pt idx="111">
                  <c:v>1.0634527072453279</c:v>
                </c:pt>
                <c:pt idx="112">
                  <c:v>1.0640621542093098</c:v>
                </c:pt>
                <c:pt idx="113">
                  <c:v>1.0645954436512242</c:v>
                </c:pt>
                <c:pt idx="114">
                  <c:v>1.0650120606883797</c:v>
                </c:pt>
                <c:pt idx="115">
                  <c:v>1.0652946996956538</c:v>
                </c:pt>
                <c:pt idx="116">
                  <c:v>1.0654621421815089</c:v>
                </c:pt>
                <c:pt idx="117">
                  <c:v>1.065525462447886</c:v>
                </c:pt>
                <c:pt idx="118">
                  <c:v>1.0654804930564741</c:v>
                </c:pt>
                <c:pt idx="119">
                  <c:v>1.0653110842860585</c:v>
                </c:pt>
                <c:pt idx="120">
                  <c:v>1.0650207643564662</c:v>
                </c:pt>
                <c:pt idx="121">
                  <c:v>1.0646146920608586</c:v>
                </c:pt>
                <c:pt idx="122">
                  <c:v>1.0641227669805882</c:v>
                </c:pt>
                <c:pt idx="123">
                  <c:v>1.0635847793502855</c:v>
                </c:pt>
                <c:pt idx="124">
                  <c:v>1.0630087169558708</c:v>
                </c:pt>
                <c:pt idx="125">
                  <c:v>1.0624014993532545</c:v>
                </c:pt>
                <c:pt idx="126">
                  <c:v>1.0617922340485813</c:v>
                </c:pt>
                <c:pt idx="127">
                  <c:v>1.0611998604903659</c:v>
                </c:pt>
                <c:pt idx="128">
                  <c:v>1.0606645605519611</c:v>
                </c:pt>
                <c:pt idx="129">
                  <c:v>1.0602298865469049</c:v>
                </c:pt>
                <c:pt idx="130">
                  <c:v>1.0599221868642263</c:v>
                </c:pt>
                <c:pt idx="131">
                  <c:v>1.0597625048144568</c:v>
                </c:pt>
                <c:pt idx="132">
                  <c:v>1.0597517536258345</c:v>
                </c:pt>
                <c:pt idx="133">
                  <c:v>1.0598966990694809</c:v>
                </c:pt>
                <c:pt idx="134">
                  <c:v>1.0602209513705794</c:v>
                </c:pt>
                <c:pt idx="135">
                  <c:v>1.0607134883463794</c:v>
                </c:pt>
                <c:pt idx="136">
                  <c:v>1.061334899292111</c:v>
                </c:pt>
                <c:pt idx="137">
                  <c:v>1.0620222502994259</c:v>
                </c:pt>
                <c:pt idx="138">
                  <c:v>1.0627265435324176</c:v>
                </c:pt>
                <c:pt idx="139">
                  <c:v>1.063390216528701</c:v>
                </c:pt>
                <c:pt idx="140">
                  <c:v>1.0639549911315167</c:v>
                </c:pt>
                <c:pt idx="141">
                  <c:v>1.0643789450534682</c:v>
                </c:pt>
                <c:pt idx="142">
                  <c:v>1.0646313852763827</c:v>
                </c:pt>
                <c:pt idx="143">
                  <c:v>1.0646648335382678</c:v>
                </c:pt>
                <c:pt idx="144">
                  <c:v>1.0644739700169614</c:v>
                </c:pt>
                <c:pt idx="145">
                  <c:v>1.0640513802202534</c:v>
                </c:pt>
                <c:pt idx="146">
                  <c:v>1.0633996220328361</c:v>
                </c:pt>
                <c:pt idx="147">
                  <c:v>1.0625289264373874</c:v>
                </c:pt>
                <c:pt idx="148">
                  <c:v>1.0614731753384337</c:v>
                </c:pt>
                <c:pt idx="149">
                  <c:v>1.0602507831249151</c:v>
                </c:pt>
                <c:pt idx="150">
                  <c:v>1.058893195826965</c:v>
                </c:pt>
                <c:pt idx="151">
                  <c:v>1.0574035780618907</c:v>
                </c:pt>
                <c:pt idx="152">
                  <c:v>1.0557953290037128</c:v>
                </c:pt>
                <c:pt idx="153">
                  <c:v>1.0540969777219047</c:v>
                </c:pt>
                <c:pt idx="154">
                  <c:v>1.0523329362831497</c:v>
                </c:pt>
                <c:pt idx="155">
                  <c:v>1.0505230920406863</c:v>
                </c:pt>
                <c:pt idx="156">
                  <c:v>1.0486797588270798</c:v>
                </c:pt>
                <c:pt idx="157">
                  <c:v>1.0468320868062631</c:v>
                </c:pt>
                <c:pt idx="158">
                  <c:v>1.0450137114707727</c:v>
                </c:pt>
                <c:pt idx="159">
                  <c:v>1.0432364274207941</c:v>
                </c:pt>
                <c:pt idx="160">
                  <c:v>1.0414930571391834</c:v>
                </c:pt>
                <c:pt idx="161">
                  <c:v>1.0397886031769195</c:v>
                </c:pt>
                <c:pt idx="162">
                  <c:v>1.0381406050927078</c:v>
                </c:pt>
                <c:pt idx="163">
                  <c:v>1.0365542828044421</c:v>
                </c:pt>
                <c:pt idx="164">
                  <c:v>1.0350520491182915</c:v>
                </c:pt>
                <c:pt idx="165">
                  <c:v>1.033664133553257</c:v>
                </c:pt>
                <c:pt idx="166">
                  <c:v>1.0324188034441397</c:v>
                </c:pt>
                <c:pt idx="167">
                  <c:v>1.0313327245640964</c:v>
                </c:pt>
                <c:pt idx="168">
                  <c:v>1.0304131340998706</c:v>
                </c:pt>
                <c:pt idx="169">
                  <c:v>1.0296597636994251</c:v>
                </c:pt>
                <c:pt idx="170">
                  <c:v>1.0290402225879729</c:v>
                </c:pt>
                <c:pt idx="171">
                  <c:v>1.0285401610192832</c:v>
                </c:pt>
                <c:pt idx="172">
                  <c:v>1.028137554846053</c:v>
                </c:pt>
                <c:pt idx="173">
                  <c:v>1.0278183795807521</c:v>
                </c:pt>
                <c:pt idx="174">
                  <c:v>1.0275701062182645</c:v>
                </c:pt>
                <c:pt idx="175">
                  <c:v>1.0273742163540944</c:v>
                </c:pt>
                <c:pt idx="176">
                  <c:v>1.0272211364730464</c:v>
                </c:pt>
                <c:pt idx="177">
                  <c:v>1.0271150239608071</c:v>
                </c:pt>
                <c:pt idx="178">
                  <c:v>1.0270773554128236</c:v>
                </c:pt>
                <c:pt idx="179">
                  <c:v>1.0271334257510432</c:v>
                </c:pt>
                <c:pt idx="180">
                  <c:v>1.0272833179478316</c:v>
                </c:pt>
                <c:pt idx="181">
                  <c:v>1.0275138488350728</c:v>
                </c:pt>
                <c:pt idx="182">
                  <c:v>1.0278502216505734</c:v>
                </c:pt>
                <c:pt idx="183">
                  <c:v>1.0283379347362402</c:v>
                </c:pt>
                <c:pt idx="184">
                  <c:v>1.0290109215974308</c:v>
                </c:pt>
                <c:pt idx="185">
                  <c:v>1.0298674248731685</c:v>
                </c:pt>
                <c:pt idx="186">
                  <c:v>1.0309112543171013</c:v>
                </c:pt>
                <c:pt idx="187">
                  <c:v>1.032112585135964</c:v>
                </c:pt>
                <c:pt idx="188">
                  <c:v>1.0334208468105475</c:v>
                </c:pt>
                <c:pt idx="189">
                  <c:v>1.0347661718857095</c:v>
                </c:pt>
                <c:pt idx="190">
                  <c:v>1.0361085864717394</c:v>
                </c:pt>
                <c:pt idx="191">
                  <c:v>1.0374218457560613</c:v>
                </c:pt>
                <c:pt idx="192">
                  <c:v>1.0386948739015973</c:v>
                </c:pt>
                <c:pt idx="193">
                  <c:v>1.0399035069914262</c:v>
                </c:pt>
                <c:pt idx="194">
                  <c:v>1.0410285726480502</c:v>
                </c:pt>
                <c:pt idx="195">
                  <c:v>1.042066717526716</c:v>
                </c:pt>
                <c:pt idx="196">
                  <c:v>1.0430370149162109</c:v>
                </c:pt>
                <c:pt idx="197">
                  <c:v>1.0439552233362133</c:v>
                </c:pt>
                <c:pt idx="198">
                  <c:v>1.0448131832381711</c:v>
                </c:pt>
                <c:pt idx="199">
                  <c:v>1.0455579212772443</c:v>
                </c:pt>
                <c:pt idx="200">
                  <c:v>1.0461764887216918</c:v>
                </c:pt>
                <c:pt idx="201">
                  <c:v>1.0466517454636006</c:v>
                </c:pt>
                <c:pt idx="202">
                  <c:v>1.04695395949051</c:v>
                </c:pt>
                <c:pt idx="203">
                  <c:v>1.0470539565364814</c:v>
                </c:pt>
                <c:pt idx="204">
                  <c:v>1.0469363925131134</c:v>
                </c:pt>
                <c:pt idx="205">
                  <c:v>1.0466078936451337</c:v>
                </c:pt>
                <c:pt idx="206">
                  <c:v>1.0461172176126383</c:v>
                </c:pt>
                <c:pt idx="207">
                  <c:v>1.0454863488594495</c:v>
                </c:pt>
                <c:pt idx="208">
                  <c:v>1.0447368720147914</c:v>
                </c:pt>
                <c:pt idx="209">
                  <c:v>1.0439121526998567</c:v>
                </c:pt>
                <c:pt idx="210">
                  <c:v>1.0430678989837923</c:v>
                </c:pt>
                <c:pt idx="211">
                  <c:v>1.0422482234565422</c:v>
                </c:pt>
                <c:pt idx="212">
                  <c:v>1.0415018831210714</c:v>
                </c:pt>
                <c:pt idx="213">
                  <c:v>1.0408842508920702</c:v>
                </c:pt>
                <c:pt idx="214">
                  <c:v>1.0404542122175811</c:v>
                </c:pt>
                <c:pt idx="215">
                  <c:v>1.0402520565965514</c:v>
                </c:pt>
                <c:pt idx="216">
                  <c:v>1.0402564180701068</c:v>
                </c:pt>
                <c:pt idx="217">
                  <c:v>1.0404624352173821</c:v>
                </c:pt>
                <c:pt idx="218">
                  <c:v>1.0408781104112048</c:v>
                </c:pt>
                <c:pt idx="219">
                  <c:v>1.0414836211210146</c:v>
                </c:pt>
                <c:pt idx="220">
                  <c:v>1.0422639105352893</c:v>
                </c:pt>
                <c:pt idx="221">
                  <c:v>1.0432080594543212</c:v>
                </c:pt>
                <c:pt idx="222">
                  <c:v>1.0442882741391513</c:v>
                </c:pt>
                <c:pt idx="223">
                  <c:v>1.0454499561736073</c:v>
                </c:pt>
                <c:pt idx="224">
                  <c:v>1.0466676846717673</c:v>
                </c:pt>
                <c:pt idx="225">
                  <c:v>1.0479177316607386</c:v>
                </c:pt>
                <c:pt idx="226">
                  <c:v>1.0491841698436444</c:v>
                </c:pt>
                <c:pt idx="227">
                  <c:v>1.0504334325577875</c:v>
                </c:pt>
                <c:pt idx="228">
                  <c:v>1.0516385385796028</c:v>
                </c:pt>
                <c:pt idx="229">
                  <c:v>1.0527740282742923</c:v>
                </c:pt>
                <c:pt idx="230">
                  <c:v>1.0538097162762008</c:v>
                </c:pt>
                <c:pt idx="231">
                  <c:v>1.0547255203809458</c:v>
                </c:pt>
                <c:pt idx="232">
                  <c:v>1.0555032762013141</c:v>
                </c:pt>
                <c:pt idx="233">
                  <c:v>1.0561055053204709</c:v>
                </c:pt>
                <c:pt idx="234">
                  <c:v>1.0564852513111771</c:v>
                </c:pt>
                <c:pt idx="235">
                  <c:v>1.0566121405374955</c:v>
                </c:pt>
                <c:pt idx="236">
                  <c:v>1.0564956631739904</c:v>
                </c:pt>
                <c:pt idx="237">
                  <c:v>1.0561290974583446</c:v>
                </c:pt>
                <c:pt idx="238">
                  <c:v>1.0554734746658336</c:v>
                </c:pt>
                <c:pt idx="239">
                  <c:v>1.054479247264509</c:v>
                </c:pt>
                <c:pt idx="240">
                  <c:v>1.0530905308010399</c:v>
                </c:pt>
                <c:pt idx="241">
                  <c:v>1.051242688983766</c:v>
                </c:pt>
                <c:pt idx="242">
                  <c:v>1.0488671169113661</c:v>
                </c:pt>
                <c:pt idx="243">
                  <c:v>1.0459346117941124</c:v>
                </c:pt>
                <c:pt idx="244">
                  <c:v>1.0424592225664124</c:v>
                </c:pt>
                <c:pt idx="245">
                  <c:v>1.0385185752195705</c:v>
                </c:pt>
                <c:pt idx="246">
                  <c:v>1.0342694734349742</c:v>
                </c:pt>
                <c:pt idx="247">
                  <c:v>1.0298780705088202</c:v>
                </c:pt>
                <c:pt idx="248">
                  <c:v>1.0255334936887059</c:v>
                </c:pt>
                <c:pt idx="249">
                  <c:v>1.0213940814162006</c:v>
                </c:pt>
                <c:pt idx="250">
                  <c:v>1.0176114316707807</c:v>
                </c:pt>
                <c:pt idx="251">
                  <c:v>1.0142814177126851</c:v>
                </c:pt>
                <c:pt idx="252">
                  <c:v>1.0114343693965295</c:v>
                </c:pt>
                <c:pt idx="253">
                  <c:v>1.0090343156359922</c:v>
                </c:pt>
                <c:pt idx="254">
                  <c:v>1.0070379404693868</c:v>
                </c:pt>
                <c:pt idx="255">
                  <c:v>1.0053842569011506</c:v>
                </c:pt>
                <c:pt idx="256">
                  <c:v>1.0040215576967961</c:v>
                </c:pt>
                <c:pt idx="257">
                  <c:v>1.0029043021887321</c:v>
                </c:pt>
                <c:pt idx="258">
                  <c:v>1.001960682778374</c:v>
                </c:pt>
                <c:pt idx="259">
                  <c:v>1.0011325629940795</c:v>
                </c:pt>
                <c:pt idx="260">
                  <c:v>1.0003743015830941</c:v>
                </c:pt>
                <c:pt idx="261">
                  <c:v>0.99966826545219589</c:v>
                </c:pt>
                <c:pt idx="262">
                  <c:v>0.99902729475347596</c:v>
                </c:pt>
                <c:pt idx="263">
                  <c:v>0.99844099002463405</c:v>
                </c:pt>
                <c:pt idx="264">
                  <c:v>0.99794523921182443</c:v>
                </c:pt>
                <c:pt idx="265">
                  <c:v>0.99757308886217799</c:v>
                </c:pt>
                <c:pt idx="266">
                  <c:v>0.99733542426009059</c:v>
                </c:pt>
                <c:pt idx="267">
                  <c:v>0.99721814614283766</c:v>
                </c:pt>
                <c:pt idx="268">
                  <c:v>0.99722090228931448</c:v>
                </c:pt>
                <c:pt idx="269">
                  <c:v>0.99733283735120715</c:v>
                </c:pt>
                <c:pt idx="270">
                  <c:v>0.99754095625871908</c:v>
                </c:pt>
                <c:pt idx="271">
                  <c:v>0.99784715724467099</c:v>
                </c:pt>
                <c:pt idx="272">
                  <c:v>0.99824992868591345</c:v>
                </c:pt>
                <c:pt idx="273">
                  <c:v>0.9987218224459411</c:v>
                </c:pt>
                <c:pt idx="274">
                  <c:v>0.99924112060488668</c:v>
                </c:pt>
                <c:pt idx="275">
                  <c:v>0.99976337714804375</c:v>
                </c:pt>
                <c:pt idx="276">
                  <c:v>1.0002523737816156</c:v>
                </c:pt>
                <c:pt idx="277">
                  <c:v>1.0006866273160921</c:v>
                </c:pt>
                <c:pt idx="278">
                  <c:v>1.0010559228932998</c:v>
                </c:pt>
                <c:pt idx="279">
                  <c:v>1.001334532232341</c:v>
                </c:pt>
                <c:pt idx="280">
                  <c:v>1.0015265374373135</c:v>
                </c:pt>
                <c:pt idx="281">
                  <c:v>1.0016379872146945</c:v>
                </c:pt>
                <c:pt idx="282">
                  <c:v>1.0016752182168047</c:v>
                </c:pt>
                <c:pt idx="283">
                  <c:v>1.0016506675717212</c:v>
                </c:pt>
                <c:pt idx="284">
                  <c:v>1.0015951779574475</c:v>
                </c:pt>
                <c:pt idx="285">
                  <c:v>1.0015156514283199</c:v>
                </c:pt>
                <c:pt idx="286">
                  <c:v>1.0014160135190273</c:v>
                </c:pt>
                <c:pt idx="287">
                  <c:v>1.0012813341314244</c:v>
                </c:pt>
                <c:pt idx="288">
                  <c:v>1.0011036192342684</c:v>
                </c:pt>
                <c:pt idx="289">
                  <c:v>1.0009083656686919</c:v>
                </c:pt>
                <c:pt idx="290">
                  <c:v>1.0007189825652534</c:v>
                </c:pt>
                <c:pt idx="291">
                  <c:v>1.0005480122055717</c:v>
                </c:pt>
                <c:pt idx="292">
                  <c:v>1.0003812441796349</c:v>
                </c:pt>
                <c:pt idx="293">
                  <c:v>1.000201900031283</c:v>
                </c:pt>
                <c:pt idx="294">
                  <c:v>0.99999633467669025</c:v>
                </c:pt>
                <c:pt idx="295">
                  <c:v>0.9997339239221984</c:v>
                </c:pt>
                <c:pt idx="296">
                  <c:v>0.99941050844619517</c:v>
                </c:pt>
                <c:pt idx="297">
                  <c:v>0.99904817290431303</c:v>
                </c:pt>
                <c:pt idx="298">
                  <c:v>0.99868985828069545</c:v>
                </c:pt>
                <c:pt idx="299">
                  <c:v>0.99836218597799098</c:v>
                </c:pt>
                <c:pt idx="300">
                  <c:v>0.99809344224081709</c:v>
                </c:pt>
                <c:pt idx="301">
                  <c:v>0.99790990575025351</c:v>
                </c:pt>
                <c:pt idx="302">
                  <c:v>0.99786553287965429</c:v>
                </c:pt>
                <c:pt idx="303">
                  <c:v>0.99799236838724237</c:v>
                </c:pt>
                <c:pt idx="304">
                  <c:v>0.99829695062103507</c:v>
                </c:pt>
                <c:pt idx="305">
                  <c:v>0.99877871714084032</c:v>
                </c:pt>
                <c:pt idx="306">
                  <c:v>0.99944162460022212</c:v>
                </c:pt>
                <c:pt idx="307">
                  <c:v>1.0002712309252766</c:v>
                </c:pt>
                <c:pt idx="308">
                  <c:v>1.0012655338389611</c:v>
                </c:pt>
                <c:pt idx="309">
                  <c:v>1.0024111985609931</c:v>
                </c:pt>
                <c:pt idx="310">
                  <c:v>1.0036905869359107</c:v>
                </c:pt>
                <c:pt idx="311">
                  <c:v>1.0050750046970969</c:v>
                </c:pt>
                <c:pt idx="312">
                  <c:v>1.0065332053300093</c:v>
                </c:pt>
                <c:pt idx="313">
                  <c:v>1.0080246264820683</c:v>
                </c:pt>
                <c:pt idx="314">
                  <c:v>1.0095040691597275</c:v>
                </c:pt>
                <c:pt idx="315">
                  <c:v>1.0109379532222937</c:v>
                </c:pt>
                <c:pt idx="316">
                  <c:v>1.0123118848014048</c:v>
                </c:pt>
                <c:pt idx="317">
                  <c:v>1.0136174072266146</c:v>
                </c:pt>
                <c:pt idx="318">
                  <c:v>1.0148614180009741</c:v>
                </c:pt>
                <c:pt idx="319">
                  <c:v>1.0160460774457725</c:v>
                </c:pt>
                <c:pt idx="320">
                  <c:v>1.0172059156457391</c:v>
                </c:pt>
                <c:pt idx="321">
                  <c:v>1.0183485809422215</c:v>
                </c:pt>
              </c:numCache>
            </c:numRef>
          </c:val>
          <c:smooth val="1"/>
          <c:extLst xmlns:c16r2="http://schemas.microsoft.com/office/drawing/2015/06/chart">
            <c:ext xmlns:c16="http://schemas.microsoft.com/office/drawing/2014/chart" uri="{C3380CC4-5D6E-409C-BE32-E72D297353CC}">
              <c16:uniqueId val="{0000000B-EB38-4C4B-9240-99215C6DD9ED}"/>
            </c:ext>
          </c:extLst>
        </c:ser>
        <c:ser>
          <c:idx val="0"/>
          <c:order val="8"/>
          <c:tx>
            <c:strRef>
              <c:f>'SeriesData (1)'!$Y$2</c:f>
              <c:strCache>
                <c:ptCount val="1"/>
                <c:pt idx="0">
                  <c:v>USA real exchange rate</c:v>
                </c:pt>
              </c:strCache>
            </c:strRef>
          </c:tx>
          <c:spPr>
            <a:ln w="31750">
              <a:solidFill>
                <a:sysClr val="windowText" lastClr="000000"/>
              </a:solidFill>
            </a:ln>
          </c:spPr>
          <c:marker>
            <c:symbol val="none"/>
          </c:marker>
          <c:dLbls>
            <c:dLbl>
              <c:idx val="162"/>
              <c:layout>
                <c:manualLayout>
                  <c:x val="-8.8930576904978589E-2"/>
                  <c:y val="0.15001935381633877"/>
                </c:manualLayout>
              </c:layout>
              <c:tx>
                <c:rich>
                  <a:bodyPr/>
                  <a:lstStyle/>
                  <a:p>
                    <a:r>
                      <a:rPr lang="en-US" b="1" dirty="0"/>
                      <a:t>USA</a:t>
                    </a:r>
                    <a:br>
                      <a:rPr lang="en-US" b="1" dirty="0"/>
                    </a:br>
                    <a:r>
                      <a:rPr lang="en-US" b="1" dirty="0" smtClean="0"/>
                      <a:t>real interest=1</a:t>
                    </a:r>
                    <a:endParaRPr lang="en-US" b="1"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EB38-4C4B-9240-99215C6DD9ED}"/>
                </c:ext>
                <c:ext xmlns:c15="http://schemas.microsoft.com/office/drawing/2012/chart" uri="{CE6537A1-D6FC-4f65-9D91-7224C49458BB}">
                  <c15:layout>
                    <c:manualLayout>
                      <c:w val="0.30265923930823391"/>
                      <c:h val="0.16713877855337367"/>
                    </c:manualLayout>
                  </c15:layout>
                </c:ext>
              </c:extLst>
            </c:dLbl>
            <c:spPr>
              <a:noFill/>
              <a:ln>
                <a:noFill/>
              </a:ln>
              <a:effectLst/>
            </c:spPr>
            <c:txPr>
              <a:bodyPr/>
              <a:lstStyle/>
              <a:p>
                <a:pPr>
                  <a:defRPr b="1"/>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'SeriesData (1)'!$A$3:$A$340</c:f>
              <c:numCache>
                <c:formatCode>dd/mm/yy</c:formatCode>
                <c:ptCount val="338"/>
                <c:pt idx="0">
                  <c:v>32295</c:v>
                </c:pt>
                <c:pt idx="1">
                  <c:v>32325</c:v>
                </c:pt>
                <c:pt idx="2">
                  <c:v>32356</c:v>
                </c:pt>
                <c:pt idx="3">
                  <c:v>32387</c:v>
                </c:pt>
                <c:pt idx="4">
                  <c:v>32417</c:v>
                </c:pt>
                <c:pt idx="5">
                  <c:v>32448</c:v>
                </c:pt>
                <c:pt idx="6">
                  <c:v>32478</c:v>
                </c:pt>
                <c:pt idx="7">
                  <c:v>32509</c:v>
                </c:pt>
                <c:pt idx="8">
                  <c:v>32540</c:v>
                </c:pt>
                <c:pt idx="9">
                  <c:v>32568</c:v>
                </c:pt>
                <c:pt idx="10">
                  <c:v>32599</c:v>
                </c:pt>
                <c:pt idx="11">
                  <c:v>32629</c:v>
                </c:pt>
                <c:pt idx="12">
                  <c:v>32660</c:v>
                </c:pt>
                <c:pt idx="13">
                  <c:v>32690</c:v>
                </c:pt>
                <c:pt idx="14">
                  <c:v>32721</c:v>
                </c:pt>
                <c:pt idx="15">
                  <c:v>32752</c:v>
                </c:pt>
                <c:pt idx="16">
                  <c:v>32782</c:v>
                </c:pt>
                <c:pt idx="17">
                  <c:v>32813</c:v>
                </c:pt>
                <c:pt idx="18">
                  <c:v>32843</c:v>
                </c:pt>
                <c:pt idx="19">
                  <c:v>32874</c:v>
                </c:pt>
                <c:pt idx="20">
                  <c:v>32905</c:v>
                </c:pt>
                <c:pt idx="21">
                  <c:v>32933</c:v>
                </c:pt>
                <c:pt idx="22">
                  <c:v>32964</c:v>
                </c:pt>
                <c:pt idx="23">
                  <c:v>32994</c:v>
                </c:pt>
                <c:pt idx="24">
                  <c:v>33025</c:v>
                </c:pt>
                <c:pt idx="25">
                  <c:v>33055</c:v>
                </c:pt>
                <c:pt idx="26">
                  <c:v>33086</c:v>
                </c:pt>
                <c:pt idx="27">
                  <c:v>33117</c:v>
                </c:pt>
                <c:pt idx="28">
                  <c:v>33147</c:v>
                </c:pt>
                <c:pt idx="29">
                  <c:v>33178</c:v>
                </c:pt>
                <c:pt idx="30">
                  <c:v>33208</c:v>
                </c:pt>
                <c:pt idx="31">
                  <c:v>33239</c:v>
                </c:pt>
                <c:pt idx="32">
                  <c:v>33270</c:v>
                </c:pt>
                <c:pt idx="33">
                  <c:v>33298</c:v>
                </c:pt>
                <c:pt idx="34">
                  <c:v>33329</c:v>
                </c:pt>
                <c:pt idx="35">
                  <c:v>33359</c:v>
                </c:pt>
                <c:pt idx="36">
                  <c:v>33390</c:v>
                </c:pt>
                <c:pt idx="37">
                  <c:v>33420</c:v>
                </c:pt>
                <c:pt idx="38">
                  <c:v>33451</c:v>
                </c:pt>
                <c:pt idx="39">
                  <c:v>33482</c:v>
                </c:pt>
                <c:pt idx="40">
                  <c:v>33512</c:v>
                </c:pt>
                <c:pt idx="41">
                  <c:v>33543</c:v>
                </c:pt>
                <c:pt idx="42">
                  <c:v>33573</c:v>
                </c:pt>
                <c:pt idx="43">
                  <c:v>33604</c:v>
                </c:pt>
                <c:pt idx="44">
                  <c:v>33635</c:v>
                </c:pt>
                <c:pt idx="45">
                  <c:v>33664</c:v>
                </c:pt>
                <c:pt idx="46">
                  <c:v>33695</c:v>
                </c:pt>
                <c:pt idx="47">
                  <c:v>33725</c:v>
                </c:pt>
                <c:pt idx="48">
                  <c:v>33756</c:v>
                </c:pt>
                <c:pt idx="49">
                  <c:v>33786</c:v>
                </c:pt>
                <c:pt idx="50">
                  <c:v>33817</c:v>
                </c:pt>
                <c:pt idx="51">
                  <c:v>33848</c:v>
                </c:pt>
                <c:pt idx="52">
                  <c:v>33878</c:v>
                </c:pt>
                <c:pt idx="53">
                  <c:v>33909</c:v>
                </c:pt>
                <c:pt idx="54">
                  <c:v>33939</c:v>
                </c:pt>
                <c:pt idx="55">
                  <c:v>33970</c:v>
                </c:pt>
                <c:pt idx="56">
                  <c:v>34001</c:v>
                </c:pt>
                <c:pt idx="57">
                  <c:v>34029</c:v>
                </c:pt>
                <c:pt idx="58">
                  <c:v>34060</c:v>
                </c:pt>
                <c:pt idx="59">
                  <c:v>34090</c:v>
                </c:pt>
                <c:pt idx="60">
                  <c:v>34121</c:v>
                </c:pt>
                <c:pt idx="61">
                  <c:v>34151</c:v>
                </c:pt>
                <c:pt idx="62">
                  <c:v>34182</c:v>
                </c:pt>
                <c:pt idx="63">
                  <c:v>34213</c:v>
                </c:pt>
                <c:pt idx="64">
                  <c:v>34243</c:v>
                </c:pt>
                <c:pt idx="65">
                  <c:v>34274</c:v>
                </c:pt>
                <c:pt idx="66">
                  <c:v>34304</c:v>
                </c:pt>
                <c:pt idx="67">
                  <c:v>34335</c:v>
                </c:pt>
                <c:pt idx="68">
                  <c:v>34366</c:v>
                </c:pt>
                <c:pt idx="69">
                  <c:v>34394</c:v>
                </c:pt>
                <c:pt idx="70">
                  <c:v>34425</c:v>
                </c:pt>
                <c:pt idx="71">
                  <c:v>34455</c:v>
                </c:pt>
                <c:pt idx="72">
                  <c:v>34486</c:v>
                </c:pt>
                <c:pt idx="73">
                  <c:v>34516</c:v>
                </c:pt>
                <c:pt idx="74">
                  <c:v>34547</c:v>
                </c:pt>
                <c:pt idx="75">
                  <c:v>34578</c:v>
                </c:pt>
                <c:pt idx="76">
                  <c:v>34608</c:v>
                </c:pt>
                <c:pt idx="77">
                  <c:v>34639</c:v>
                </c:pt>
                <c:pt idx="78">
                  <c:v>34669</c:v>
                </c:pt>
                <c:pt idx="79">
                  <c:v>34700</c:v>
                </c:pt>
                <c:pt idx="80">
                  <c:v>34731</c:v>
                </c:pt>
                <c:pt idx="81">
                  <c:v>34759</c:v>
                </c:pt>
                <c:pt idx="82">
                  <c:v>34790</c:v>
                </c:pt>
                <c:pt idx="83">
                  <c:v>34820</c:v>
                </c:pt>
                <c:pt idx="84">
                  <c:v>34851</c:v>
                </c:pt>
                <c:pt idx="85">
                  <c:v>34881</c:v>
                </c:pt>
                <c:pt idx="86">
                  <c:v>34912</c:v>
                </c:pt>
                <c:pt idx="87">
                  <c:v>34943</c:v>
                </c:pt>
                <c:pt idx="88">
                  <c:v>34973</c:v>
                </c:pt>
                <c:pt idx="89">
                  <c:v>35004</c:v>
                </c:pt>
                <c:pt idx="90">
                  <c:v>35034</c:v>
                </c:pt>
                <c:pt idx="91">
                  <c:v>35065</c:v>
                </c:pt>
                <c:pt idx="92">
                  <c:v>35096</c:v>
                </c:pt>
                <c:pt idx="93">
                  <c:v>35125</c:v>
                </c:pt>
                <c:pt idx="94">
                  <c:v>35156</c:v>
                </c:pt>
                <c:pt idx="95">
                  <c:v>35186</c:v>
                </c:pt>
                <c:pt idx="96">
                  <c:v>35217</c:v>
                </c:pt>
                <c:pt idx="97">
                  <c:v>35247</c:v>
                </c:pt>
                <c:pt idx="98">
                  <c:v>35278</c:v>
                </c:pt>
                <c:pt idx="99">
                  <c:v>35309</c:v>
                </c:pt>
                <c:pt idx="100">
                  <c:v>35339</c:v>
                </c:pt>
                <c:pt idx="101">
                  <c:v>35370</c:v>
                </c:pt>
                <c:pt idx="102">
                  <c:v>35400</c:v>
                </c:pt>
                <c:pt idx="103">
                  <c:v>35431</c:v>
                </c:pt>
                <c:pt idx="104">
                  <c:v>35462</c:v>
                </c:pt>
                <c:pt idx="105">
                  <c:v>35490</c:v>
                </c:pt>
                <c:pt idx="106">
                  <c:v>35521</c:v>
                </c:pt>
                <c:pt idx="107">
                  <c:v>35551</c:v>
                </c:pt>
                <c:pt idx="108">
                  <c:v>35582</c:v>
                </c:pt>
                <c:pt idx="109">
                  <c:v>35612</c:v>
                </c:pt>
                <c:pt idx="110">
                  <c:v>35643</c:v>
                </c:pt>
                <c:pt idx="111">
                  <c:v>35674</c:v>
                </c:pt>
                <c:pt idx="112">
                  <c:v>35704</c:v>
                </c:pt>
                <c:pt idx="113">
                  <c:v>35735</c:v>
                </c:pt>
                <c:pt idx="114">
                  <c:v>35765</c:v>
                </c:pt>
                <c:pt idx="115">
                  <c:v>35796</c:v>
                </c:pt>
                <c:pt idx="116">
                  <c:v>35827</c:v>
                </c:pt>
                <c:pt idx="117">
                  <c:v>35855</c:v>
                </c:pt>
                <c:pt idx="118">
                  <c:v>35886</c:v>
                </c:pt>
                <c:pt idx="119">
                  <c:v>35916</c:v>
                </c:pt>
                <c:pt idx="120">
                  <c:v>35947</c:v>
                </c:pt>
                <c:pt idx="121">
                  <c:v>35977</c:v>
                </c:pt>
                <c:pt idx="122">
                  <c:v>36008</c:v>
                </c:pt>
                <c:pt idx="123">
                  <c:v>36039</c:v>
                </c:pt>
                <c:pt idx="124">
                  <c:v>36069</c:v>
                </c:pt>
                <c:pt idx="125">
                  <c:v>36100</c:v>
                </c:pt>
                <c:pt idx="126">
                  <c:v>36130</c:v>
                </c:pt>
                <c:pt idx="127">
                  <c:v>36161</c:v>
                </c:pt>
                <c:pt idx="128">
                  <c:v>36192</c:v>
                </c:pt>
                <c:pt idx="129">
                  <c:v>36220</c:v>
                </c:pt>
                <c:pt idx="130">
                  <c:v>36251</c:v>
                </c:pt>
                <c:pt idx="131">
                  <c:v>36281</c:v>
                </c:pt>
                <c:pt idx="132">
                  <c:v>36312</c:v>
                </c:pt>
                <c:pt idx="133">
                  <c:v>36342</c:v>
                </c:pt>
                <c:pt idx="134">
                  <c:v>36373</c:v>
                </c:pt>
                <c:pt idx="135">
                  <c:v>36404</c:v>
                </c:pt>
                <c:pt idx="136">
                  <c:v>36434</c:v>
                </c:pt>
                <c:pt idx="137">
                  <c:v>36465</c:v>
                </c:pt>
                <c:pt idx="138">
                  <c:v>36495</c:v>
                </c:pt>
                <c:pt idx="139">
                  <c:v>36526</c:v>
                </c:pt>
                <c:pt idx="140">
                  <c:v>36557</c:v>
                </c:pt>
                <c:pt idx="141">
                  <c:v>36586</c:v>
                </c:pt>
                <c:pt idx="142">
                  <c:v>36617</c:v>
                </c:pt>
                <c:pt idx="143">
                  <c:v>36647</c:v>
                </c:pt>
                <c:pt idx="144">
                  <c:v>36678</c:v>
                </c:pt>
                <c:pt idx="145">
                  <c:v>36708</c:v>
                </c:pt>
                <c:pt idx="146">
                  <c:v>36739</c:v>
                </c:pt>
                <c:pt idx="147">
                  <c:v>36770</c:v>
                </c:pt>
                <c:pt idx="148">
                  <c:v>36800</c:v>
                </c:pt>
                <c:pt idx="149">
                  <c:v>36831</c:v>
                </c:pt>
                <c:pt idx="150">
                  <c:v>36861</c:v>
                </c:pt>
                <c:pt idx="151">
                  <c:v>36892</c:v>
                </c:pt>
                <c:pt idx="152">
                  <c:v>36923</c:v>
                </c:pt>
                <c:pt idx="153">
                  <c:v>36951</c:v>
                </c:pt>
                <c:pt idx="154">
                  <c:v>36982</c:v>
                </c:pt>
                <c:pt idx="155">
                  <c:v>37012</c:v>
                </c:pt>
                <c:pt idx="156">
                  <c:v>37043</c:v>
                </c:pt>
                <c:pt idx="157">
                  <c:v>37073</c:v>
                </c:pt>
                <c:pt idx="158">
                  <c:v>37104</c:v>
                </c:pt>
                <c:pt idx="159">
                  <c:v>37135</c:v>
                </c:pt>
                <c:pt idx="160">
                  <c:v>37165</c:v>
                </c:pt>
                <c:pt idx="161">
                  <c:v>37196</c:v>
                </c:pt>
                <c:pt idx="162">
                  <c:v>37226</c:v>
                </c:pt>
                <c:pt idx="163">
                  <c:v>37257</c:v>
                </c:pt>
                <c:pt idx="164">
                  <c:v>37288</c:v>
                </c:pt>
                <c:pt idx="165">
                  <c:v>37316</c:v>
                </c:pt>
                <c:pt idx="166">
                  <c:v>37347</c:v>
                </c:pt>
                <c:pt idx="167">
                  <c:v>37377</c:v>
                </c:pt>
                <c:pt idx="168">
                  <c:v>37408</c:v>
                </c:pt>
                <c:pt idx="169">
                  <c:v>37438</c:v>
                </c:pt>
                <c:pt idx="170">
                  <c:v>37469</c:v>
                </c:pt>
                <c:pt idx="171">
                  <c:v>37500</c:v>
                </c:pt>
                <c:pt idx="172">
                  <c:v>37530</c:v>
                </c:pt>
                <c:pt idx="173">
                  <c:v>37561</c:v>
                </c:pt>
                <c:pt idx="174">
                  <c:v>37591</c:v>
                </c:pt>
                <c:pt idx="175">
                  <c:v>37622</c:v>
                </c:pt>
                <c:pt idx="176">
                  <c:v>37653</c:v>
                </c:pt>
                <c:pt idx="177">
                  <c:v>37681</c:v>
                </c:pt>
                <c:pt idx="178">
                  <c:v>37712</c:v>
                </c:pt>
                <c:pt idx="179">
                  <c:v>37742</c:v>
                </c:pt>
                <c:pt idx="180">
                  <c:v>37773</c:v>
                </c:pt>
                <c:pt idx="181">
                  <c:v>37803</c:v>
                </c:pt>
                <c:pt idx="182">
                  <c:v>37834</c:v>
                </c:pt>
                <c:pt idx="183">
                  <c:v>37865</c:v>
                </c:pt>
                <c:pt idx="184">
                  <c:v>37895</c:v>
                </c:pt>
                <c:pt idx="185">
                  <c:v>37926</c:v>
                </c:pt>
                <c:pt idx="186">
                  <c:v>37956</c:v>
                </c:pt>
                <c:pt idx="187">
                  <c:v>37987</c:v>
                </c:pt>
                <c:pt idx="188">
                  <c:v>38018</c:v>
                </c:pt>
                <c:pt idx="189">
                  <c:v>38047</c:v>
                </c:pt>
                <c:pt idx="190">
                  <c:v>38078</c:v>
                </c:pt>
                <c:pt idx="191">
                  <c:v>38108</c:v>
                </c:pt>
                <c:pt idx="192">
                  <c:v>38139</c:v>
                </c:pt>
                <c:pt idx="193">
                  <c:v>38169</c:v>
                </c:pt>
                <c:pt idx="194">
                  <c:v>38200</c:v>
                </c:pt>
                <c:pt idx="195">
                  <c:v>38231</c:v>
                </c:pt>
                <c:pt idx="196">
                  <c:v>38261</c:v>
                </c:pt>
                <c:pt idx="197">
                  <c:v>38292</c:v>
                </c:pt>
                <c:pt idx="198">
                  <c:v>38322</c:v>
                </c:pt>
                <c:pt idx="199">
                  <c:v>38353</c:v>
                </c:pt>
                <c:pt idx="200">
                  <c:v>38384</c:v>
                </c:pt>
                <c:pt idx="201">
                  <c:v>38412</c:v>
                </c:pt>
                <c:pt idx="202">
                  <c:v>38443</c:v>
                </c:pt>
                <c:pt idx="203">
                  <c:v>38473</c:v>
                </c:pt>
                <c:pt idx="204">
                  <c:v>38504</c:v>
                </c:pt>
                <c:pt idx="205">
                  <c:v>38534</c:v>
                </c:pt>
                <c:pt idx="206">
                  <c:v>38565</c:v>
                </c:pt>
                <c:pt idx="207">
                  <c:v>38596</c:v>
                </c:pt>
                <c:pt idx="208">
                  <c:v>38626</c:v>
                </c:pt>
                <c:pt idx="209">
                  <c:v>38657</c:v>
                </c:pt>
                <c:pt idx="210">
                  <c:v>38687</c:v>
                </c:pt>
                <c:pt idx="211">
                  <c:v>38718</c:v>
                </c:pt>
                <c:pt idx="212">
                  <c:v>38749</c:v>
                </c:pt>
                <c:pt idx="213">
                  <c:v>38777</c:v>
                </c:pt>
                <c:pt idx="214">
                  <c:v>38808</c:v>
                </c:pt>
                <c:pt idx="215">
                  <c:v>38838</c:v>
                </c:pt>
                <c:pt idx="216">
                  <c:v>38869</c:v>
                </c:pt>
                <c:pt idx="217">
                  <c:v>38899</c:v>
                </c:pt>
                <c:pt idx="218">
                  <c:v>38930</c:v>
                </c:pt>
                <c:pt idx="219">
                  <c:v>38961</c:v>
                </c:pt>
                <c:pt idx="220">
                  <c:v>38991</c:v>
                </c:pt>
                <c:pt idx="221">
                  <c:v>39022</c:v>
                </c:pt>
                <c:pt idx="222">
                  <c:v>39052</c:v>
                </c:pt>
                <c:pt idx="223">
                  <c:v>39083</c:v>
                </c:pt>
                <c:pt idx="224">
                  <c:v>39114</c:v>
                </c:pt>
                <c:pt idx="225">
                  <c:v>39142</c:v>
                </c:pt>
                <c:pt idx="226">
                  <c:v>39173</c:v>
                </c:pt>
                <c:pt idx="227">
                  <c:v>39203</c:v>
                </c:pt>
                <c:pt idx="228">
                  <c:v>39234</c:v>
                </c:pt>
                <c:pt idx="229">
                  <c:v>39264</c:v>
                </c:pt>
                <c:pt idx="230">
                  <c:v>39295</c:v>
                </c:pt>
                <c:pt idx="231">
                  <c:v>39326</c:v>
                </c:pt>
                <c:pt idx="232">
                  <c:v>39356</c:v>
                </c:pt>
                <c:pt idx="233">
                  <c:v>39387</c:v>
                </c:pt>
                <c:pt idx="234">
                  <c:v>39417</c:v>
                </c:pt>
                <c:pt idx="235">
                  <c:v>39448</c:v>
                </c:pt>
                <c:pt idx="236">
                  <c:v>39479</c:v>
                </c:pt>
                <c:pt idx="237">
                  <c:v>39508</c:v>
                </c:pt>
                <c:pt idx="238">
                  <c:v>39539</c:v>
                </c:pt>
                <c:pt idx="239">
                  <c:v>39569</c:v>
                </c:pt>
                <c:pt idx="240">
                  <c:v>39600</c:v>
                </c:pt>
                <c:pt idx="241">
                  <c:v>39630</c:v>
                </c:pt>
                <c:pt idx="242">
                  <c:v>39661</c:v>
                </c:pt>
                <c:pt idx="243">
                  <c:v>39692</c:v>
                </c:pt>
                <c:pt idx="244">
                  <c:v>39722</c:v>
                </c:pt>
                <c:pt idx="245">
                  <c:v>39753</c:v>
                </c:pt>
                <c:pt idx="246">
                  <c:v>39783</c:v>
                </c:pt>
                <c:pt idx="247">
                  <c:v>39814</c:v>
                </c:pt>
                <c:pt idx="248">
                  <c:v>39845</c:v>
                </c:pt>
                <c:pt idx="249">
                  <c:v>39873</c:v>
                </c:pt>
                <c:pt idx="250">
                  <c:v>39904</c:v>
                </c:pt>
                <c:pt idx="251">
                  <c:v>39934</c:v>
                </c:pt>
                <c:pt idx="252">
                  <c:v>39965</c:v>
                </c:pt>
                <c:pt idx="253">
                  <c:v>39995</c:v>
                </c:pt>
                <c:pt idx="254">
                  <c:v>40026</c:v>
                </c:pt>
                <c:pt idx="255">
                  <c:v>40057</c:v>
                </c:pt>
                <c:pt idx="256">
                  <c:v>40087</c:v>
                </c:pt>
                <c:pt idx="257">
                  <c:v>40118</c:v>
                </c:pt>
                <c:pt idx="258">
                  <c:v>40148</c:v>
                </c:pt>
                <c:pt idx="259">
                  <c:v>40179</c:v>
                </c:pt>
                <c:pt idx="260">
                  <c:v>40210</c:v>
                </c:pt>
                <c:pt idx="261">
                  <c:v>40238</c:v>
                </c:pt>
                <c:pt idx="262">
                  <c:v>40269</c:v>
                </c:pt>
                <c:pt idx="263">
                  <c:v>40299</c:v>
                </c:pt>
                <c:pt idx="264">
                  <c:v>40330</c:v>
                </c:pt>
                <c:pt idx="265">
                  <c:v>40360</c:v>
                </c:pt>
                <c:pt idx="266">
                  <c:v>40391</c:v>
                </c:pt>
                <c:pt idx="267">
                  <c:v>40422</c:v>
                </c:pt>
                <c:pt idx="268">
                  <c:v>40452</c:v>
                </c:pt>
                <c:pt idx="269">
                  <c:v>40483</c:v>
                </c:pt>
                <c:pt idx="270">
                  <c:v>40513</c:v>
                </c:pt>
                <c:pt idx="271">
                  <c:v>40544</c:v>
                </c:pt>
                <c:pt idx="272">
                  <c:v>40575</c:v>
                </c:pt>
                <c:pt idx="273">
                  <c:v>40603</c:v>
                </c:pt>
                <c:pt idx="274">
                  <c:v>40634</c:v>
                </c:pt>
                <c:pt idx="275">
                  <c:v>40664</c:v>
                </c:pt>
                <c:pt idx="276">
                  <c:v>40695</c:v>
                </c:pt>
                <c:pt idx="277">
                  <c:v>40725</c:v>
                </c:pt>
                <c:pt idx="278">
                  <c:v>40756</c:v>
                </c:pt>
                <c:pt idx="279">
                  <c:v>40787</c:v>
                </c:pt>
                <c:pt idx="280">
                  <c:v>40817</c:v>
                </c:pt>
                <c:pt idx="281">
                  <c:v>40848</c:v>
                </c:pt>
                <c:pt idx="282">
                  <c:v>40878</c:v>
                </c:pt>
                <c:pt idx="283">
                  <c:v>40909</c:v>
                </c:pt>
                <c:pt idx="284">
                  <c:v>40940</c:v>
                </c:pt>
                <c:pt idx="285">
                  <c:v>40969</c:v>
                </c:pt>
                <c:pt idx="286">
                  <c:v>41000</c:v>
                </c:pt>
                <c:pt idx="287">
                  <c:v>41030</c:v>
                </c:pt>
                <c:pt idx="288">
                  <c:v>41061</c:v>
                </c:pt>
                <c:pt idx="289">
                  <c:v>41091</c:v>
                </c:pt>
                <c:pt idx="290">
                  <c:v>41122</c:v>
                </c:pt>
                <c:pt idx="291">
                  <c:v>41153</c:v>
                </c:pt>
                <c:pt idx="292">
                  <c:v>41183</c:v>
                </c:pt>
                <c:pt idx="293">
                  <c:v>41214</c:v>
                </c:pt>
                <c:pt idx="294">
                  <c:v>41244</c:v>
                </c:pt>
                <c:pt idx="295">
                  <c:v>41275</c:v>
                </c:pt>
                <c:pt idx="296">
                  <c:v>41306</c:v>
                </c:pt>
                <c:pt idx="297">
                  <c:v>41334</c:v>
                </c:pt>
                <c:pt idx="298">
                  <c:v>41365</c:v>
                </c:pt>
                <c:pt idx="299">
                  <c:v>41395</c:v>
                </c:pt>
                <c:pt idx="300">
                  <c:v>41426</c:v>
                </c:pt>
                <c:pt idx="301">
                  <c:v>41456</c:v>
                </c:pt>
                <c:pt idx="302">
                  <c:v>41487</c:v>
                </c:pt>
                <c:pt idx="303">
                  <c:v>41518</c:v>
                </c:pt>
                <c:pt idx="304">
                  <c:v>41548</c:v>
                </c:pt>
                <c:pt idx="305">
                  <c:v>41579</c:v>
                </c:pt>
                <c:pt idx="306">
                  <c:v>41609</c:v>
                </c:pt>
                <c:pt idx="307">
                  <c:v>41640</c:v>
                </c:pt>
                <c:pt idx="308">
                  <c:v>41671</c:v>
                </c:pt>
                <c:pt idx="309">
                  <c:v>41699</c:v>
                </c:pt>
                <c:pt idx="310">
                  <c:v>41730</c:v>
                </c:pt>
                <c:pt idx="311">
                  <c:v>41760</c:v>
                </c:pt>
                <c:pt idx="312">
                  <c:v>41791</c:v>
                </c:pt>
                <c:pt idx="313">
                  <c:v>41821</c:v>
                </c:pt>
                <c:pt idx="314">
                  <c:v>41852</c:v>
                </c:pt>
                <c:pt idx="315">
                  <c:v>41883</c:v>
                </c:pt>
                <c:pt idx="316">
                  <c:v>41913</c:v>
                </c:pt>
                <c:pt idx="317">
                  <c:v>41944</c:v>
                </c:pt>
                <c:pt idx="318">
                  <c:v>41974</c:v>
                </c:pt>
                <c:pt idx="319">
                  <c:v>42005</c:v>
                </c:pt>
                <c:pt idx="320">
                  <c:v>42036</c:v>
                </c:pt>
                <c:pt idx="321">
                  <c:v>42064</c:v>
                </c:pt>
                <c:pt idx="322">
                  <c:v>42095</c:v>
                </c:pt>
                <c:pt idx="323">
                  <c:v>42125</c:v>
                </c:pt>
                <c:pt idx="324">
                  <c:v>42156</c:v>
                </c:pt>
                <c:pt idx="325">
                  <c:v>42186</c:v>
                </c:pt>
                <c:pt idx="326">
                  <c:v>42217</c:v>
                </c:pt>
                <c:pt idx="327">
                  <c:v>42248</c:v>
                </c:pt>
                <c:pt idx="328">
                  <c:v>42278</c:v>
                </c:pt>
                <c:pt idx="329">
                  <c:v>42309</c:v>
                </c:pt>
                <c:pt idx="330">
                  <c:v>42339</c:v>
                </c:pt>
                <c:pt idx="331">
                  <c:v>42370</c:v>
                </c:pt>
                <c:pt idx="332">
                  <c:v>42401</c:v>
                </c:pt>
                <c:pt idx="333">
                  <c:v>42430</c:v>
                </c:pt>
                <c:pt idx="334">
                  <c:v>42461</c:v>
                </c:pt>
                <c:pt idx="335">
                  <c:v>42491</c:v>
                </c:pt>
                <c:pt idx="336">
                  <c:v>42522</c:v>
                </c:pt>
                <c:pt idx="337">
                  <c:v>42552</c:v>
                </c:pt>
              </c:numCache>
            </c:numRef>
          </c:cat>
          <c:val>
            <c:numRef>
              <c:f>'SeriesData (1)'!$Y$3:$Y$324</c:f>
              <c:numCache>
                <c:formatCode>0.00</c:formatCode>
                <c:ptCount val="322"/>
                <c:pt idx="0">
                  <c:v>1.0705637130801688</c:v>
                </c:pt>
                <c:pt idx="1">
                  <c:v>1.0748647058823528</c:v>
                </c:pt>
                <c:pt idx="2">
                  <c:v>1.0789665271966526</c:v>
                </c:pt>
                <c:pt idx="3">
                  <c:v>1.0786893244370308</c:v>
                </c:pt>
                <c:pt idx="4">
                  <c:v>1.0799970074812968</c:v>
                </c:pt>
                <c:pt idx="5">
                  <c:v>1.0841950289975146</c:v>
                </c:pt>
                <c:pt idx="6">
                  <c:v>1.0879929867986797</c:v>
                </c:pt>
                <c:pt idx="7">
                  <c:v>1.0884078947368421</c:v>
                </c:pt>
                <c:pt idx="8">
                  <c:v>1.0897230769230766</c:v>
                </c:pt>
                <c:pt idx="9">
                  <c:v>1.092851177904143</c:v>
                </c:pt>
                <c:pt idx="10">
                  <c:v>1.0940674211802748</c:v>
                </c:pt>
                <c:pt idx="11">
                  <c:v>1.0923676873489125</c:v>
                </c:pt>
                <c:pt idx="12">
                  <c:v>1.0884915662650603</c:v>
                </c:pt>
                <c:pt idx="13">
                  <c:v>1.0875999999999999</c:v>
                </c:pt>
                <c:pt idx="14">
                  <c:v>1.0837884615384614</c:v>
                </c:pt>
                <c:pt idx="15">
                  <c:v>1.082595215311005</c:v>
                </c:pt>
                <c:pt idx="16">
                  <c:v>1.081687053216839</c:v>
                </c:pt>
                <c:pt idx="17">
                  <c:v>1.0804672209026129</c:v>
                </c:pt>
                <c:pt idx="18">
                  <c:v>1.0730051764705881</c:v>
                </c:pt>
                <c:pt idx="19">
                  <c:v>1.0773749999999997</c:v>
                </c:pt>
                <c:pt idx="20">
                  <c:v>1.0771508553654745</c:v>
                </c:pt>
                <c:pt idx="21">
                  <c:v>1.0809782777346777</c:v>
                </c:pt>
                <c:pt idx="22">
                  <c:v>1.0825203718048027</c:v>
                </c:pt>
                <c:pt idx="23">
                  <c:v>1.0768271747498073</c:v>
                </c:pt>
                <c:pt idx="24">
                  <c:v>1.0773239080459773</c:v>
                </c:pt>
                <c:pt idx="25">
                  <c:v>1.0719642857142859</c:v>
                </c:pt>
                <c:pt idx="26">
                  <c:v>1.0723661886792453</c:v>
                </c:pt>
                <c:pt idx="27">
                  <c:v>1.0733095952023988</c:v>
                </c:pt>
                <c:pt idx="28">
                  <c:v>1.0781753178758415</c:v>
                </c:pt>
                <c:pt idx="29">
                  <c:v>1.0762750372578243</c:v>
                </c:pt>
                <c:pt idx="30">
                  <c:v>1.0741977728285077</c:v>
                </c:pt>
                <c:pt idx="31">
                  <c:v>1.0709049703264093</c:v>
                </c:pt>
                <c:pt idx="32">
                  <c:v>1.0651999999999999</c:v>
                </c:pt>
                <c:pt idx="33">
                  <c:v>1.0621361954108068</c:v>
                </c:pt>
                <c:pt idx="34">
                  <c:v>1.0566892330383482</c:v>
                </c:pt>
                <c:pt idx="35">
                  <c:v>1.0559849999999997</c:v>
                </c:pt>
                <c:pt idx="36">
                  <c:v>1.0591424375917768</c:v>
                </c:pt>
                <c:pt idx="37">
                  <c:v>1.0566966325036602</c:v>
                </c:pt>
                <c:pt idx="38">
                  <c:v>1.053415328467153</c:v>
                </c:pt>
                <c:pt idx="39">
                  <c:v>1.0531625364431487</c:v>
                </c:pt>
                <c:pt idx="40">
                  <c:v>1.0487137880986934</c:v>
                </c:pt>
                <c:pt idx="41">
                  <c:v>1.0463626628075255</c:v>
                </c:pt>
                <c:pt idx="42">
                  <c:v>1.0439446131597974</c:v>
                </c:pt>
                <c:pt idx="43">
                  <c:v>1.0382478354978355</c:v>
                </c:pt>
                <c:pt idx="44">
                  <c:v>1.0369591660675772</c:v>
                </c:pt>
                <c:pt idx="45">
                  <c:v>1.0402564562410328</c:v>
                </c:pt>
                <c:pt idx="46">
                  <c:v>1.0377666428060131</c:v>
                </c:pt>
                <c:pt idx="47">
                  <c:v>1.0352358315488936</c:v>
                </c:pt>
                <c:pt idx="48">
                  <c:v>1.035643131672598</c:v>
                </c:pt>
                <c:pt idx="49">
                  <c:v>1.0314975142045455</c:v>
                </c:pt>
                <c:pt idx="50">
                  <c:v>1.0309034727143869</c:v>
                </c:pt>
                <c:pt idx="51">
                  <c:v>1.0269331686661962</c:v>
                </c:pt>
                <c:pt idx="52">
                  <c:v>1.029693314567206</c:v>
                </c:pt>
                <c:pt idx="53">
                  <c:v>1.0343442023893183</c:v>
                </c:pt>
                <c:pt idx="54">
                  <c:v>1.03117675070028</c:v>
                </c:pt>
                <c:pt idx="55">
                  <c:v>1.0297366876310277</c:v>
                </c:pt>
                <c:pt idx="56">
                  <c:v>1.0297607815771106</c:v>
                </c:pt>
                <c:pt idx="57">
                  <c:v>1.027514812239221</c:v>
                </c:pt>
                <c:pt idx="58">
                  <c:v>1.0280403606102637</c:v>
                </c:pt>
                <c:pt idx="59">
                  <c:v>1.030285516285516</c:v>
                </c:pt>
                <c:pt idx="60">
                  <c:v>1.0306714878892735</c:v>
                </c:pt>
                <c:pt idx="61">
                  <c:v>1.0294627071823204</c:v>
                </c:pt>
                <c:pt idx="62">
                  <c:v>1.0299773793103451</c:v>
                </c:pt>
                <c:pt idx="63">
                  <c:v>1.0269505494505495</c:v>
                </c:pt>
                <c:pt idx="64">
                  <c:v>1.029571506849315</c:v>
                </c:pt>
                <c:pt idx="65">
                  <c:v>1.0313807245386193</c:v>
                </c:pt>
                <c:pt idx="66">
                  <c:v>1.0326</c:v>
                </c:pt>
                <c:pt idx="67">
                  <c:v>1.0286874573960465</c:v>
                </c:pt>
                <c:pt idx="68">
                  <c:v>1.0314874915023793</c:v>
                </c:pt>
                <c:pt idx="69">
                  <c:v>1.0369950407608699</c:v>
                </c:pt>
                <c:pt idx="70">
                  <c:v>1.0379845423728813</c:v>
                </c:pt>
                <c:pt idx="71">
                  <c:v>1.0422734956051387</c:v>
                </c:pt>
                <c:pt idx="72">
                  <c:v>1.0416784366576817</c:v>
                </c:pt>
                <c:pt idx="73">
                  <c:v>1.0430826845637582</c:v>
                </c:pt>
                <c:pt idx="74">
                  <c:v>1.0459939718687206</c:v>
                </c:pt>
                <c:pt idx="75">
                  <c:v>1.0495969879518072</c:v>
                </c:pt>
                <c:pt idx="76">
                  <c:v>1.0522826435246995</c:v>
                </c:pt>
                <c:pt idx="77">
                  <c:v>1.0557856095936047</c:v>
                </c:pt>
                <c:pt idx="78">
                  <c:v>1.0600750166112958</c:v>
                </c:pt>
                <c:pt idx="79">
                  <c:v>1.0595838303512259</c:v>
                </c:pt>
                <c:pt idx="80">
                  <c:v>1.059493650793651</c:v>
                </c:pt>
                <c:pt idx="81">
                  <c:v>1.0573043478260868</c:v>
                </c:pt>
                <c:pt idx="82">
                  <c:v>1.0590071005917159</c:v>
                </c:pt>
                <c:pt idx="83">
                  <c:v>1.0581129921259844</c:v>
                </c:pt>
                <c:pt idx="84">
                  <c:v>1.0576120576671035</c:v>
                </c:pt>
                <c:pt idx="85">
                  <c:v>1.0556247220405492</c:v>
                </c:pt>
                <c:pt idx="86">
                  <c:v>1.0563182887001961</c:v>
                </c:pt>
                <c:pt idx="87">
                  <c:v>1.0545448208469055</c:v>
                </c:pt>
                <c:pt idx="88">
                  <c:v>1.0565234222511388</c:v>
                </c:pt>
                <c:pt idx="89">
                  <c:v>1.0560258609486677</c:v>
                </c:pt>
                <c:pt idx="90">
                  <c:v>1.0507380736910148</c:v>
                </c:pt>
                <c:pt idx="91">
                  <c:v>1.0518601935483873</c:v>
                </c:pt>
                <c:pt idx="92">
                  <c:v>1.0481189710610934</c:v>
                </c:pt>
                <c:pt idx="93">
                  <c:v>1.0488529788597054</c:v>
                </c:pt>
                <c:pt idx="94">
                  <c:v>1.0515790281329924</c:v>
                </c:pt>
                <c:pt idx="95">
                  <c:v>1.0515828972559031</c:v>
                </c:pt>
                <c:pt idx="96">
                  <c:v>1.0525848407643312</c:v>
                </c:pt>
                <c:pt idx="97">
                  <c:v>1.05395737913486</c:v>
                </c:pt>
                <c:pt idx="98">
                  <c:v>1.0506582117945467</c:v>
                </c:pt>
                <c:pt idx="99">
                  <c:v>1.0517652970922882</c:v>
                </c:pt>
                <c:pt idx="100">
                  <c:v>1.0507789540012604</c:v>
                </c:pt>
                <c:pt idx="101">
                  <c:v>1.0511505971087365</c:v>
                </c:pt>
                <c:pt idx="102">
                  <c:v>1.0524155583437891</c:v>
                </c:pt>
                <c:pt idx="103">
                  <c:v>1.0523194740137762</c:v>
                </c:pt>
                <c:pt idx="104">
                  <c:v>1.0530406132665833</c:v>
                </c:pt>
                <c:pt idx="105">
                  <c:v>1.0546400250156347</c:v>
                </c:pt>
                <c:pt idx="106">
                  <c:v>1.0570999999999999</c:v>
                </c:pt>
                <c:pt idx="107">
                  <c:v>1.0550205992509365</c:v>
                </c:pt>
                <c:pt idx="108">
                  <c:v>1.0552825436408977</c:v>
                </c:pt>
                <c:pt idx="109">
                  <c:v>1.0533731343283586</c:v>
                </c:pt>
                <c:pt idx="110">
                  <c:v>1.0533796526054593</c:v>
                </c:pt>
                <c:pt idx="111">
                  <c:v>1.0540383900928794</c:v>
                </c:pt>
                <c:pt idx="112">
                  <c:v>1.0551932591218307</c:v>
                </c:pt>
                <c:pt idx="113">
                  <c:v>1.0567464771322619</c:v>
                </c:pt>
                <c:pt idx="114">
                  <c:v>1.0566938271604942</c:v>
                </c:pt>
                <c:pt idx="115">
                  <c:v>1.0553999999999999</c:v>
                </c:pt>
                <c:pt idx="116">
                  <c:v>1.0553999999999999</c:v>
                </c:pt>
                <c:pt idx="117">
                  <c:v>1.054498150431566</c:v>
                </c:pt>
                <c:pt idx="118">
                  <c:v>1.0532027060270601</c:v>
                </c:pt>
                <c:pt idx="119">
                  <c:v>1.0546028255528255</c:v>
                </c:pt>
                <c:pt idx="120">
                  <c:v>1.0534117647058825</c:v>
                </c:pt>
                <c:pt idx="121">
                  <c:v>1.0546075887392903</c:v>
                </c:pt>
                <c:pt idx="122">
                  <c:v>1.0551542507645262</c:v>
                </c:pt>
                <c:pt idx="123">
                  <c:v>1.0515274557657108</c:v>
                </c:pt>
                <c:pt idx="124">
                  <c:v>1.0508177330895796</c:v>
                </c:pt>
                <c:pt idx="125">
                  <c:v>1.0504795620437957</c:v>
                </c:pt>
                <c:pt idx="126">
                  <c:v>1.0494848816029145</c:v>
                </c:pt>
                <c:pt idx="127">
                  <c:v>1.0488999999999999</c:v>
                </c:pt>
                <c:pt idx="128">
                  <c:v>1.0483634708737863</c:v>
                </c:pt>
                <c:pt idx="129">
                  <c:v>1.0421439421338157</c:v>
                </c:pt>
                <c:pt idx="130">
                  <c:v>1.0481681927710844</c:v>
                </c:pt>
                <c:pt idx="131">
                  <c:v>1.0491999999999999</c:v>
                </c:pt>
                <c:pt idx="132">
                  <c:v>1.0468854229154168</c:v>
                </c:pt>
                <c:pt idx="133">
                  <c:v>1.04988078994614</c:v>
                </c:pt>
                <c:pt idx="134">
                  <c:v>1.0497026817640047</c:v>
                </c:pt>
                <c:pt idx="135">
                  <c:v>1.0531171921475313</c:v>
                </c:pt>
                <c:pt idx="136">
                  <c:v>1.0594093230403798</c:v>
                </c:pt>
                <c:pt idx="137">
                  <c:v>1.0574881516587677</c:v>
                </c:pt>
                <c:pt idx="138">
                  <c:v>1.0573679858239811</c:v>
                </c:pt>
                <c:pt idx="139">
                  <c:v>1.0551373529411767</c:v>
                </c:pt>
                <c:pt idx="140">
                  <c:v>1.0539005847953218</c:v>
                </c:pt>
                <c:pt idx="141">
                  <c:v>1.0620210649502633</c:v>
                </c:pt>
                <c:pt idx="142">
                  <c:v>1.06093761682243</c:v>
                </c:pt>
                <c:pt idx="143">
                  <c:v>1.0609031358885017</c:v>
                </c:pt>
                <c:pt idx="144">
                  <c:v>1.0642099594672842</c:v>
                </c:pt>
                <c:pt idx="145">
                  <c:v>1.0667</c:v>
                </c:pt>
                <c:pt idx="146">
                  <c:v>1.0605729838709679</c:v>
                </c:pt>
                <c:pt idx="147">
                  <c:v>1.0641610120759057</c:v>
                </c:pt>
                <c:pt idx="148">
                  <c:v>1.0648629735935706</c:v>
                </c:pt>
                <c:pt idx="149">
                  <c:v>1.0640567010309279</c:v>
                </c:pt>
                <c:pt idx="150">
                  <c:v>1.0584379271070616</c:v>
                </c:pt>
                <c:pt idx="151">
                  <c:v>1.0537995454545455</c:v>
                </c:pt>
                <c:pt idx="152">
                  <c:v>1.0520022714366837</c:v>
                </c:pt>
                <c:pt idx="153">
                  <c:v>1.0471161564625848</c:v>
                </c:pt>
                <c:pt idx="154">
                  <c:v>1.0399939086294414</c:v>
                </c:pt>
                <c:pt idx="155">
                  <c:v>1.0378585256049524</c:v>
                </c:pt>
                <c:pt idx="156">
                  <c:v>1.039154340473506</c:v>
                </c:pt>
                <c:pt idx="157">
                  <c:v>1.0366</c:v>
                </c:pt>
                <c:pt idx="158">
                  <c:v>1.0307328467153285</c:v>
                </c:pt>
                <c:pt idx="159">
                  <c:v>1.0315961148648647</c:v>
                </c:pt>
                <c:pt idx="160">
                  <c:v>1.0236763943661971</c:v>
                </c:pt>
                <c:pt idx="161">
                  <c:v>1.0208751409244645</c:v>
                </c:pt>
                <c:pt idx="162">
                  <c:v>1.0165808666291503</c:v>
                </c:pt>
                <c:pt idx="163">
                  <c:v>1.0156852808988763</c:v>
                </c:pt>
                <c:pt idx="164">
                  <c:v>1.0153478991596638</c:v>
                </c:pt>
                <c:pt idx="165">
                  <c:v>1.0145529838259899</c:v>
                </c:pt>
                <c:pt idx="166">
                  <c:v>1.0175649582172703</c:v>
                </c:pt>
                <c:pt idx="167">
                  <c:v>1.0176330734966592</c:v>
                </c:pt>
                <c:pt idx="168">
                  <c:v>1.0158375555555557</c:v>
                </c:pt>
                <c:pt idx="169">
                  <c:v>1.0150803324099722</c:v>
                </c:pt>
                <c:pt idx="170">
                  <c:v>1.0156120022123893</c:v>
                </c:pt>
                <c:pt idx="171">
                  <c:v>1.0153536423841061</c:v>
                </c:pt>
                <c:pt idx="172">
                  <c:v>1.0156185123966943</c:v>
                </c:pt>
                <c:pt idx="173">
                  <c:v>1.0122268976897688</c:v>
                </c:pt>
                <c:pt idx="174">
                  <c:v>1.0089601314348304</c:v>
                </c:pt>
                <c:pt idx="175">
                  <c:v>1.0073831154684094</c:v>
                </c:pt>
                <c:pt idx="176">
                  <c:v>1.011047960848287</c:v>
                </c:pt>
                <c:pt idx="177">
                  <c:v>1.0161679585152841</c:v>
                </c:pt>
                <c:pt idx="178">
                  <c:v>1.0140605795516675</c:v>
                </c:pt>
                <c:pt idx="179">
                  <c:v>1.0110943746586565</c:v>
                </c:pt>
                <c:pt idx="180">
                  <c:v>1.0070998366902557</c:v>
                </c:pt>
                <c:pt idx="181">
                  <c:v>1.0061184281842819</c:v>
                </c:pt>
                <c:pt idx="182">
                  <c:v>1.0075235008103729</c:v>
                </c:pt>
                <c:pt idx="183">
                  <c:v>1.0118933477555434</c:v>
                </c:pt>
                <c:pt idx="184">
                  <c:v>1.0104535135135135</c:v>
                </c:pt>
                <c:pt idx="185">
                  <c:v>1.0083746630727763</c:v>
                </c:pt>
                <c:pt idx="186">
                  <c:v>1.0066586151368759</c:v>
                </c:pt>
                <c:pt idx="187">
                  <c:v>1.0084348152115694</c:v>
                </c:pt>
                <c:pt idx="188">
                  <c:v>1.0083396579369319</c:v>
                </c:pt>
                <c:pt idx="189">
                  <c:v>1.0088823372465314</c:v>
                </c:pt>
                <c:pt idx="190">
                  <c:v>1.0065032943676941</c:v>
                </c:pt>
                <c:pt idx="191">
                  <c:v>1.0082498676548439</c:v>
                </c:pt>
                <c:pt idx="192">
                  <c:v>1.0135269169751455</c:v>
                </c:pt>
                <c:pt idx="193">
                  <c:v>1.0151631606765326</c:v>
                </c:pt>
                <c:pt idx="194">
                  <c:v>1.0135856691253948</c:v>
                </c:pt>
                <c:pt idx="195">
                  <c:v>1.01326142557652</c:v>
                </c:pt>
                <c:pt idx="196">
                  <c:v>1.0156093896713616</c:v>
                </c:pt>
                <c:pt idx="197">
                  <c:v>1.0226</c:v>
                </c:pt>
                <c:pt idx="198">
                  <c:v>1.0250347077244257</c:v>
                </c:pt>
                <c:pt idx="199">
                  <c:v>1.0218334719334721</c:v>
                </c:pt>
                <c:pt idx="200">
                  <c:v>1.0239745209735891</c:v>
                </c:pt>
                <c:pt idx="201">
                  <c:v>1.0265104284976769</c:v>
                </c:pt>
                <c:pt idx="202">
                  <c:v>1.0314324896694214</c:v>
                </c:pt>
                <c:pt idx="203">
                  <c:v>1.0316671140939599</c:v>
                </c:pt>
                <c:pt idx="204">
                  <c:v>1.0274348896870191</c:v>
                </c:pt>
                <c:pt idx="205">
                  <c:v>1.0293622131565527</c:v>
                </c:pt>
                <c:pt idx="206">
                  <c:v>1.0236064889336016</c:v>
                </c:pt>
                <c:pt idx="207">
                  <c:v>1.0371349070818683</c:v>
                </c:pt>
                <c:pt idx="208">
                  <c:v>1.0465564361433617</c:v>
                </c:pt>
                <c:pt idx="209">
                  <c:v>1.0430999999999999</c:v>
                </c:pt>
                <c:pt idx="210">
                  <c:v>1.0382109884596085</c:v>
                </c:pt>
                <c:pt idx="211">
                  <c:v>1.045075626880642</c:v>
                </c:pt>
                <c:pt idx="212">
                  <c:v>1.0456268402603905</c:v>
                </c:pt>
                <c:pt idx="213">
                  <c:v>1.0435742899850522</c:v>
                </c:pt>
                <c:pt idx="214">
                  <c:v>1.0471694485842025</c:v>
                </c:pt>
                <c:pt idx="215">
                  <c:v>1.0488946977205154</c:v>
                </c:pt>
                <c:pt idx="216">
                  <c:v>1.0477885657959589</c:v>
                </c:pt>
                <c:pt idx="217">
                  <c:v>1.0499427870461238</c:v>
                </c:pt>
                <c:pt idx="218">
                  <c:v>1.0589962524654835</c:v>
                </c:pt>
                <c:pt idx="219">
                  <c:v>1.058095690936107</c:v>
                </c:pt>
                <c:pt idx="220">
                  <c:v>1.0527785643564356</c:v>
                </c:pt>
                <c:pt idx="221">
                  <c:v>1.0474958148695224</c:v>
                </c:pt>
                <c:pt idx="222">
                  <c:v>1.051455339982402</c:v>
                </c:pt>
                <c:pt idx="223">
                  <c:v>1.0491311018185734</c:v>
                </c:pt>
                <c:pt idx="224">
                  <c:v>1.0476520819531583</c:v>
                </c:pt>
                <c:pt idx="225">
                  <c:v>1.0498497552257362</c:v>
                </c:pt>
                <c:pt idx="226">
                  <c:v>1.0487654586346158</c:v>
                </c:pt>
                <c:pt idx="227">
                  <c:v>1.0506658680525396</c:v>
                </c:pt>
                <c:pt idx="228">
                  <c:v>1.0514278319677461</c:v>
                </c:pt>
                <c:pt idx="229">
                  <c:v>1.0528754188195524</c:v>
                </c:pt>
                <c:pt idx="230">
                  <c:v>1.0504486676864209</c:v>
                </c:pt>
                <c:pt idx="231">
                  <c:v>1.0513584119699795</c:v>
                </c:pt>
                <c:pt idx="232">
                  <c:v>1.0426062779248129</c:v>
                </c:pt>
                <c:pt idx="233">
                  <c:v>1.0466667445434985</c:v>
                </c:pt>
                <c:pt idx="234">
                  <c:v>1.046591660618172</c:v>
                </c:pt>
                <c:pt idx="235">
                  <c:v>1.0358953842971126</c:v>
                </c:pt>
                <c:pt idx="236">
                  <c:v>1.0269256315355497</c:v>
                </c:pt>
                <c:pt idx="237">
                  <c:v>1.0255265408381713</c:v>
                </c:pt>
                <c:pt idx="238">
                  <c:v>1.0224496626519461</c:v>
                </c:pt>
                <c:pt idx="239">
                  <c:v>1.0159545890565291</c:v>
                </c:pt>
                <c:pt idx="240">
                  <c:v>1.0203134875990796</c:v>
                </c:pt>
                <c:pt idx="241">
                  <c:v>1.0294322849695916</c:v>
                </c:pt>
                <c:pt idx="242">
                  <c:v>1.0270218021994089</c:v>
                </c:pt>
                <c:pt idx="243">
                  <c:v>1.044884371990138</c:v>
                </c:pt>
                <c:pt idx="244">
                  <c:v>1.0620032746430965</c:v>
                </c:pt>
                <c:pt idx="245">
                  <c:v>1.0320978003576193</c:v>
                </c:pt>
                <c:pt idx="246">
                  <c:v>1.0151309357202514</c:v>
                </c:pt>
                <c:pt idx="247">
                  <c:v>1.0065335398791753</c:v>
                </c:pt>
                <c:pt idx="248">
                  <c:v>1.0125997223464085</c:v>
                </c:pt>
                <c:pt idx="249">
                  <c:v>1.0096831657334668</c:v>
                </c:pt>
                <c:pt idx="250">
                  <c:v>1.007417591140821</c:v>
                </c:pt>
                <c:pt idx="251">
                  <c:v>0.99742178593044384</c:v>
                </c:pt>
                <c:pt idx="252">
                  <c:v>1.0041992166761362</c:v>
                </c:pt>
                <c:pt idx="253">
                  <c:v>1.0001510408688994</c:v>
                </c:pt>
                <c:pt idx="254">
                  <c:v>1.001067052408726</c:v>
                </c:pt>
                <c:pt idx="255">
                  <c:v>0.99949957045665527</c:v>
                </c:pt>
                <c:pt idx="256">
                  <c:v>0.99905457525065133</c:v>
                </c:pt>
                <c:pt idx="257">
                  <c:v>1.0015790022406568</c:v>
                </c:pt>
                <c:pt idx="258">
                  <c:v>1.0015502620834253</c:v>
                </c:pt>
                <c:pt idx="259">
                  <c:v>1.002954588758336</c:v>
                </c:pt>
                <c:pt idx="260">
                  <c:v>1.0015681122413771</c:v>
                </c:pt>
                <c:pt idx="261">
                  <c:v>1.0020694834017929</c:v>
                </c:pt>
                <c:pt idx="262">
                  <c:v>1.0035216024667493</c:v>
                </c:pt>
                <c:pt idx="263">
                  <c:v>1.004920855989208</c:v>
                </c:pt>
                <c:pt idx="264">
                  <c:v>1.0033245320649804</c:v>
                </c:pt>
                <c:pt idx="265">
                  <c:v>1.0026347861400586</c:v>
                </c:pt>
                <c:pt idx="266">
                  <c:v>1.0015821949375789</c:v>
                </c:pt>
                <c:pt idx="267">
                  <c:v>0.99932051955166967</c:v>
                </c:pt>
                <c:pt idx="268">
                  <c:v>1.0001657384216038</c:v>
                </c:pt>
                <c:pt idx="269">
                  <c:v>0.99868869062738119</c:v>
                </c:pt>
                <c:pt idx="270">
                  <c:v>0.99975774344785162</c:v>
                </c:pt>
                <c:pt idx="271">
                  <c:v>0.99968653300164934</c:v>
                </c:pt>
                <c:pt idx="272">
                  <c:v>0.99763866825677194</c:v>
                </c:pt>
                <c:pt idx="273">
                  <c:v>0.99811475057230714</c:v>
                </c:pt>
                <c:pt idx="274">
                  <c:v>0.99912108173269387</c:v>
                </c:pt>
                <c:pt idx="275">
                  <c:v>1.0021</c:v>
                </c:pt>
                <c:pt idx="276">
                  <c:v>0.99958106080436571</c:v>
                </c:pt>
                <c:pt idx="277">
                  <c:v>0.99924791027217341</c:v>
                </c:pt>
                <c:pt idx="278">
                  <c:v>1.0007268737008872</c:v>
                </c:pt>
                <c:pt idx="279">
                  <c:v>1.0026230213891953</c:v>
                </c:pt>
                <c:pt idx="280">
                  <c:v>1.0018487337620889</c:v>
                </c:pt>
                <c:pt idx="281">
                  <c:v>1.00386137362855</c:v>
                </c:pt>
                <c:pt idx="282">
                  <c:v>1.002090725445449</c:v>
                </c:pt>
                <c:pt idx="283">
                  <c:v>1.0017271441519944</c:v>
                </c:pt>
                <c:pt idx="284">
                  <c:v>1.0007345365103495</c:v>
                </c:pt>
                <c:pt idx="285">
                  <c:v>1.0011853868094867</c:v>
                </c:pt>
                <c:pt idx="286">
                  <c:v>1.0053730266436982</c:v>
                </c:pt>
                <c:pt idx="287">
                  <c:v>1.0038480118683972</c:v>
                </c:pt>
                <c:pt idx="288">
                  <c:v>1.0033361164241166</c:v>
                </c:pt>
                <c:pt idx="289">
                  <c:v>0.99702591757887948</c:v>
                </c:pt>
                <c:pt idx="290">
                  <c:v>0.99763880391537196</c:v>
                </c:pt>
                <c:pt idx="291">
                  <c:v>0.9995094809091104</c:v>
                </c:pt>
                <c:pt idx="292">
                  <c:v>1.0039338220669498</c:v>
                </c:pt>
                <c:pt idx="293">
                  <c:v>1.0023260031478085</c:v>
                </c:pt>
                <c:pt idx="294">
                  <c:v>1.0008031945985383</c:v>
                </c:pt>
                <c:pt idx="295">
                  <c:v>0.99643258427930737</c:v>
                </c:pt>
                <c:pt idx="296">
                  <c:v>1.005185293117475</c:v>
                </c:pt>
                <c:pt idx="297">
                  <c:v>1.0040751902042646</c:v>
                </c:pt>
                <c:pt idx="298">
                  <c:v>1.0018314840768452</c:v>
                </c:pt>
                <c:pt idx="299">
                  <c:v>1.000007703662898</c:v>
                </c:pt>
                <c:pt idx="300">
                  <c:v>1.0002125822237689</c:v>
                </c:pt>
                <c:pt idx="301">
                  <c:v>0.99925336700264533</c:v>
                </c:pt>
                <c:pt idx="302">
                  <c:v>0.99951592093887243</c:v>
                </c:pt>
                <c:pt idx="303">
                  <c:v>1.0004277443445011</c:v>
                </c:pt>
                <c:pt idx="304">
                  <c:v>0.99944305879339079</c:v>
                </c:pt>
                <c:pt idx="305">
                  <c:v>0.99848434086873605</c:v>
                </c:pt>
                <c:pt idx="306">
                  <c:v>0.99889475611206457</c:v>
                </c:pt>
                <c:pt idx="307">
                  <c:v>1.000413898591382</c:v>
                </c:pt>
                <c:pt idx="308">
                  <c:v>1.0001284768352292</c:v>
                </c:pt>
                <c:pt idx="309">
                  <c:v>0.99866837100150119</c:v>
                </c:pt>
                <c:pt idx="310">
                  <c:v>0.99989778001123308</c:v>
                </c:pt>
                <c:pt idx="311">
                  <c:v>1.0002003379518685</c:v>
                </c:pt>
                <c:pt idx="312">
                  <c:v>1.0000746761977417</c:v>
                </c:pt>
                <c:pt idx="313">
                  <c:v>1.0017053111151402</c:v>
                </c:pt>
                <c:pt idx="314">
                  <c:v>0.99983710959538563</c:v>
                </c:pt>
                <c:pt idx="315">
                  <c:v>1.0006059810394234</c:v>
                </c:pt>
                <c:pt idx="316">
                  <c:v>1.0028457319154855</c:v>
                </c:pt>
                <c:pt idx="317">
                  <c:v>1.004674873553691</c:v>
                </c:pt>
                <c:pt idx="318">
                  <c:v>1.0079364301097236</c:v>
                </c:pt>
                <c:pt idx="319">
                  <c:v>0.99963862285750715</c:v>
                </c:pt>
                <c:pt idx="320">
                  <c:v>0.99961469564443162</c:v>
                </c:pt>
              </c:numCache>
            </c:numRef>
          </c:val>
          <c:smooth val="0"/>
          <c:extLst xmlns:c16r2="http://schemas.microsoft.com/office/drawing/2015/06/chart">
            <c:ext xmlns:c16="http://schemas.microsoft.com/office/drawing/2014/chart" uri="{C3380CC4-5D6E-409C-BE32-E72D297353CC}">
              <c16:uniqueId val="{0000000D-EB38-4C4B-9240-99215C6DD9ED}"/>
            </c:ext>
          </c:extLst>
        </c:ser>
        <c:dLbls>
          <c:showLegendKey val="0"/>
          <c:showVal val="0"/>
          <c:showCatName val="0"/>
          <c:showSerName val="0"/>
          <c:showPercent val="0"/>
          <c:showBubbleSize val="0"/>
        </c:dLbls>
        <c:smooth val="0"/>
        <c:axId val="362720088"/>
        <c:axId val="362719696"/>
      </c:lineChart>
      <c:dateAx>
        <c:axId val="362720088"/>
        <c:scaling>
          <c:orientation val="minMax"/>
        </c:scaling>
        <c:delete val="0"/>
        <c:axPos val="b"/>
        <c:numFmt formatCode="yyyy" sourceLinked="0"/>
        <c:majorTickMark val="out"/>
        <c:minorTickMark val="none"/>
        <c:tickLblPos val="nextTo"/>
        <c:crossAx val="362719696"/>
        <c:crosses val="autoZero"/>
        <c:auto val="1"/>
        <c:lblOffset val="100"/>
        <c:baseTimeUnit val="months"/>
      </c:dateAx>
      <c:valAx>
        <c:axId val="362719696"/>
        <c:scaling>
          <c:orientation val="minMax"/>
          <c:min val="0.9"/>
        </c:scaling>
        <c:delete val="0"/>
        <c:axPos val="l"/>
        <c:majorGridlines>
          <c:spPr>
            <a:ln>
              <a:solidFill>
                <a:schemeClr val="bg1">
                  <a:lumMod val="75000"/>
                </a:schemeClr>
              </a:solidFill>
            </a:ln>
          </c:spPr>
        </c:majorGridlines>
        <c:numFmt formatCode="0.00" sourceLinked="1"/>
        <c:majorTickMark val="out"/>
        <c:minorTickMark val="none"/>
        <c:tickLblPos val="nextTo"/>
        <c:crossAx val="362720088"/>
        <c:crosses val="autoZero"/>
        <c:crossBetween val="between"/>
      </c:valAx>
      <c:spPr>
        <a:noFill/>
        <a:ln w="25400">
          <a:noFill/>
        </a:ln>
      </c:spPr>
    </c:plotArea>
    <c:plotVisOnly val="1"/>
    <c:dispBlanksAs val="gap"/>
    <c:showDLblsOverMax val="0"/>
  </c:chart>
  <c:spPr>
    <a:noFill/>
    <a:ln>
      <a:noFill/>
    </a:ln>
  </c:spPr>
  <c:txPr>
    <a:bodyPr/>
    <a:lstStyle/>
    <a:p>
      <a:pPr>
        <a:defRPr sz="14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smtClean="0">
                <a:effectLst/>
              </a:rPr>
              <a:t>(a) Immigrants do not Vote </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(a)(1)</c:v>
                </c:pt>
              </c:strCache>
            </c:strRef>
          </c:tx>
          <c:spPr>
            <a:solidFill>
              <a:schemeClr val="accent1">
                <a:lumMod val="40000"/>
                <a:lumOff val="60000"/>
              </a:schemeClr>
            </a:solidFill>
            <a:ln>
              <a:noFill/>
            </a:ln>
            <a:effectLst/>
          </c:spPr>
          <c:invertIfNegative val="0"/>
          <c:cat>
            <c:strRef>
              <c:f>Sheet1!$A$2:$A$13</c:f>
              <c:strCache>
                <c:ptCount val="12"/>
                <c:pt idx="0">
                  <c:v>mu</c:v>
                </c:pt>
                <c:pt idx="1">
                  <c:v>ms</c:v>
                </c:pt>
                <c:pt idx="2">
                  <c:v>xu</c:v>
                </c:pt>
                <c:pt idx="3">
                  <c:v>xs</c:v>
                </c:pt>
                <c:pt idx="4">
                  <c:v>imu</c:v>
                </c:pt>
                <c:pt idx="5">
                  <c:v>inu</c:v>
                </c:pt>
                <c:pt idx="6">
                  <c:v>ims</c:v>
                </c:pt>
                <c:pt idx="7">
                  <c:v>ins</c:v>
                </c:pt>
                <c:pt idx="8">
                  <c:v>w</c:v>
                </c:pt>
                <c:pt idx="9">
                  <c:v>r</c:v>
                </c:pt>
                <c:pt idx="10">
                  <c:v>t</c:v>
                </c:pt>
                <c:pt idx="11">
                  <c:v>b</c:v>
                </c:pt>
              </c:strCache>
            </c:strRef>
          </c:cat>
          <c:val>
            <c:numRef>
              <c:f>Sheet1!$B$2:$B$13</c:f>
              <c:numCache>
                <c:formatCode>General</c:formatCode>
                <c:ptCount val="12"/>
                <c:pt idx="0">
                  <c:v>0.89090000000000003</c:v>
                </c:pt>
                <c:pt idx="1">
                  <c:v>0.13800000000000001</c:v>
                </c:pt>
                <c:pt idx="2">
                  <c:v>0.96599999999999997</c:v>
                </c:pt>
                <c:pt idx="3">
                  <c:v>3.39E-2</c:v>
                </c:pt>
                <c:pt idx="4">
                  <c:v>6.3200000000000006E-2</c:v>
                </c:pt>
                <c:pt idx="5">
                  <c:v>0.19400000000000001</c:v>
                </c:pt>
                <c:pt idx="6">
                  <c:v>0.23599999999999999</c:v>
                </c:pt>
                <c:pt idx="7">
                  <c:v>0.28100000000000003</c:v>
                </c:pt>
                <c:pt idx="8">
                  <c:v>0.312</c:v>
                </c:pt>
                <c:pt idx="9">
                  <c:v>1.5529999999999999</c:v>
                </c:pt>
                <c:pt idx="10">
                  <c:v>0.32340000000000002</c:v>
                </c:pt>
                <c:pt idx="11">
                  <c:v>2.52E-2</c:v>
                </c:pt>
              </c:numCache>
            </c:numRef>
          </c:val>
        </c:ser>
        <c:ser>
          <c:idx val="1"/>
          <c:order val="1"/>
          <c:tx>
            <c:strRef>
              <c:f>Sheet1!$C$1</c:f>
              <c:strCache>
                <c:ptCount val="1"/>
                <c:pt idx="0">
                  <c:v>(a)(2)</c:v>
                </c:pt>
              </c:strCache>
            </c:strRef>
          </c:tx>
          <c:spPr>
            <a:solidFill>
              <a:schemeClr val="accent2"/>
            </a:solidFill>
            <a:ln>
              <a:noFill/>
            </a:ln>
            <a:effectLst/>
          </c:spPr>
          <c:invertIfNegative val="0"/>
          <c:cat>
            <c:strRef>
              <c:f>Sheet1!$A$2:$A$13</c:f>
              <c:strCache>
                <c:ptCount val="12"/>
                <c:pt idx="0">
                  <c:v>mu</c:v>
                </c:pt>
                <c:pt idx="1">
                  <c:v>ms</c:v>
                </c:pt>
                <c:pt idx="2">
                  <c:v>xu</c:v>
                </c:pt>
                <c:pt idx="3">
                  <c:v>xs</c:v>
                </c:pt>
                <c:pt idx="4">
                  <c:v>imu</c:v>
                </c:pt>
                <c:pt idx="5">
                  <c:v>inu</c:v>
                </c:pt>
                <c:pt idx="6">
                  <c:v>ims</c:v>
                </c:pt>
                <c:pt idx="7">
                  <c:v>ins</c:v>
                </c:pt>
                <c:pt idx="8">
                  <c:v>w</c:v>
                </c:pt>
                <c:pt idx="9">
                  <c:v>r</c:v>
                </c:pt>
                <c:pt idx="10">
                  <c:v>t</c:v>
                </c:pt>
                <c:pt idx="11">
                  <c:v>b</c:v>
                </c:pt>
              </c:strCache>
            </c:strRef>
          </c:cat>
          <c:val>
            <c:numRef>
              <c:f>Sheet1!$C$2:$C$13</c:f>
              <c:numCache>
                <c:formatCode>General</c:formatCode>
                <c:ptCount val="12"/>
                <c:pt idx="0">
                  <c:v>0.89170000000000005</c:v>
                </c:pt>
                <c:pt idx="1">
                  <c:v>0.71379999999999999</c:v>
                </c:pt>
                <c:pt idx="2">
                  <c:v>0.98109999999999997</c:v>
                </c:pt>
                <c:pt idx="3">
                  <c:v>1.8800000000000001E-2</c:v>
                </c:pt>
                <c:pt idx="4">
                  <c:v>6.3299999999999995E-2</c:v>
                </c:pt>
                <c:pt idx="5">
                  <c:v>0.24399999999999999</c:v>
                </c:pt>
                <c:pt idx="6">
                  <c:v>0.19600000000000001</c:v>
                </c:pt>
                <c:pt idx="7">
                  <c:v>0.311</c:v>
                </c:pt>
                <c:pt idx="8">
                  <c:v>0.245</c:v>
                </c:pt>
                <c:pt idx="9">
                  <c:v>2.5369999999999999</c:v>
                </c:pt>
                <c:pt idx="10">
                  <c:v>0.3382</c:v>
                </c:pt>
                <c:pt idx="11">
                  <c:v>3.4099999999999998E-2</c:v>
                </c:pt>
              </c:numCache>
            </c:numRef>
          </c:val>
        </c:ser>
        <c:dLbls>
          <c:showLegendKey val="0"/>
          <c:showVal val="0"/>
          <c:showCatName val="0"/>
          <c:showSerName val="0"/>
          <c:showPercent val="0"/>
          <c:showBubbleSize val="0"/>
        </c:dLbls>
        <c:gapWidth val="219"/>
        <c:overlap val="-27"/>
        <c:axId val="362723616"/>
        <c:axId val="501630048"/>
      </c:barChart>
      <c:catAx>
        <c:axId val="36272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01630048"/>
        <c:crosses val="autoZero"/>
        <c:auto val="1"/>
        <c:lblAlgn val="ctr"/>
        <c:lblOffset val="100"/>
        <c:noMultiLvlLbl val="0"/>
      </c:catAx>
      <c:valAx>
        <c:axId val="501630048"/>
        <c:scaling>
          <c:orientation val="minMax"/>
          <c:max val="3.5"/>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charset="0"/>
                <a:ea typeface="Times New Roman" charset="0"/>
                <a:cs typeface="Times New Roman" charset="0"/>
              </a:defRPr>
            </a:pPr>
            <a:endParaRPr lang="en-US"/>
          </a:p>
        </c:txPr>
        <c:crossAx val="3627236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163690539584263E-2"/>
          <c:y val="3.6714421114027417E-2"/>
          <c:w val="0.77654867256637172"/>
          <c:h val="0.88362652232746952"/>
        </c:manualLayout>
      </c:layout>
      <c:lineChart>
        <c:grouping val="standard"/>
        <c:varyColors val="0"/>
        <c:ser>
          <c:idx val="0"/>
          <c:order val="0"/>
          <c:tx>
            <c:strRef>
              <c:f>Tabelle1!$B$1:$B$1</c:f>
              <c:strCache>
                <c:ptCount val="1"/>
                <c:pt idx="0">
                  <c:v>Finland:</c:v>
                </c:pt>
              </c:strCache>
            </c:strRef>
          </c:tx>
          <c:spPr>
            <a:ln w="9767">
              <a:solidFill>
                <a:srgbClr val="000080"/>
              </a:solidFill>
              <a:prstDash val="solid"/>
            </a:ln>
          </c:spPr>
          <c:marker>
            <c:symbol val="diamond"/>
            <c:size val="3"/>
            <c:spPr>
              <a:solidFill>
                <a:srgbClr val="000080"/>
              </a:solidFill>
              <a:ln>
                <a:solidFill>
                  <a:srgbClr val="000080"/>
                </a:solidFill>
                <a:prstDash val="solid"/>
              </a:ln>
            </c:spPr>
          </c:marker>
          <c:cat>
            <c:strRef>
              <c:f>Tabelle1!$A$2:$A$28</c:f>
              <c:strCache>
                <c:ptCount val="27"/>
                <c:pt idx="0">
                  <c:v>74</c:v>
                </c:pt>
                <c:pt idx="1">
                  <c:v>75</c:v>
                </c:pt>
                <c:pt idx="2">
                  <c:v>76</c:v>
                </c:pt>
                <c:pt idx="3">
                  <c:v>77</c:v>
                </c:pt>
                <c:pt idx="4">
                  <c:v>78</c:v>
                </c:pt>
                <c:pt idx="5">
                  <c:v>79</c:v>
                </c:pt>
                <c:pt idx="6">
                  <c:v>80</c:v>
                </c:pt>
                <c:pt idx="7">
                  <c:v>81</c:v>
                </c:pt>
                <c:pt idx="8">
                  <c:v>82</c:v>
                </c:pt>
                <c:pt idx="9">
                  <c:v>83</c:v>
                </c:pt>
                <c:pt idx="10">
                  <c:v>84</c:v>
                </c:pt>
                <c:pt idx="11">
                  <c:v>85</c:v>
                </c:pt>
                <c:pt idx="12">
                  <c:v>86</c:v>
                </c:pt>
                <c:pt idx="13">
                  <c:v>87</c:v>
                </c:pt>
                <c:pt idx="14">
                  <c:v>88</c:v>
                </c:pt>
                <c:pt idx="15">
                  <c:v>89</c:v>
                </c:pt>
                <c:pt idx="16">
                  <c:v>90</c:v>
                </c:pt>
                <c:pt idx="17">
                  <c:v>91</c:v>
                </c:pt>
                <c:pt idx="18">
                  <c:v>92</c:v>
                </c:pt>
                <c:pt idx="19">
                  <c:v>93</c:v>
                </c:pt>
                <c:pt idx="20">
                  <c:v>94</c:v>
                </c:pt>
                <c:pt idx="21">
                  <c:v>95</c:v>
                </c:pt>
                <c:pt idx="22">
                  <c:v>96</c:v>
                </c:pt>
                <c:pt idx="23">
                  <c:v>97</c:v>
                </c:pt>
                <c:pt idx="24">
                  <c:v>98</c:v>
                </c:pt>
                <c:pt idx="25">
                  <c:v>99</c:v>
                </c:pt>
                <c:pt idx="26">
                  <c:v>00</c:v>
                </c:pt>
              </c:strCache>
            </c:strRef>
          </c:cat>
          <c:val>
            <c:numRef>
              <c:f>Tabelle1!$B$2:$B$28</c:f>
              <c:numCache>
                <c:formatCode>0.00%</c:formatCode>
                <c:ptCount val="27"/>
                <c:pt idx="0">
                  <c:v>0.36834269621820215</c:v>
                </c:pt>
                <c:pt idx="1">
                  <c:v>0.36834269621820215</c:v>
                </c:pt>
                <c:pt idx="2">
                  <c:v>0.36834269621820215</c:v>
                </c:pt>
                <c:pt idx="3">
                  <c:v>0.36834269621820215</c:v>
                </c:pt>
                <c:pt idx="4">
                  <c:v>0.36834269621820215</c:v>
                </c:pt>
                <c:pt idx="5">
                  <c:v>0.36834269621820215</c:v>
                </c:pt>
                <c:pt idx="6">
                  <c:v>0.36834269621820215</c:v>
                </c:pt>
                <c:pt idx="7">
                  <c:v>0.36834269621820215</c:v>
                </c:pt>
                <c:pt idx="8">
                  <c:v>0.36834269621820215</c:v>
                </c:pt>
                <c:pt idx="9">
                  <c:v>0.36834269621820215</c:v>
                </c:pt>
                <c:pt idx="10">
                  <c:v>0.36834269621820215</c:v>
                </c:pt>
                <c:pt idx="11">
                  <c:v>0.36834269621820215</c:v>
                </c:pt>
                <c:pt idx="12">
                  <c:v>0.27574496949648791</c:v>
                </c:pt>
                <c:pt idx="13">
                  <c:v>0.27574496949648791</c:v>
                </c:pt>
                <c:pt idx="14">
                  <c:v>0.27574496949648791</c:v>
                </c:pt>
                <c:pt idx="15">
                  <c:v>0.27574496949648791</c:v>
                </c:pt>
                <c:pt idx="16">
                  <c:v>0.20487579817418355</c:v>
                </c:pt>
                <c:pt idx="17">
                  <c:v>0.18758285149890494</c:v>
                </c:pt>
                <c:pt idx="18">
                  <c:v>0.15348926088871906</c:v>
                </c:pt>
                <c:pt idx="19">
                  <c:v>0.20487579817418355</c:v>
                </c:pt>
                <c:pt idx="20">
                  <c:v>0.20487579817418355</c:v>
                </c:pt>
                <c:pt idx="21">
                  <c:v>0.20487579817418355</c:v>
                </c:pt>
                <c:pt idx="22">
                  <c:v>0.23112962029655515</c:v>
                </c:pt>
                <c:pt idx="23">
                  <c:v>0.23112962029655515</c:v>
                </c:pt>
                <c:pt idx="24">
                  <c:v>0.23112962029655515</c:v>
                </c:pt>
                <c:pt idx="25">
                  <c:v>0.26300579137537927</c:v>
                </c:pt>
                <c:pt idx="26">
                  <c:v>0.27262867224459808</c:v>
                </c:pt>
              </c:numCache>
            </c:numRef>
          </c:val>
          <c:smooth val="0"/>
        </c:ser>
        <c:ser>
          <c:idx val="1"/>
          <c:order val="1"/>
          <c:tx>
            <c:strRef>
              <c:f>Tabelle1!$C$1:$C$1</c:f>
              <c:strCache>
                <c:ptCount val="1"/>
                <c:pt idx="0">
                  <c:v>Sweden:</c:v>
                </c:pt>
              </c:strCache>
            </c:strRef>
          </c:tx>
          <c:spPr>
            <a:ln w="9767">
              <a:solidFill>
                <a:srgbClr val="000000"/>
              </a:solidFill>
              <a:prstDash val="solid"/>
            </a:ln>
          </c:spPr>
          <c:marker>
            <c:symbol val="square"/>
            <c:size val="3"/>
            <c:spPr>
              <a:solidFill>
                <a:srgbClr val="FF00FF"/>
              </a:solidFill>
              <a:ln>
                <a:solidFill>
                  <a:srgbClr val="000000"/>
                </a:solidFill>
                <a:prstDash val="solid"/>
              </a:ln>
            </c:spPr>
          </c:marker>
          <c:cat>
            <c:strRef>
              <c:f>Tabelle1!$A$2:$A$28</c:f>
              <c:strCache>
                <c:ptCount val="27"/>
                <c:pt idx="0">
                  <c:v>74</c:v>
                </c:pt>
                <c:pt idx="1">
                  <c:v>75</c:v>
                </c:pt>
                <c:pt idx="2">
                  <c:v>76</c:v>
                </c:pt>
                <c:pt idx="3">
                  <c:v>77</c:v>
                </c:pt>
                <c:pt idx="4">
                  <c:v>78</c:v>
                </c:pt>
                <c:pt idx="5">
                  <c:v>79</c:v>
                </c:pt>
                <c:pt idx="6">
                  <c:v>80</c:v>
                </c:pt>
                <c:pt idx="7">
                  <c:v>81</c:v>
                </c:pt>
                <c:pt idx="8">
                  <c:v>82</c:v>
                </c:pt>
                <c:pt idx="9">
                  <c:v>83</c:v>
                </c:pt>
                <c:pt idx="10">
                  <c:v>84</c:v>
                </c:pt>
                <c:pt idx="11">
                  <c:v>85</c:v>
                </c:pt>
                <c:pt idx="12">
                  <c:v>86</c:v>
                </c:pt>
                <c:pt idx="13">
                  <c:v>87</c:v>
                </c:pt>
                <c:pt idx="14">
                  <c:v>88</c:v>
                </c:pt>
                <c:pt idx="15">
                  <c:v>89</c:v>
                </c:pt>
                <c:pt idx="16">
                  <c:v>90</c:v>
                </c:pt>
                <c:pt idx="17">
                  <c:v>91</c:v>
                </c:pt>
                <c:pt idx="18">
                  <c:v>92</c:v>
                </c:pt>
                <c:pt idx="19">
                  <c:v>93</c:v>
                </c:pt>
                <c:pt idx="20">
                  <c:v>94</c:v>
                </c:pt>
                <c:pt idx="21">
                  <c:v>95</c:v>
                </c:pt>
                <c:pt idx="22">
                  <c:v>96</c:v>
                </c:pt>
                <c:pt idx="23">
                  <c:v>97</c:v>
                </c:pt>
                <c:pt idx="24">
                  <c:v>98</c:v>
                </c:pt>
                <c:pt idx="25">
                  <c:v>99</c:v>
                </c:pt>
                <c:pt idx="26">
                  <c:v>00</c:v>
                </c:pt>
              </c:strCache>
            </c:strRef>
          </c:cat>
          <c:val>
            <c:numRef>
              <c:f>Tabelle1!$C$2:$C$28</c:f>
              <c:numCache>
                <c:formatCode>0.00%</c:formatCode>
                <c:ptCount val="27"/>
                <c:pt idx="0">
                  <c:v>0.52926501837866069</c:v>
                </c:pt>
                <c:pt idx="1">
                  <c:v>0.52926501837866069</c:v>
                </c:pt>
                <c:pt idx="2">
                  <c:v>0.52926501837866069</c:v>
                </c:pt>
                <c:pt idx="3">
                  <c:v>0.52926501837866069</c:v>
                </c:pt>
                <c:pt idx="4">
                  <c:v>0.52926501837866069</c:v>
                </c:pt>
                <c:pt idx="5">
                  <c:v>0.52926501837866069</c:v>
                </c:pt>
                <c:pt idx="6">
                  <c:v>0.52926501837866069</c:v>
                </c:pt>
                <c:pt idx="7">
                  <c:v>0.52926501837866069</c:v>
                </c:pt>
                <c:pt idx="8">
                  <c:v>0.52926501837866069</c:v>
                </c:pt>
                <c:pt idx="9">
                  <c:v>0.52926501837866069</c:v>
                </c:pt>
                <c:pt idx="10">
                  <c:v>0.52926501837866069</c:v>
                </c:pt>
                <c:pt idx="11">
                  <c:v>0.52926501837866069</c:v>
                </c:pt>
                <c:pt idx="12">
                  <c:v>0.52926501837866069</c:v>
                </c:pt>
                <c:pt idx="13">
                  <c:v>0.52926501837866069</c:v>
                </c:pt>
                <c:pt idx="14">
                  <c:v>0.52926501837866069</c:v>
                </c:pt>
                <c:pt idx="15">
                  <c:v>0.42842718649763695</c:v>
                </c:pt>
                <c:pt idx="16">
                  <c:v>0.42842718649763695</c:v>
                </c:pt>
                <c:pt idx="17">
                  <c:v>0.32517194129784138</c:v>
                </c:pt>
                <c:pt idx="18">
                  <c:v>0.32517194129784138</c:v>
                </c:pt>
                <c:pt idx="19">
                  <c:v>0.32517194129784138</c:v>
                </c:pt>
                <c:pt idx="20">
                  <c:v>0.32517194129784138</c:v>
                </c:pt>
                <c:pt idx="21">
                  <c:v>0.30422313443813026</c:v>
                </c:pt>
                <c:pt idx="22">
                  <c:v>0.30422313443813026</c:v>
                </c:pt>
                <c:pt idx="23">
                  <c:v>0.30422313443813026</c:v>
                </c:pt>
                <c:pt idx="24">
                  <c:v>0.30422313443813026</c:v>
                </c:pt>
                <c:pt idx="25">
                  <c:v>0.30422313443813026</c:v>
                </c:pt>
                <c:pt idx="26">
                  <c:v>0.30422313443813026</c:v>
                </c:pt>
              </c:numCache>
            </c:numRef>
          </c:val>
          <c:smooth val="0"/>
        </c:ser>
        <c:ser>
          <c:idx val="2"/>
          <c:order val="2"/>
          <c:tx>
            <c:strRef>
              <c:f>Tabelle1!$D$1:$D$1</c:f>
              <c:strCache>
                <c:ptCount val="1"/>
                <c:pt idx="0">
                  <c:v>Germany:</c:v>
                </c:pt>
              </c:strCache>
            </c:strRef>
          </c:tx>
          <c:spPr>
            <a:ln w="9767">
              <a:solidFill>
                <a:srgbClr val="FF0000"/>
              </a:solidFill>
              <a:prstDash val="solid"/>
            </a:ln>
          </c:spPr>
          <c:marker>
            <c:symbol val="triangle"/>
            <c:size val="4"/>
            <c:spPr>
              <a:solidFill>
                <a:srgbClr val="FF0000"/>
              </a:solidFill>
              <a:ln>
                <a:solidFill>
                  <a:srgbClr val="000000"/>
                </a:solidFill>
                <a:prstDash val="solid"/>
              </a:ln>
            </c:spPr>
          </c:marker>
          <c:cat>
            <c:strRef>
              <c:f>Tabelle1!$A$2:$A$28</c:f>
              <c:strCache>
                <c:ptCount val="27"/>
                <c:pt idx="0">
                  <c:v>74</c:v>
                </c:pt>
                <c:pt idx="1">
                  <c:v>75</c:v>
                </c:pt>
                <c:pt idx="2">
                  <c:v>76</c:v>
                </c:pt>
                <c:pt idx="3">
                  <c:v>77</c:v>
                </c:pt>
                <c:pt idx="4">
                  <c:v>78</c:v>
                </c:pt>
                <c:pt idx="5">
                  <c:v>79</c:v>
                </c:pt>
                <c:pt idx="6">
                  <c:v>80</c:v>
                </c:pt>
                <c:pt idx="7">
                  <c:v>81</c:v>
                </c:pt>
                <c:pt idx="8">
                  <c:v>82</c:v>
                </c:pt>
                <c:pt idx="9">
                  <c:v>83</c:v>
                </c:pt>
                <c:pt idx="10">
                  <c:v>84</c:v>
                </c:pt>
                <c:pt idx="11">
                  <c:v>85</c:v>
                </c:pt>
                <c:pt idx="12">
                  <c:v>86</c:v>
                </c:pt>
                <c:pt idx="13">
                  <c:v>87</c:v>
                </c:pt>
                <c:pt idx="14">
                  <c:v>88</c:v>
                </c:pt>
                <c:pt idx="15">
                  <c:v>89</c:v>
                </c:pt>
                <c:pt idx="16">
                  <c:v>90</c:v>
                </c:pt>
                <c:pt idx="17">
                  <c:v>91</c:v>
                </c:pt>
                <c:pt idx="18">
                  <c:v>92</c:v>
                </c:pt>
                <c:pt idx="19">
                  <c:v>93</c:v>
                </c:pt>
                <c:pt idx="20">
                  <c:v>94</c:v>
                </c:pt>
                <c:pt idx="21">
                  <c:v>95</c:v>
                </c:pt>
                <c:pt idx="22">
                  <c:v>96</c:v>
                </c:pt>
                <c:pt idx="23">
                  <c:v>97</c:v>
                </c:pt>
                <c:pt idx="24">
                  <c:v>98</c:v>
                </c:pt>
                <c:pt idx="25">
                  <c:v>99</c:v>
                </c:pt>
                <c:pt idx="26">
                  <c:v>00</c:v>
                </c:pt>
              </c:strCache>
            </c:strRef>
          </c:cat>
          <c:val>
            <c:numRef>
              <c:f>Tabelle1!$D$2:$D$28</c:f>
              <c:numCache>
                <c:formatCode>0.00%</c:formatCode>
                <c:ptCount val="27"/>
                <c:pt idx="0">
                  <c:v>0.50215844831453682</c:v>
                </c:pt>
                <c:pt idx="1">
                  <c:v>0.53921910846146393</c:v>
                </c:pt>
                <c:pt idx="2">
                  <c:v>0.53921910846146393</c:v>
                </c:pt>
                <c:pt idx="3">
                  <c:v>0.58864242902318265</c:v>
                </c:pt>
                <c:pt idx="4">
                  <c:v>0.58864242902318265</c:v>
                </c:pt>
                <c:pt idx="5">
                  <c:v>0.53872719716802342</c:v>
                </c:pt>
                <c:pt idx="6">
                  <c:v>0.53872719716802342</c:v>
                </c:pt>
                <c:pt idx="7">
                  <c:v>0.49592007737636695</c:v>
                </c:pt>
                <c:pt idx="8">
                  <c:v>0.49592007737636695</c:v>
                </c:pt>
                <c:pt idx="9">
                  <c:v>0.49592007737636695</c:v>
                </c:pt>
                <c:pt idx="10">
                  <c:v>0.49592007737636695</c:v>
                </c:pt>
                <c:pt idx="11">
                  <c:v>0.49592007737636695</c:v>
                </c:pt>
                <c:pt idx="12">
                  <c:v>0.49592007737636695</c:v>
                </c:pt>
                <c:pt idx="13">
                  <c:v>0.49592007737636695</c:v>
                </c:pt>
                <c:pt idx="14">
                  <c:v>0.49592007737636695</c:v>
                </c:pt>
                <c:pt idx="15">
                  <c:v>0.49592007737636695</c:v>
                </c:pt>
                <c:pt idx="16">
                  <c:v>0.43598276186712559</c:v>
                </c:pt>
                <c:pt idx="17">
                  <c:v>0.43598276186712559</c:v>
                </c:pt>
                <c:pt idx="18">
                  <c:v>0.43598276186712559</c:v>
                </c:pt>
                <c:pt idx="19">
                  <c:v>0.38742412123490982</c:v>
                </c:pt>
                <c:pt idx="20">
                  <c:v>0.38742412123490982</c:v>
                </c:pt>
                <c:pt idx="21">
                  <c:v>0.38742412123490982</c:v>
                </c:pt>
                <c:pt idx="22">
                  <c:v>0.38742412123490982</c:v>
                </c:pt>
                <c:pt idx="23">
                  <c:v>0.38742412123490982</c:v>
                </c:pt>
                <c:pt idx="24">
                  <c:v>0.38742412123490982</c:v>
                </c:pt>
                <c:pt idx="25">
                  <c:v>0.34007787107126419</c:v>
                </c:pt>
                <c:pt idx="26">
                  <c:v>0.34007787107126419</c:v>
                </c:pt>
              </c:numCache>
            </c:numRef>
          </c:val>
          <c:smooth val="0"/>
        </c:ser>
        <c:ser>
          <c:idx val="3"/>
          <c:order val="3"/>
          <c:tx>
            <c:strRef>
              <c:f>Tabelle1!$E$1:$E$1</c:f>
              <c:strCache>
                <c:ptCount val="1"/>
                <c:pt idx="0">
                  <c:v>Austria:</c:v>
                </c:pt>
              </c:strCache>
            </c:strRef>
          </c:tx>
          <c:spPr>
            <a:ln w="9767">
              <a:solidFill>
                <a:srgbClr val="000000"/>
              </a:solidFill>
              <a:prstDash val="solid"/>
            </a:ln>
          </c:spPr>
          <c:marker>
            <c:symbol val="x"/>
            <c:size val="3"/>
            <c:spPr>
              <a:solidFill>
                <a:srgbClr val="008080"/>
              </a:solidFill>
              <a:ln>
                <a:solidFill>
                  <a:srgbClr val="000000"/>
                </a:solidFill>
                <a:prstDash val="solid"/>
              </a:ln>
            </c:spPr>
          </c:marker>
          <c:cat>
            <c:strRef>
              <c:f>Tabelle1!$A$2:$A$28</c:f>
              <c:strCache>
                <c:ptCount val="27"/>
                <c:pt idx="0">
                  <c:v>74</c:v>
                </c:pt>
                <c:pt idx="1">
                  <c:v>75</c:v>
                </c:pt>
                <c:pt idx="2">
                  <c:v>76</c:v>
                </c:pt>
                <c:pt idx="3">
                  <c:v>77</c:v>
                </c:pt>
                <c:pt idx="4">
                  <c:v>78</c:v>
                </c:pt>
                <c:pt idx="5">
                  <c:v>79</c:v>
                </c:pt>
                <c:pt idx="6">
                  <c:v>80</c:v>
                </c:pt>
                <c:pt idx="7">
                  <c:v>81</c:v>
                </c:pt>
                <c:pt idx="8">
                  <c:v>82</c:v>
                </c:pt>
                <c:pt idx="9">
                  <c:v>83</c:v>
                </c:pt>
                <c:pt idx="10">
                  <c:v>84</c:v>
                </c:pt>
                <c:pt idx="11">
                  <c:v>85</c:v>
                </c:pt>
                <c:pt idx="12">
                  <c:v>86</c:v>
                </c:pt>
                <c:pt idx="13">
                  <c:v>87</c:v>
                </c:pt>
                <c:pt idx="14">
                  <c:v>88</c:v>
                </c:pt>
                <c:pt idx="15">
                  <c:v>89</c:v>
                </c:pt>
                <c:pt idx="16">
                  <c:v>90</c:v>
                </c:pt>
                <c:pt idx="17">
                  <c:v>91</c:v>
                </c:pt>
                <c:pt idx="18">
                  <c:v>92</c:v>
                </c:pt>
                <c:pt idx="19">
                  <c:v>93</c:v>
                </c:pt>
                <c:pt idx="20">
                  <c:v>94</c:v>
                </c:pt>
                <c:pt idx="21">
                  <c:v>95</c:v>
                </c:pt>
                <c:pt idx="22">
                  <c:v>96</c:v>
                </c:pt>
                <c:pt idx="23">
                  <c:v>97</c:v>
                </c:pt>
                <c:pt idx="24">
                  <c:v>98</c:v>
                </c:pt>
                <c:pt idx="25">
                  <c:v>99</c:v>
                </c:pt>
                <c:pt idx="26">
                  <c:v>00</c:v>
                </c:pt>
              </c:strCache>
            </c:strRef>
          </c:cat>
          <c:val>
            <c:numRef>
              <c:f>Tabelle1!$E$2:$E$28</c:f>
              <c:numCache>
                <c:formatCode>0.00%</c:formatCode>
                <c:ptCount val="27"/>
                <c:pt idx="0">
                  <c:v>0.38087127442694696</c:v>
                </c:pt>
                <c:pt idx="1">
                  <c:v>0.38087127442694696</c:v>
                </c:pt>
                <c:pt idx="2">
                  <c:v>0.38087127442694696</c:v>
                </c:pt>
                <c:pt idx="3">
                  <c:v>0.38087127442694696</c:v>
                </c:pt>
                <c:pt idx="4">
                  <c:v>0.38087127442694696</c:v>
                </c:pt>
                <c:pt idx="5">
                  <c:v>0.38087127442694696</c:v>
                </c:pt>
                <c:pt idx="6">
                  <c:v>0.38087127442694696</c:v>
                </c:pt>
                <c:pt idx="7">
                  <c:v>0.38087127442694696</c:v>
                </c:pt>
                <c:pt idx="8">
                  <c:v>0.38087127442694696</c:v>
                </c:pt>
                <c:pt idx="9">
                  <c:v>0.38087127442694696</c:v>
                </c:pt>
                <c:pt idx="10">
                  <c:v>0.38087127442694696</c:v>
                </c:pt>
                <c:pt idx="11">
                  <c:v>0.38087127442694696</c:v>
                </c:pt>
                <c:pt idx="12">
                  <c:v>0.38087127442694696</c:v>
                </c:pt>
                <c:pt idx="13">
                  <c:v>0.38087127442694696</c:v>
                </c:pt>
                <c:pt idx="14">
                  <c:v>0.38087127442694696</c:v>
                </c:pt>
                <c:pt idx="15">
                  <c:v>0.17743541649256586</c:v>
                </c:pt>
                <c:pt idx="16">
                  <c:v>0.17743541649256586</c:v>
                </c:pt>
                <c:pt idx="17">
                  <c:v>0.17743541649256586</c:v>
                </c:pt>
                <c:pt idx="18">
                  <c:v>0.17743541649256586</c:v>
                </c:pt>
                <c:pt idx="19">
                  <c:v>0.17743541649256586</c:v>
                </c:pt>
                <c:pt idx="20">
                  <c:v>0.20590034634759954</c:v>
                </c:pt>
                <c:pt idx="21">
                  <c:v>0.20590034634759954</c:v>
                </c:pt>
                <c:pt idx="22">
                  <c:v>0.20590034634759954</c:v>
                </c:pt>
                <c:pt idx="23">
                  <c:v>0.20590034634759954</c:v>
                </c:pt>
                <c:pt idx="24">
                  <c:v>0.30696557642732475</c:v>
                </c:pt>
                <c:pt idx="25">
                  <c:v>0.30696557642732475</c:v>
                </c:pt>
                <c:pt idx="26">
                  <c:v>0.30696557642732475</c:v>
                </c:pt>
              </c:numCache>
            </c:numRef>
          </c:val>
          <c:smooth val="0"/>
        </c:ser>
        <c:ser>
          <c:idx val="5"/>
          <c:order val="4"/>
          <c:tx>
            <c:strRef>
              <c:f>Tabelle1!$F$1:$F$1</c:f>
              <c:strCache>
                <c:ptCount val="1"/>
                <c:pt idx="0">
                  <c:v>UK:</c:v>
                </c:pt>
              </c:strCache>
            </c:strRef>
          </c:tx>
          <c:spPr>
            <a:ln w="9767">
              <a:solidFill>
                <a:srgbClr val="800000"/>
              </a:solidFill>
              <a:prstDash val="solid"/>
            </a:ln>
          </c:spPr>
          <c:marker>
            <c:symbol val="circle"/>
            <c:size val="4"/>
            <c:spPr>
              <a:solidFill>
                <a:srgbClr val="800000"/>
              </a:solidFill>
              <a:ln>
                <a:solidFill>
                  <a:srgbClr val="800000"/>
                </a:solidFill>
                <a:prstDash val="solid"/>
              </a:ln>
            </c:spPr>
          </c:marker>
          <c:cat>
            <c:strRef>
              <c:f>Tabelle1!$A$2:$A$28</c:f>
              <c:strCache>
                <c:ptCount val="27"/>
                <c:pt idx="0">
                  <c:v>74</c:v>
                </c:pt>
                <c:pt idx="1">
                  <c:v>75</c:v>
                </c:pt>
                <c:pt idx="2">
                  <c:v>76</c:v>
                </c:pt>
                <c:pt idx="3">
                  <c:v>77</c:v>
                </c:pt>
                <c:pt idx="4">
                  <c:v>78</c:v>
                </c:pt>
                <c:pt idx="5">
                  <c:v>79</c:v>
                </c:pt>
                <c:pt idx="6">
                  <c:v>80</c:v>
                </c:pt>
                <c:pt idx="7">
                  <c:v>81</c:v>
                </c:pt>
                <c:pt idx="8">
                  <c:v>82</c:v>
                </c:pt>
                <c:pt idx="9">
                  <c:v>83</c:v>
                </c:pt>
                <c:pt idx="10">
                  <c:v>84</c:v>
                </c:pt>
                <c:pt idx="11">
                  <c:v>85</c:v>
                </c:pt>
                <c:pt idx="12">
                  <c:v>86</c:v>
                </c:pt>
                <c:pt idx="13">
                  <c:v>87</c:v>
                </c:pt>
                <c:pt idx="14">
                  <c:v>88</c:v>
                </c:pt>
                <c:pt idx="15">
                  <c:v>89</c:v>
                </c:pt>
                <c:pt idx="16">
                  <c:v>90</c:v>
                </c:pt>
                <c:pt idx="17">
                  <c:v>91</c:v>
                </c:pt>
                <c:pt idx="18">
                  <c:v>92</c:v>
                </c:pt>
                <c:pt idx="19">
                  <c:v>93</c:v>
                </c:pt>
                <c:pt idx="20">
                  <c:v>94</c:v>
                </c:pt>
                <c:pt idx="21">
                  <c:v>95</c:v>
                </c:pt>
                <c:pt idx="22">
                  <c:v>96</c:v>
                </c:pt>
                <c:pt idx="23">
                  <c:v>97</c:v>
                </c:pt>
                <c:pt idx="24">
                  <c:v>98</c:v>
                </c:pt>
                <c:pt idx="25">
                  <c:v>99</c:v>
                </c:pt>
                <c:pt idx="26">
                  <c:v>00</c:v>
                </c:pt>
              </c:strCache>
            </c:strRef>
          </c:cat>
          <c:val>
            <c:numRef>
              <c:f>Tabelle1!$F$2:$F$28</c:f>
              <c:numCache>
                <c:formatCode>0.00%</c:formatCode>
                <c:ptCount val="27"/>
                <c:pt idx="0">
                  <c:v>0.49852508797043865</c:v>
                </c:pt>
                <c:pt idx="1">
                  <c:v>0.49852508797043865</c:v>
                </c:pt>
                <c:pt idx="2">
                  <c:v>0.49852508797043865</c:v>
                </c:pt>
                <c:pt idx="3">
                  <c:v>0.49852508797043865</c:v>
                </c:pt>
                <c:pt idx="4">
                  <c:v>0.49852508797043865</c:v>
                </c:pt>
                <c:pt idx="5">
                  <c:v>0.49852508797043865</c:v>
                </c:pt>
                <c:pt idx="6">
                  <c:v>0.49852508797043865</c:v>
                </c:pt>
                <c:pt idx="7">
                  <c:v>0.49852508797043865</c:v>
                </c:pt>
                <c:pt idx="8">
                  <c:v>0.49852508797043865</c:v>
                </c:pt>
                <c:pt idx="9">
                  <c:v>0.47852762155998008</c:v>
                </c:pt>
                <c:pt idx="10">
                  <c:v>0.42883324545715817</c:v>
                </c:pt>
                <c:pt idx="11">
                  <c:v>0.37956205719456226</c:v>
                </c:pt>
                <c:pt idx="12">
                  <c:v>0.33070867401092996</c:v>
                </c:pt>
                <c:pt idx="13">
                  <c:v>0.33070867401092996</c:v>
                </c:pt>
                <c:pt idx="14">
                  <c:v>0.33070867401092996</c:v>
                </c:pt>
                <c:pt idx="15">
                  <c:v>0.33070867401092996</c:v>
                </c:pt>
                <c:pt idx="16">
                  <c:v>0.32098766672194962</c:v>
                </c:pt>
                <c:pt idx="17">
                  <c:v>0.32098766672194962</c:v>
                </c:pt>
                <c:pt idx="18">
                  <c:v>0.31128311777295625</c:v>
                </c:pt>
                <c:pt idx="19">
                  <c:v>0.31128311777295625</c:v>
                </c:pt>
                <c:pt idx="20">
                  <c:v>0.31128311777295625</c:v>
                </c:pt>
                <c:pt idx="21">
                  <c:v>0.31128311777295625</c:v>
                </c:pt>
                <c:pt idx="22">
                  <c:v>0.31128311777295625</c:v>
                </c:pt>
                <c:pt idx="23">
                  <c:v>0.31128311777295625</c:v>
                </c:pt>
                <c:pt idx="24">
                  <c:v>0.29192322798684567</c:v>
                </c:pt>
                <c:pt idx="25">
                  <c:v>0.28226780404802621</c:v>
                </c:pt>
                <c:pt idx="26">
                  <c:v>0.28226780404802621</c:v>
                </c:pt>
              </c:numCache>
            </c:numRef>
          </c:val>
          <c:smooth val="0"/>
        </c:ser>
        <c:ser>
          <c:idx val="6"/>
          <c:order val="5"/>
          <c:tx>
            <c:strRef>
              <c:f>Tabelle1!$H$1:$H$1</c:f>
              <c:strCache>
                <c:ptCount val="1"/>
                <c:pt idx="0">
                  <c:v>Belgium</c:v>
                </c:pt>
              </c:strCache>
            </c:strRef>
          </c:tx>
          <c:spPr>
            <a:ln w="9767">
              <a:solidFill>
                <a:srgbClr val="000000"/>
              </a:solidFill>
              <a:prstDash val="solid"/>
            </a:ln>
          </c:spPr>
          <c:marker>
            <c:symbol val="plus"/>
            <c:size val="3"/>
            <c:spPr>
              <a:noFill/>
              <a:ln>
                <a:solidFill>
                  <a:srgbClr val="000000"/>
                </a:solidFill>
                <a:prstDash val="solid"/>
              </a:ln>
            </c:spPr>
          </c:marker>
          <c:cat>
            <c:strRef>
              <c:f>Tabelle1!$A$2:$A$28</c:f>
              <c:strCache>
                <c:ptCount val="27"/>
                <c:pt idx="0">
                  <c:v>74</c:v>
                </c:pt>
                <c:pt idx="1">
                  <c:v>75</c:v>
                </c:pt>
                <c:pt idx="2">
                  <c:v>76</c:v>
                </c:pt>
                <c:pt idx="3">
                  <c:v>77</c:v>
                </c:pt>
                <c:pt idx="4">
                  <c:v>78</c:v>
                </c:pt>
                <c:pt idx="5">
                  <c:v>79</c:v>
                </c:pt>
                <c:pt idx="6">
                  <c:v>80</c:v>
                </c:pt>
                <c:pt idx="7">
                  <c:v>81</c:v>
                </c:pt>
                <c:pt idx="8">
                  <c:v>82</c:v>
                </c:pt>
                <c:pt idx="9">
                  <c:v>83</c:v>
                </c:pt>
                <c:pt idx="10">
                  <c:v>84</c:v>
                </c:pt>
                <c:pt idx="11">
                  <c:v>85</c:v>
                </c:pt>
                <c:pt idx="12">
                  <c:v>86</c:v>
                </c:pt>
                <c:pt idx="13">
                  <c:v>87</c:v>
                </c:pt>
                <c:pt idx="14">
                  <c:v>88</c:v>
                </c:pt>
                <c:pt idx="15">
                  <c:v>89</c:v>
                </c:pt>
                <c:pt idx="16">
                  <c:v>90</c:v>
                </c:pt>
                <c:pt idx="17">
                  <c:v>91</c:v>
                </c:pt>
                <c:pt idx="18">
                  <c:v>92</c:v>
                </c:pt>
                <c:pt idx="19">
                  <c:v>93</c:v>
                </c:pt>
                <c:pt idx="20">
                  <c:v>94</c:v>
                </c:pt>
                <c:pt idx="21">
                  <c:v>95</c:v>
                </c:pt>
                <c:pt idx="22">
                  <c:v>96</c:v>
                </c:pt>
                <c:pt idx="23">
                  <c:v>97</c:v>
                </c:pt>
                <c:pt idx="24">
                  <c:v>98</c:v>
                </c:pt>
                <c:pt idx="25">
                  <c:v>99</c:v>
                </c:pt>
                <c:pt idx="26">
                  <c:v>00</c:v>
                </c:pt>
              </c:strCache>
            </c:strRef>
          </c:cat>
          <c:val>
            <c:numRef>
              <c:f>Tabelle1!$H$2:$H$28</c:f>
              <c:numCache>
                <c:formatCode>0.00%</c:formatCode>
                <c:ptCount val="27"/>
                <c:pt idx="0">
                  <c:v>0.50928676055612898</c:v>
                </c:pt>
                <c:pt idx="1">
                  <c:v>0.50928676055612898</c:v>
                </c:pt>
                <c:pt idx="2">
                  <c:v>0.50928676055612898</c:v>
                </c:pt>
                <c:pt idx="3">
                  <c:v>0.50928676055612898</c:v>
                </c:pt>
                <c:pt idx="4">
                  <c:v>0.50928676055612898</c:v>
                </c:pt>
                <c:pt idx="5">
                  <c:v>0.50928676055612898</c:v>
                </c:pt>
                <c:pt idx="6">
                  <c:v>0.50928676055612898</c:v>
                </c:pt>
                <c:pt idx="7">
                  <c:v>0.50928676055612898</c:v>
                </c:pt>
                <c:pt idx="8">
                  <c:v>0.50928676055612898</c:v>
                </c:pt>
                <c:pt idx="9">
                  <c:v>0.50928676055612898</c:v>
                </c:pt>
                <c:pt idx="10">
                  <c:v>0.4791429419411774</c:v>
                </c:pt>
                <c:pt idx="11">
                  <c:v>0.4791429419411774</c:v>
                </c:pt>
                <c:pt idx="12">
                  <c:v>0.4791429419411774</c:v>
                </c:pt>
                <c:pt idx="13">
                  <c:v>0.4791429419411774</c:v>
                </c:pt>
                <c:pt idx="14">
                  <c:v>0.4589284698348261</c:v>
                </c:pt>
                <c:pt idx="15">
                  <c:v>0.4589284698348261</c:v>
                </c:pt>
                <c:pt idx="16">
                  <c:v>0.4589284698348261</c:v>
                </c:pt>
                <c:pt idx="17">
                  <c:v>0.43861833760655999</c:v>
                </c:pt>
                <c:pt idx="18">
                  <c:v>0.41821186461314969</c:v>
                </c:pt>
                <c:pt idx="19">
                  <c:v>0.41821186461314969</c:v>
                </c:pt>
                <c:pt idx="20">
                  <c:v>0.41821186461314969</c:v>
                </c:pt>
                <c:pt idx="21">
                  <c:v>0.41821186461314969</c:v>
                </c:pt>
                <c:pt idx="22">
                  <c:v>0.41821186461314969</c:v>
                </c:pt>
                <c:pt idx="23">
                  <c:v>0.41821186461314969</c:v>
                </c:pt>
                <c:pt idx="24">
                  <c:v>0.41821186461314969</c:v>
                </c:pt>
                <c:pt idx="25">
                  <c:v>0.41821186461314969</c:v>
                </c:pt>
                <c:pt idx="26">
                  <c:v>0.41821186461314969</c:v>
                </c:pt>
              </c:numCache>
            </c:numRef>
          </c:val>
          <c:smooth val="0"/>
        </c:ser>
        <c:ser>
          <c:idx val="7"/>
          <c:order val="6"/>
          <c:tx>
            <c:strRef>
              <c:f>Tabelle1!$I$1:$I$1</c:f>
              <c:strCache>
                <c:ptCount val="1"/>
                <c:pt idx="0">
                  <c:v>Denmark:</c:v>
                </c:pt>
              </c:strCache>
            </c:strRef>
          </c:tx>
          <c:spPr>
            <a:ln w="9767">
              <a:solidFill>
                <a:srgbClr val="000000"/>
              </a:solidFill>
              <a:prstDash val="solid"/>
            </a:ln>
          </c:spPr>
          <c:marker>
            <c:symbol val="dot"/>
            <c:size val="3"/>
            <c:spPr>
              <a:noFill/>
              <a:ln>
                <a:solidFill>
                  <a:srgbClr val="000000"/>
                </a:solidFill>
                <a:prstDash val="solid"/>
              </a:ln>
            </c:spPr>
          </c:marker>
          <c:cat>
            <c:strRef>
              <c:f>Tabelle1!$A$2:$A$28</c:f>
              <c:strCache>
                <c:ptCount val="27"/>
                <c:pt idx="0">
                  <c:v>74</c:v>
                </c:pt>
                <c:pt idx="1">
                  <c:v>75</c:v>
                </c:pt>
                <c:pt idx="2">
                  <c:v>76</c:v>
                </c:pt>
                <c:pt idx="3">
                  <c:v>77</c:v>
                </c:pt>
                <c:pt idx="4">
                  <c:v>78</c:v>
                </c:pt>
                <c:pt idx="5">
                  <c:v>79</c:v>
                </c:pt>
                <c:pt idx="6">
                  <c:v>80</c:v>
                </c:pt>
                <c:pt idx="7">
                  <c:v>81</c:v>
                </c:pt>
                <c:pt idx="8">
                  <c:v>82</c:v>
                </c:pt>
                <c:pt idx="9">
                  <c:v>83</c:v>
                </c:pt>
                <c:pt idx="10">
                  <c:v>84</c:v>
                </c:pt>
                <c:pt idx="11">
                  <c:v>85</c:v>
                </c:pt>
                <c:pt idx="12">
                  <c:v>86</c:v>
                </c:pt>
                <c:pt idx="13">
                  <c:v>87</c:v>
                </c:pt>
                <c:pt idx="14">
                  <c:v>88</c:v>
                </c:pt>
                <c:pt idx="15">
                  <c:v>89</c:v>
                </c:pt>
                <c:pt idx="16">
                  <c:v>90</c:v>
                </c:pt>
                <c:pt idx="17">
                  <c:v>91</c:v>
                </c:pt>
                <c:pt idx="18">
                  <c:v>92</c:v>
                </c:pt>
                <c:pt idx="19">
                  <c:v>93</c:v>
                </c:pt>
                <c:pt idx="20">
                  <c:v>94</c:v>
                </c:pt>
                <c:pt idx="21">
                  <c:v>95</c:v>
                </c:pt>
                <c:pt idx="22">
                  <c:v>96</c:v>
                </c:pt>
                <c:pt idx="23">
                  <c:v>97</c:v>
                </c:pt>
                <c:pt idx="24">
                  <c:v>98</c:v>
                </c:pt>
                <c:pt idx="25">
                  <c:v>99</c:v>
                </c:pt>
                <c:pt idx="26">
                  <c:v>00</c:v>
                </c:pt>
              </c:strCache>
            </c:strRef>
          </c:cat>
          <c:val>
            <c:numRef>
              <c:f>Tabelle1!$I$2:$I$28</c:f>
              <c:numCache>
                <c:formatCode>0.00%</c:formatCode>
                <c:ptCount val="27"/>
                <c:pt idx="0">
                  <c:v>0.31223332008318544</c:v>
                </c:pt>
                <c:pt idx="1">
                  <c:v>0.31223332008318544</c:v>
                </c:pt>
                <c:pt idx="2">
                  <c:v>0.31223332008318544</c:v>
                </c:pt>
                <c:pt idx="3">
                  <c:v>0.31223332008318544</c:v>
                </c:pt>
                <c:pt idx="4">
                  <c:v>0.31223332008318544</c:v>
                </c:pt>
                <c:pt idx="5">
                  <c:v>0.34007787107126419</c:v>
                </c:pt>
                <c:pt idx="6">
                  <c:v>0.34007787107126419</c:v>
                </c:pt>
                <c:pt idx="7">
                  <c:v>0.34007787107126419</c:v>
                </c:pt>
                <c:pt idx="8">
                  <c:v>0.34007787107126419</c:v>
                </c:pt>
                <c:pt idx="9">
                  <c:v>0.34007787107126419</c:v>
                </c:pt>
                <c:pt idx="10">
                  <c:v>0.34007787107126419</c:v>
                </c:pt>
                <c:pt idx="11">
                  <c:v>0.43598276186712559</c:v>
                </c:pt>
                <c:pt idx="12">
                  <c:v>0.43598276186712559</c:v>
                </c:pt>
                <c:pt idx="13">
                  <c:v>0.43598276186712559</c:v>
                </c:pt>
                <c:pt idx="14">
                  <c:v>0.43598276186712559</c:v>
                </c:pt>
                <c:pt idx="15">
                  <c:v>0.43598276186712559</c:v>
                </c:pt>
                <c:pt idx="16">
                  <c:v>0.34007787107126419</c:v>
                </c:pt>
                <c:pt idx="17">
                  <c:v>0.32146872001044935</c:v>
                </c:pt>
                <c:pt idx="18">
                  <c:v>0.2847997387445938</c:v>
                </c:pt>
                <c:pt idx="19">
                  <c:v>0.2847997387445938</c:v>
                </c:pt>
                <c:pt idx="20">
                  <c:v>0.2847997387445938</c:v>
                </c:pt>
                <c:pt idx="21">
                  <c:v>0.2847997387445938</c:v>
                </c:pt>
                <c:pt idx="22">
                  <c:v>0.2847997387445938</c:v>
                </c:pt>
                <c:pt idx="23">
                  <c:v>0.2847997387445938</c:v>
                </c:pt>
                <c:pt idx="24">
                  <c:v>0.2847997387445938</c:v>
                </c:pt>
                <c:pt idx="25">
                  <c:v>0.32098766672194962</c:v>
                </c:pt>
                <c:pt idx="26">
                  <c:v>0.30159498540163476</c:v>
                </c:pt>
              </c:numCache>
            </c:numRef>
          </c:val>
          <c:smooth val="0"/>
        </c:ser>
        <c:ser>
          <c:idx val="8"/>
          <c:order val="7"/>
          <c:tx>
            <c:strRef>
              <c:f>Tabelle1!$J$1:$J$1</c:f>
              <c:strCache>
                <c:ptCount val="1"/>
                <c:pt idx="0">
                  <c:v>France:</c:v>
                </c:pt>
              </c:strCache>
            </c:strRef>
          </c:tx>
          <c:spPr>
            <a:ln w="9767">
              <a:solidFill>
                <a:srgbClr val="008000"/>
              </a:solidFill>
              <a:prstDash val="solid"/>
            </a:ln>
          </c:spPr>
          <c:marker>
            <c:symbol val="diamond"/>
            <c:size val="4"/>
            <c:spPr>
              <a:solidFill>
                <a:srgbClr val="008000"/>
              </a:solidFill>
              <a:ln>
                <a:solidFill>
                  <a:srgbClr val="000000"/>
                </a:solidFill>
                <a:prstDash val="solid"/>
              </a:ln>
            </c:spPr>
          </c:marker>
          <c:cat>
            <c:strRef>
              <c:f>Tabelle1!$A$2:$A$28</c:f>
              <c:strCache>
                <c:ptCount val="27"/>
                <c:pt idx="0">
                  <c:v>74</c:v>
                </c:pt>
                <c:pt idx="1">
                  <c:v>75</c:v>
                </c:pt>
                <c:pt idx="2">
                  <c:v>76</c:v>
                </c:pt>
                <c:pt idx="3">
                  <c:v>77</c:v>
                </c:pt>
                <c:pt idx="4">
                  <c:v>78</c:v>
                </c:pt>
                <c:pt idx="5">
                  <c:v>79</c:v>
                </c:pt>
                <c:pt idx="6">
                  <c:v>80</c:v>
                </c:pt>
                <c:pt idx="7">
                  <c:v>81</c:v>
                </c:pt>
                <c:pt idx="8">
                  <c:v>82</c:v>
                </c:pt>
                <c:pt idx="9">
                  <c:v>83</c:v>
                </c:pt>
                <c:pt idx="10">
                  <c:v>84</c:v>
                </c:pt>
                <c:pt idx="11">
                  <c:v>85</c:v>
                </c:pt>
                <c:pt idx="12">
                  <c:v>86</c:v>
                </c:pt>
                <c:pt idx="13">
                  <c:v>87</c:v>
                </c:pt>
                <c:pt idx="14">
                  <c:v>88</c:v>
                </c:pt>
                <c:pt idx="15">
                  <c:v>89</c:v>
                </c:pt>
                <c:pt idx="16">
                  <c:v>90</c:v>
                </c:pt>
                <c:pt idx="17">
                  <c:v>91</c:v>
                </c:pt>
                <c:pt idx="18">
                  <c:v>92</c:v>
                </c:pt>
                <c:pt idx="19">
                  <c:v>93</c:v>
                </c:pt>
                <c:pt idx="20">
                  <c:v>94</c:v>
                </c:pt>
                <c:pt idx="21">
                  <c:v>95</c:v>
                </c:pt>
                <c:pt idx="22">
                  <c:v>96</c:v>
                </c:pt>
                <c:pt idx="23">
                  <c:v>97</c:v>
                </c:pt>
                <c:pt idx="24">
                  <c:v>98</c:v>
                </c:pt>
                <c:pt idx="25">
                  <c:v>99</c:v>
                </c:pt>
                <c:pt idx="26">
                  <c:v>00</c:v>
                </c:pt>
              </c:strCache>
            </c:strRef>
          </c:cat>
          <c:val>
            <c:numRef>
              <c:f>Tabelle1!$J$2:$J$28</c:f>
              <c:numCache>
                <c:formatCode>0.00%</c:formatCode>
                <c:ptCount val="27"/>
                <c:pt idx="0">
                  <c:v>0.3855745284802306</c:v>
                </c:pt>
                <c:pt idx="1">
                  <c:v>0.3855745284802306</c:v>
                </c:pt>
                <c:pt idx="2">
                  <c:v>0.3855745284802306</c:v>
                </c:pt>
                <c:pt idx="3">
                  <c:v>0.3855745284802306</c:v>
                </c:pt>
                <c:pt idx="4">
                  <c:v>0.3855745284802306</c:v>
                </c:pt>
                <c:pt idx="5">
                  <c:v>0.39694245617377116</c:v>
                </c:pt>
                <c:pt idx="6">
                  <c:v>0.3855745284802306</c:v>
                </c:pt>
                <c:pt idx="7">
                  <c:v>0.3855745284802306</c:v>
                </c:pt>
                <c:pt idx="8">
                  <c:v>0.3855745284802306</c:v>
                </c:pt>
                <c:pt idx="9">
                  <c:v>0.3855745284802306</c:v>
                </c:pt>
                <c:pt idx="10">
                  <c:v>0.3855745284802306</c:v>
                </c:pt>
                <c:pt idx="11">
                  <c:v>0.33925323339308522</c:v>
                </c:pt>
                <c:pt idx="12">
                  <c:v>0.33925323339308522</c:v>
                </c:pt>
                <c:pt idx="13">
                  <c:v>0.31244217413211994</c:v>
                </c:pt>
                <c:pt idx="14">
                  <c:v>0.28633211006422593</c:v>
                </c:pt>
                <c:pt idx="15">
                  <c:v>0.26930138342983073</c:v>
                </c:pt>
                <c:pt idx="16">
                  <c:v>0.24430002612994223</c:v>
                </c:pt>
                <c:pt idx="17">
                  <c:v>0.23855815365125774</c:v>
                </c:pt>
                <c:pt idx="18">
                  <c:v>0.2361078011900952</c:v>
                </c:pt>
                <c:pt idx="19">
                  <c:v>0.2361078011900952</c:v>
                </c:pt>
                <c:pt idx="20">
                  <c:v>0.2361078011900952</c:v>
                </c:pt>
                <c:pt idx="21">
                  <c:v>0.2361078011900952</c:v>
                </c:pt>
                <c:pt idx="22">
                  <c:v>0.2361078011900952</c:v>
                </c:pt>
                <c:pt idx="23">
                  <c:v>0.2361078011900952</c:v>
                </c:pt>
                <c:pt idx="24">
                  <c:v>0.2361078011900952</c:v>
                </c:pt>
                <c:pt idx="25">
                  <c:v>0.2361078011900952</c:v>
                </c:pt>
                <c:pt idx="26">
                  <c:v>0.2361078011900952</c:v>
                </c:pt>
              </c:numCache>
            </c:numRef>
          </c:val>
          <c:smooth val="0"/>
        </c:ser>
        <c:ser>
          <c:idx val="9"/>
          <c:order val="8"/>
          <c:tx>
            <c:strRef>
              <c:f>Tabelle1!$K$1:$K$1</c:f>
              <c:strCache>
                <c:ptCount val="1"/>
                <c:pt idx="0">
                  <c:v>Italy:</c:v>
                </c:pt>
              </c:strCache>
            </c:strRef>
          </c:tx>
          <c:spPr>
            <a:ln w="9767">
              <a:solidFill>
                <a:srgbClr val="000000"/>
              </a:solidFill>
              <a:prstDash val="solid"/>
            </a:ln>
          </c:spPr>
          <c:marker>
            <c:symbol val="diamond"/>
            <c:size val="3"/>
            <c:spPr>
              <a:solidFill>
                <a:srgbClr val="CCFFFF"/>
              </a:solidFill>
              <a:ln>
                <a:solidFill>
                  <a:srgbClr val="000000"/>
                </a:solidFill>
                <a:prstDash val="solid"/>
              </a:ln>
            </c:spPr>
          </c:marker>
          <c:cat>
            <c:strRef>
              <c:f>Tabelle1!$A$2:$A$28</c:f>
              <c:strCache>
                <c:ptCount val="27"/>
                <c:pt idx="0">
                  <c:v>74</c:v>
                </c:pt>
                <c:pt idx="1">
                  <c:v>75</c:v>
                </c:pt>
                <c:pt idx="2">
                  <c:v>76</c:v>
                </c:pt>
                <c:pt idx="3">
                  <c:v>77</c:v>
                </c:pt>
                <c:pt idx="4">
                  <c:v>78</c:v>
                </c:pt>
                <c:pt idx="5">
                  <c:v>79</c:v>
                </c:pt>
                <c:pt idx="6">
                  <c:v>80</c:v>
                </c:pt>
                <c:pt idx="7">
                  <c:v>81</c:v>
                </c:pt>
                <c:pt idx="8">
                  <c:v>82</c:v>
                </c:pt>
                <c:pt idx="9">
                  <c:v>83</c:v>
                </c:pt>
                <c:pt idx="10">
                  <c:v>84</c:v>
                </c:pt>
                <c:pt idx="11">
                  <c:v>85</c:v>
                </c:pt>
                <c:pt idx="12">
                  <c:v>86</c:v>
                </c:pt>
                <c:pt idx="13">
                  <c:v>87</c:v>
                </c:pt>
                <c:pt idx="14">
                  <c:v>88</c:v>
                </c:pt>
                <c:pt idx="15">
                  <c:v>89</c:v>
                </c:pt>
                <c:pt idx="16">
                  <c:v>90</c:v>
                </c:pt>
                <c:pt idx="17">
                  <c:v>91</c:v>
                </c:pt>
                <c:pt idx="18">
                  <c:v>92</c:v>
                </c:pt>
                <c:pt idx="19">
                  <c:v>93</c:v>
                </c:pt>
                <c:pt idx="20">
                  <c:v>94</c:v>
                </c:pt>
                <c:pt idx="21">
                  <c:v>95</c:v>
                </c:pt>
                <c:pt idx="22">
                  <c:v>96</c:v>
                </c:pt>
                <c:pt idx="23">
                  <c:v>97</c:v>
                </c:pt>
                <c:pt idx="24">
                  <c:v>98</c:v>
                </c:pt>
                <c:pt idx="25">
                  <c:v>99</c:v>
                </c:pt>
                <c:pt idx="26">
                  <c:v>00</c:v>
                </c:pt>
              </c:strCache>
            </c:strRef>
          </c:cat>
          <c:val>
            <c:numRef>
              <c:f>Tabelle1!$K$2:$K$28</c:f>
              <c:numCache>
                <c:formatCode>0.00%</c:formatCode>
                <c:ptCount val="27"/>
                <c:pt idx="0">
                  <c:v>0.3304263974640983</c:v>
                </c:pt>
                <c:pt idx="1">
                  <c:v>0.3304263974640983</c:v>
                </c:pt>
                <c:pt idx="2">
                  <c:v>0.3304263974640983</c:v>
                </c:pt>
                <c:pt idx="3">
                  <c:v>0.3304263974640983</c:v>
                </c:pt>
                <c:pt idx="4">
                  <c:v>0.3304263974640983</c:v>
                </c:pt>
                <c:pt idx="5">
                  <c:v>0.3304263974640983</c:v>
                </c:pt>
                <c:pt idx="6">
                  <c:v>0.3304263974640983</c:v>
                </c:pt>
                <c:pt idx="7">
                  <c:v>0.3304263974640983</c:v>
                </c:pt>
                <c:pt idx="8">
                  <c:v>0.3304263974640983</c:v>
                </c:pt>
                <c:pt idx="9">
                  <c:v>0.3304263974640983</c:v>
                </c:pt>
                <c:pt idx="10">
                  <c:v>0.39309440648474081</c:v>
                </c:pt>
                <c:pt idx="11">
                  <c:v>0.39309440648474081</c:v>
                </c:pt>
                <c:pt idx="12">
                  <c:v>0.39309440648474081</c:v>
                </c:pt>
                <c:pt idx="13">
                  <c:v>0.39309440648474081</c:v>
                </c:pt>
                <c:pt idx="14">
                  <c:v>0.39309440648474081</c:v>
                </c:pt>
                <c:pt idx="15">
                  <c:v>0.39309440648474081</c:v>
                </c:pt>
                <c:pt idx="16">
                  <c:v>0.39309440648474081</c:v>
                </c:pt>
                <c:pt idx="17">
                  <c:v>0.39309440648474081</c:v>
                </c:pt>
                <c:pt idx="18">
                  <c:v>0.39309440648474081</c:v>
                </c:pt>
                <c:pt idx="19">
                  <c:v>0.39309440648474081</c:v>
                </c:pt>
                <c:pt idx="20">
                  <c:v>0.39309440648474081</c:v>
                </c:pt>
                <c:pt idx="21">
                  <c:v>0.39309440648474081</c:v>
                </c:pt>
                <c:pt idx="22">
                  <c:v>0.40343420702783989</c:v>
                </c:pt>
                <c:pt idx="23">
                  <c:v>0.40343420702783989</c:v>
                </c:pt>
                <c:pt idx="24">
                  <c:v>0.40343420702783989</c:v>
                </c:pt>
                <c:pt idx="25">
                  <c:v>0.40343420702783989</c:v>
                </c:pt>
                <c:pt idx="26">
                  <c:v>0.40343420702783989</c:v>
                </c:pt>
              </c:numCache>
            </c:numRef>
          </c:val>
          <c:smooth val="1"/>
        </c:ser>
        <c:ser>
          <c:idx val="11"/>
          <c:order val="9"/>
          <c:tx>
            <c:strRef>
              <c:f>Tabelle1!$L$1:$L$1</c:f>
              <c:strCache>
                <c:ptCount val="1"/>
                <c:pt idx="0">
                  <c:v>Luxembourg:</c:v>
                </c:pt>
              </c:strCache>
            </c:strRef>
          </c:tx>
          <c:spPr>
            <a:ln w="9767">
              <a:solidFill>
                <a:srgbClr val="000000"/>
              </a:solidFill>
              <a:prstDash val="solid"/>
            </a:ln>
          </c:spPr>
          <c:marker>
            <c:symbol val="triangle"/>
            <c:size val="3"/>
            <c:spPr>
              <a:solidFill>
                <a:srgbClr val="FFFF99"/>
              </a:solidFill>
              <a:ln>
                <a:solidFill>
                  <a:srgbClr val="000000"/>
                </a:solidFill>
                <a:prstDash val="solid"/>
              </a:ln>
            </c:spPr>
          </c:marker>
          <c:cat>
            <c:strRef>
              <c:f>Tabelle1!$A$2:$A$28</c:f>
              <c:strCache>
                <c:ptCount val="27"/>
                <c:pt idx="0">
                  <c:v>74</c:v>
                </c:pt>
                <c:pt idx="1">
                  <c:v>75</c:v>
                </c:pt>
                <c:pt idx="2">
                  <c:v>76</c:v>
                </c:pt>
                <c:pt idx="3">
                  <c:v>77</c:v>
                </c:pt>
                <c:pt idx="4">
                  <c:v>78</c:v>
                </c:pt>
                <c:pt idx="5">
                  <c:v>79</c:v>
                </c:pt>
                <c:pt idx="6">
                  <c:v>80</c:v>
                </c:pt>
                <c:pt idx="7">
                  <c:v>81</c:v>
                </c:pt>
                <c:pt idx="8">
                  <c:v>82</c:v>
                </c:pt>
                <c:pt idx="9">
                  <c:v>83</c:v>
                </c:pt>
                <c:pt idx="10">
                  <c:v>84</c:v>
                </c:pt>
                <c:pt idx="11">
                  <c:v>85</c:v>
                </c:pt>
                <c:pt idx="12">
                  <c:v>86</c:v>
                </c:pt>
                <c:pt idx="13">
                  <c:v>87</c:v>
                </c:pt>
                <c:pt idx="14">
                  <c:v>88</c:v>
                </c:pt>
                <c:pt idx="15">
                  <c:v>89</c:v>
                </c:pt>
                <c:pt idx="16">
                  <c:v>90</c:v>
                </c:pt>
                <c:pt idx="17">
                  <c:v>91</c:v>
                </c:pt>
                <c:pt idx="18">
                  <c:v>92</c:v>
                </c:pt>
                <c:pt idx="19">
                  <c:v>93</c:v>
                </c:pt>
                <c:pt idx="20">
                  <c:v>94</c:v>
                </c:pt>
                <c:pt idx="21">
                  <c:v>95</c:v>
                </c:pt>
                <c:pt idx="22">
                  <c:v>96</c:v>
                </c:pt>
                <c:pt idx="23">
                  <c:v>97</c:v>
                </c:pt>
                <c:pt idx="24">
                  <c:v>98</c:v>
                </c:pt>
                <c:pt idx="25">
                  <c:v>99</c:v>
                </c:pt>
                <c:pt idx="26">
                  <c:v>00</c:v>
                </c:pt>
              </c:strCache>
            </c:strRef>
          </c:cat>
          <c:val>
            <c:numRef>
              <c:f>Tabelle1!$L$2:$L$28</c:f>
              <c:numCache>
                <c:formatCode>0.00%</c:formatCode>
                <c:ptCount val="27"/>
                <c:pt idx="0">
                  <c:v>0.32098766672194962</c:v>
                </c:pt>
                <c:pt idx="1">
                  <c:v>0.32098766672194962</c:v>
                </c:pt>
                <c:pt idx="2">
                  <c:v>0.32098766672194962</c:v>
                </c:pt>
                <c:pt idx="3">
                  <c:v>0.32098766672194962</c:v>
                </c:pt>
                <c:pt idx="4">
                  <c:v>0.32098766672194962</c:v>
                </c:pt>
                <c:pt idx="5">
                  <c:v>0.32098766672194962</c:v>
                </c:pt>
                <c:pt idx="6">
                  <c:v>0.32098766672194962</c:v>
                </c:pt>
                <c:pt idx="7">
                  <c:v>0.32098766672194962</c:v>
                </c:pt>
                <c:pt idx="8">
                  <c:v>0.32098766672194962</c:v>
                </c:pt>
                <c:pt idx="9">
                  <c:v>0.32098766672194962</c:v>
                </c:pt>
                <c:pt idx="10">
                  <c:v>0.32098766672194962</c:v>
                </c:pt>
                <c:pt idx="11">
                  <c:v>0.32098766672194962</c:v>
                </c:pt>
                <c:pt idx="12">
                  <c:v>0.32098766672194962</c:v>
                </c:pt>
                <c:pt idx="13">
                  <c:v>0.32098766672194962</c:v>
                </c:pt>
                <c:pt idx="14">
                  <c:v>0.32098766672194962</c:v>
                </c:pt>
                <c:pt idx="15">
                  <c:v>0.32098766672194962</c:v>
                </c:pt>
                <c:pt idx="16">
                  <c:v>0.32098766672194962</c:v>
                </c:pt>
                <c:pt idx="17">
                  <c:v>0.31128311777295625</c:v>
                </c:pt>
                <c:pt idx="18">
                  <c:v>0.31128311777295625</c:v>
                </c:pt>
                <c:pt idx="19">
                  <c:v>0.31128311777295625</c:v>
                </c:pt>
                <c:pt idx="20">
                  <c:v>0.31128311777295625</c:v>
                </c:pt>
                <c:pt idx="21">
                  <c:v>0.31128311777295625</c:v>
                </c:pt>
                <c:pt idx="22">
                  <c:v>0.37956205719456226</c:v>
                </c:pt>
                <c:pt idx="23">
                  <c:v>0.37956205719456226</c:v>
                </c:pt>
                <c:pt idx="24">
                  <c:v>0.28226780404802621</c:v>
                </c:pt>
                <c:pt idx="25">
                  <c:v>0.28226780404802621</c:v>
                </c:pt>
                <c:pt idx="26">
                  <c:v>0.28226780404802621</c:v>
                </c:pt>
              </c:numCache>
            </c:numRef>
          </c:val>
          <c:smooth val="0"/>
        </c:ser>
        <c:ser>
          <c:idx val="12"/>
          <c:order val="10"/>
          <c:tx>
            <c:strRef>
              <c:f>Tabelle1!$N$1:$N$1</c:f>
              <c:strCache>
                <c:ptCount val="1"/>
                <c:pt idx="0">
                  <c:v>Spain:</c:v>
                </c:pt>
              </c:strCache>
            </c:strRef>
          </c:tx>
          <c:spPr>
            <a:ln w="9767">
              <a:solidFill>
                <a:srgbClr val="000000"/>
              </a:solidFill>
              <a:prstDash val="solid"/>
            </a:ln>
          </c:spPr>
          <c:marker>
            <c:symbol val="x"/>
            <c:size val="3"/>
            <c:spPr>
              <a:noFill/>
              <a:ln>
                <a:solidFill>
                  <a:srgbClr val="000000"/>
                </a:solidFill>
                <a:prstDash val="solid"/>
              </a:ln>
            </c:spPr>
          </c:marker>
          <c:cat>
            <c:strRef>
              <c:f>Tabelle1!$A$2:$A$28</c:f>
              <c:strCache>
                <c:ptCount val="27"/>
                <c:pt idx="0">
                  <c:v>74</c:v>
                </c:pt>
                <c:pt idx="1">
                  <c:v>75</c:v>
                </c:pt>
                <c:pt idx="2">
                  <c:v>76</c:v>
                </c:pt>
                <c:pt idx="3">
                  <c:v>77</c:v>
                </c:pt>
                <c:pt idx="4">
                  <c:v>78</c:v>
                </c:pt>
                <c:pt idx="5">
                  <c:v>79</c:v>
                </c:pt>
                <c:pt idx="6">
                  <c:v>80</c:v>
                </c:pt>
                <c:pt idx="7">
                  <c:v>81</c:v>
                </c:pt>
                <c:pt idx="8">
                  <c:v>82</c:v>
                </c:pt>
                <c:pt idx="9">
                  <c:v>83</c:v>
                </c:pt>
                <c:pt idx="10">
                  <c:v>84</c:v>
                </c:pt>
                <c:pt idx="11">
                  <c:v>85</c:v>
                </c:pt>
                <c:pt idx="12">
                  <c:v>86</c:v>
                </c:pt>
                <c:pt idx="13">
                  <c:v>87</c:v>
                </c:pt>
                <c:pt idx="14">
                  <c:v>88</c:v>
                </c:pt>
                <c:pt idx="15">
                  <c:v>89</c:v>
                </c:pt>
                <c:pt idx="16">
                  <c:v>90</c:v>
                </c:pt>
                <c:pt idx="17">
                  <c:v>91</c:v>
                </c:pt>
                <c:pt idx="18">
                  <c:v>92</c:v>
                </c:pt>
                <c:pt idx="19">
                  <c:v>93</c:v>
                </c:pt>
                <c:pt idx="20">
                  <c:v>94</c:v>
                </c:pt>
                <c:pt idx="21">
                  <c:v>95</c:v>
                </c:pt>
                <c:pt idx="22">
                  <c:v>96</c:v>
                </c:pt>
                <c:pt idx="23">
                  <c:v>97</c:v>
                </c:pt>
                <c:pt idx="24">
                  <c:v>98</c:v>
                </c:pt>
                <c:pt idx="25">
                  <c:v>99</c:v>
                </c:pt>
                <c:pt idx="26">
                  <c:v>00</c:v>
                </c:pt>
              </c:strCache>
            </c:strRef>
          </c:cat>
          <c:val>
            <c:numRef>
              <c:f>Tabelle1!$N$2:$N$28</c:f>
              <c:numCache>
                <c:formatCode>0.00%</c:formatCode>
                <c:ptCount val="27"/>
                <c:pt idx="0">
                  <c:v>0.36189600980550612</c:v>
                </c:pt>
                <c:pt idx="1">
                  <c:v>0.36189600980550612</c:v>
                </c:pt>
                <c:pt idx="2">
                  <c:v>0.36189600980550612</c:v>
                </c:pt>
                <c:pt idx="3">
                  <c:v>0.36189600980550612</c:v>
                </c:pt>
                <c:pt idx="4">
                  <c:v>0.36189600980550612</c:v>
                </c:pt>
                <c:pt idx="5">
                  <c:v>0.36189600980550612</c:v>
                </c:pt>
                <c:pt idx="6">
                  <c:v>0.36189600980550612</c:v>
                </c:pt>
                <c:pt idx="7">
                  <c:v>0.36189600980550612</c:v>
                </c:pt>
                <c:pt idx="8">
                  <c:v>0.36189600980550612</c:v>
                </c:pt>
                <c:pt idx="9">
                  <c:v>0.36189600980550612</c:v>
                </c:pt>
                <c:pt idx="10">
                  <c:v>0.38272485925878119</c:v>
                </c:pt>
                <c:pt idx="11">
                  <c:v>0.38272485925878119</c:v>
                </c:pt>
                <c:pt idx="12">
                  <c:v>0.38272485925878119</c:v>
                </c:pt>
                <c:pt idx="13">
                  <c:v>0.38272485925878119</c:v>
                </c:pt>
                <c:pt idx="14">
                  <c:v>0.38272485925878119</c:v>
                </c:pt>
                <c:pt idx="15">
                  <c:v>0.38272485925878119</c:v>
                </c:pt>
                <c:pt idx="16">
                  <c:v>0.38272485925878119</c:v>
                </c:pt>
                <c:pt idx="17">
                  <c:v>0.38272485925878119</c:v>
                </c:pt>
                <c:pt idx="18">
                  <c:v>0.38272485925878119</c:v>
                </c:pt>
                <c:pt idx="19">
                  <c:v>0.38272485925878119</c:v>
                </c:pt>
                <c:pt idx="20">
                  <c:v>0.38272485925878119</c:v>
                </c:pt>
                <c:pt idx="21">
                  <c:v>0.38272485925878119</c:v>
                </c:pt>
                <c:pt idx="22">
                  <c:v>0.38272485925878119</c:v>
                </c:pt>
                <c:pt idx="23">
                  <c:v>0.38272485925878119</c:v>
                </c:pt>
                <c:pt idx="24">
                  <c:v>0.38272485925878119</c:v>
                </c:pt>
                <c:pt idx="25">
                  <c:v>0.38272485925878119</c:v>
                </c:pt>
                <c:pt idx="26">
                  <c:v>0.38272485925878119</c:v>
                </c:pt>
              </c:numCache>
            </c:numRef>
          </c:val>
          <c:smooth val="0"/>
        </c:ser>
        <c:ser>
          <c:idx val="13"/>
          <c:order val="11"/>
          <c:tx>
            <c:strRef>
              <c:f>Tabelle1!$O$1:$O$1</c:f>
              <c:strCache>
                <c:ptCount val="1"/>
                <c:pt idx="0">
                  <c:v>Portugal:</c:v>
                </c:pt>
              </c:strCache>
            </c:strRef>
          </c:tx>
          <c:spPr>
            <a:ln w="9767">
              <a:solidFill>
                <a:srgbClr val="000000"/>
              </a:solidFill>
              <a:prstDash val="solid"/>
            </a:ln>
          </c:spPr>
          <c:marker>
            <c:symbol val="star"/>
            <c:size val="3"/>
            <c:spPr>
              <a:noFill/>
              <a:ln>
                <a:solidFill>
                  <a:srgbClr val="000000"/>
                </a:solidFill>
                <a:prstDash val="solid"/>
              </a:ln>
            </c:spPr>
          </c:marker>
          <c:cat>
            <c:strRef>
              <c:f>Tabelle1!$A$2:$A$28</c:f>
              <c:strCache>
                <c:ptCount val="27"/>
                <c:pt idx="0">
                  <c:v>74</c:v>
                </c:pt>
                <c:pt idx="1">
                  <c:v>75</c:v>
                </c:pt>
                <c:pt idx="2">
                  <c:v>76</c:v>
                </c:pt>
                <c:pt idx="3">
                  <c:v>77</c:v>
                </c:pt>
                <c:pt idx="4">
                  <c:v>78</c:v>
                </c:pt>
                <c:pt idx="5">
                  <c:v>79</c:v>
                </c:pt>
                <c:pt idx="6">
                  <c:v>80</c:v>
                </c:pt>
                <c:pt idx="7">
                  <c:v>81</c:v>
                </c:pt>
                <c:pt idx="8">
                  <c:v>82</c:v>
                </c:pt>
                <c:pt idx="9">
                  <c:v>83</c:v>
                </c:pt>
                <c:pt idx="10">
                  <c:v>84</c:v>
                </c:pt>
                <c:pt idx="11">
                  <c:v>85</c:v>
                </c:pt>
                <c:pt idx="12">
                  <c:v>86</c:v>
                </c:pt>
                <c:pt idx="13">
                  <c:v>87</c:v>
                </c:pt>
                <c:pt idx="14">
                  <c:v>88</c:v>
                </c:pt>
                <c:pt idx="15">
                  <c:v>89</c:v>
                </c:pt>
                <c:pt idx="16">
                  <c:v>90</c:v>
                </c:pt>
                <c:pt idx="17">
                  <c:v>91</c:v>
                </c:pt>
                <c:pt idx="18">
                  <c:v>92</c:v>
                </c:pt>
                <c:pt idx="19">
                  <c:v>93</c:v>
                </c:pt>
                <c:pt idx="20">
                  <c:v>94</c:v>
                </c:pt>
                <c:pt idx="21">
                  <c:v>95</c:v>
                </c:pt>
                <c:pt idx="22">
                  <c:v>96</c:v>
                </c:pt>
                <c:pt idx="23">
                  <c:v>97</c:v>
                </c:pt>
                <c:pt idx="24">
                  <c:v>98</c:v>
                </c:pt>
                <c:pt idx="25">
                  <c:v>99</c:v>
                </c:pt>
                <c:pt idx="26">
                  <c:v>00</c:v>
                </c:pt>
              </c:strCache>
            </c:strRef>
          </c:cat>
          <c:val>
            <c:numRef>
              <c:f>Tabelle1!$O$2:$O$28</c:f>
              <c:numCache>
                <c:formatCode>0.00%</c:formatCode>
                <c:ptCount val="27"/>
                <c:pt idx="0">
                  <c:v>0.39309440648474081</c:v>
                </c:pt>
                <c:pt idx="1">
                  <c:v>0.39309440648474081</c:v>
                </c:pt>
                <c:pt idx="2">
                  <c:v>0.39309440648474081</c:v>
                </c:pt>
                <c:pt idx="3">
                  <c:v>0.39309440648474081</c:v>
                </c:pt>
                <c:pt idx="4">
                  <c:v>0.39309440648474081</c:v>
                </c:pt>
                <c:pt idx="5">
                  <c:v>0.39309440648474081</c:v>
                </c:pt>
                <c:pt idx="6">
                  <c:v>0.39309440648474081</c:v>
                </c:pt>
                <c:pt idx="7">
                  <c:v>0.39309440648474081</c:v>
                </c:pt>
                <c:pt idx="8">
                  <c:v>0.39309440648474081</c:v>
                </c:pt>
                <c:pt idx="9">
                  <c:v>0.39309440648474081</c:v>
                </c:pt>
                <c:pt idx="10">
                  <c:v>0.39309440648474081</c:v>
                </c:pt>
                <c:pt idx="11">
                  <c:v>0.39309440648474081</c:v>
                </c:pt>
                <c:pt idx="12">
                  <c:v>0.39309440648474081</c:v>
                </c:pt>
                <c:pt idx="13">
                  <c:v>0.39309440648474081</c:v>
                </c:pt>
                <c:pt idx="14">
                  <c:v>0.39309440648474081</c:v>
                </c:pt>
                <c:pt idx="15">
                  <c:v>0.39826801708593285</c:v>
                </c:pt>
                <c:pt idx="16">
                  <c:v>0.39309440648474081</c:v>
                </c:pt>
                <c:pt idx="17">
                  <c:v>0.39309440648474081</c:v>
                </c:pt>
                <c:pt idx="18">
                  <c:v>0.39309440648474081</c:v>
                </c:pt>
                <c:pt idx="19">
                  <c:v>0.39309440648474081</c:v>
                </c:pt>
                <c:pt idx="20">
                  <c:v>0.39309440648474081</c:v>
                </c:pt>
                <c:pt idx="21">
                  <c:v>0.39309440648474081</c:v>
                </c:pt>
                <c:pt idx="22">
                  <c:v>0.39309440648474081</c:v>
                </c:pt>
                <c:pt idx="23">
                  <c:v>0.39309440648474081</c:v>
                </c:pt>
                <c:pt idx="24">
                  <c:v>0.37232543679721858</c:v>
                </c:pt>
                <c:pt idx="25">
                  <c:v>0.37232543679721858</c:v>
                </c:pt>
                <c:pt idx="26">
                  <c:v>0.35143644824193487</c:v>
                </c:pt>
              </c:numCache>
            </c:numRef>
          </c:val>
          <c:smooth val="0"/>
        </c:ser>
        <c:ser>
          <c:idx val="14"/>
          <c:order val="12"/>
          <c:tx>
            <c:strRef>
              <c:f>Tabelle1!$P$1:$P$1</c:f>
              <c:strCache>
                <c:ptCount val="1"/>
                <c:pt idx="0">
                  <c:v>Netherlands:</c:v>
                </c:pt>
              </c:strCache>
            </c:strRef>
          </c:tx>
          <c:spPr>
            <a:ln w="9767">
              <a:solidFill>
                <a:srgbClr val="000000"/>
              </a:solidFill>
              <a:prstDash val="solid"/>
            </a:ln>
          </c:spPr>
          <c:marker>
            <c:symbol val="circle"/>
            <c:size val="4"/>
            <c:spPr>
              <a:solidFill>
                <a:srgbClr val="CC99FF"/>
              </a:solidFill>
              <a:ln>
                <a:solidFill>
                  <a:srgbClr val="000000"/>
                </a:solidFill>
                <a:prstDash val="solid"/>
              </a:ln>
            </c:spPr>
          </c:marker>
          <c:cat>
            <c:strRef>
              <c:f>Tabelle1!$A$2:$A$28</c:f>
              <c:strCache>
                <c:ptCount val="27"/>
                <c:pt idx="0">
                  <c:v>74</c:v>
                </c:pt>
                <c:pt idx="1">
                  <c:v>75</c:v>
                </c:pt>
                <c:pt idx="2">
                  <c:v>76</c:v>
                </c:pt>
                <c:pt idx="3">
                  <c:v>77</c:v>
                </c:pt>
                <c:pt idx="4">
                  <c:v>78</c:v>
                </c:pt>
                <c:pt idx="5">
                  <c:v>79</c:v>
                </c:pt>
                <c:pt idx="6">
                  <c:v>80</c:v>
                </c:pt>
                <c:pt idx="7">
                  <c:v>81</c:v>
                </c:pt>
                <c:pt idx="8">
                  <c:v>82</c:v>
                </c:pt>
                <c:pt idx="9">
                  <c:v>83</c:v>
                </c:pt>
                <c:pt idx="10">
                  <c:v>84</c:v>
                </c:pt>
                <c:pt idx="11">
                  <c:v>85</c:v>
                </c:pt>
                <c:pt idx="12">
                  <c:v>86</c:v>
                </c:pt>
                <c:pt idx="13">
                  <c:v>87</c:v>
                </c:pt>
                <c:pt idx="14">
                  <c:v>88</c:v>
                </c:pt>
                <c:pt idx="15">
                  <c:v>89</c:v>
                </c:pt>
                <c:pt idx="16">
                  <c:v>90</c:v>
                </c:pt>
                <c:pt idx="17">
                  <c:v>91</c:v>
                </c:pt>
                <c:pt idx="18">
                  <c:v>92</c:v>
                </c:pt>
                <c:pt idx="19">
                  <c:v>93</c:v>
                </c:pt>
                <c:pt idx="20">
                  <c:v>94</c:v>
                </c:pt>
                <c:pt idx="21">
                  <c:v>95</c:v>
                </c:pt>
                <c:pt idx="22">
                  <c:v>96</c:v>
                </c:pt>
                <c:pt idx="23">
                  <c:v>97</c:v>
                </c:pt>
                <c:pt idx="24">
                  <c:v>98</c:v>
                </c:pt>
                <c:pt idx="25">
                  <c:v>99</c:v>
                </c:pt>
                <c:pt idx="26">
                  <c:v>00</c:v>
                </c:pt>
              </c:strCache>
            </c:strRef>
          </c:cat>
          <c:val>
            <c:numRef>
              <c:f>Tabelle1!$P$2:$P$28</c:f>
              <c:numCache>
                <c:formatCode>0.00%</c:formatCode>
                <c:ptCount val="27"/>
                <c:pt idx="0">
                  <c:v>0.50928676055612898</c:v>
                </c:pt>
                <c:pt idx="1">
                  <c:v>0.50928676055612898</c:v>
                </c:pt>
                <c:pt idx="2">
                  <c:v>0.50928676055612898</c:v>
                </c:pt>
                <c:pt idx="3">
                  <c:v>0.50928676055612898</c:v>
                </c:pt>
                <c:pt idx="4">
                  <c:v>0.50928676055612898</c:v>
                </c:pt>
                <c:pt idx="5">
                  <c:v>0.50928676055612898</c:v>
                </c:pt>
                <c:pt idx="6">
                  <c:v>0.50928676055612898</c:v>
                </c:pt>
                <c:pt idx="7">
                  <c:v>0.50928676055612898</c:v>
                </c:pt>
                <c:pt idx="8">
                  <c:v>0.50928676055612898</c:v>
                </c:pt>
                <c:pt idx="9">
                  <c:v>0.50928676055612898</c:v>
                </c:pt>
                <c:pt idx="10">
                  <c:v>0.50928676055612898</c:v>
                </c:pt>
                <c:pt idx="11">
                  <c:v>0.4589284698348261</c:v>
                </c:pt>
                <c:pt idx="12">
                  <c:v>0.4589284698348261</c:v>
                </c:pt>
                <c:pt idx="13">
                  <c:v>0.4589284698348261</c:v>
                </c:pt>
                <c:pt idx="14">
                  <c:v>0.4487854036253292</c:v>
                </c:pt>
                <c:pt idx="15">
                  <c:v>0.37710714131789808</c:v>
                </c:pt>
                <c:pt idx="16">
                  <c:v>0.37710714131789808</c:v>
                </c:pt>
                <c:pt idx="17">
                  <c:v>0.37710714131789808</c:v>
                </c:pt>
                <c:pt idx="18">
                  <c:v>0.37710714131789808</c:v>
                </c:pt>
                <c:pt idx="19">
                  <c:v>0.37710714131789808</c:v>
                </c:pt>
                <c:pt idx="20">
                  <c:v>0.37710714131789808</c:v>
                </c:pt>
                <c:pt idx="21">
                  <c:v>0.37710714131789808</c:v>
                </c:pt>
                <c:pt idx="22">
                  <c:v>0.37710714131789808</c:v>
                </c:pt>
                <c:pt idx="23">
                  <c:v>0.37710714131789808</c:v>
                </c:pt>
                <c:pt idx="24">
                  <c:v>0.37710714131789808</c:v>
                </c:pt>
                <c:pt idx="25">
                  <c:v>0.37710714131789808</c:v>
                </c:pt>
                <c:pt idx="26">
                  <c:v>0.37710714131789808</c:v>
                </c:pt>
              </c:numCache>
            </c:numRef>
          </c:val>
          <c:smooth val="0"/>
        </c:ser>
        <c:ser>
          <c:idx val="15"/>
          <c:order val="13"/>
          <c:tx>
            <c:strRef>
              <c:f>Tabelle1!$Q$1:$Q$1</c:f>
              <c:strCache>
                <c:ptCount val="1"/>
                <c:pt idx="0">
                  <c:v>Ireland:</c:v>
                </c:pt>
              </c:strCache>
            </c:strRef>
          </c:tx>
          <c:spPr>
            <a:ln w="9767">
              <a:solidFill>
                <a:srgbClr val="FF6600"/>
              </a:solidFill>
              <a:prstDash val="solid"/>
            </a:ln>
          </c:spPr>
          <c:marker>
            <c:symbol val="square"/>
            <c:size val="4"/>
            <c:spPr>
              <a:solidFill>
                <a:srgbClr val="FF6600"/>
              </a:solidFill>
              <a:ln>
                <a:solidFill>
                  <a:srgbClr val="FF6600"/>
                </a:solidFill>
                <a:prstDash val="solid"/>
              </a:ln>
            </c:spPr>
          </c:marker>
          <c:cat>
            <c:strRef>
              <c:f>Tabelle1!$A$2:$A$28</c:f>
              <c:strCache>
                <c:ptCount val="27"/>
                <c:pt idx="0">
                  <c:v>74</c:v>
                </c:pt>
                <c:pt idx="1">
                  <c:v>75</c:v>
                </c:pt>
                <c:pt idx="2">
                  <c:v>76</c:v>
                </c:pt>
                <c:pt idx="3">
                  <c:v>77</c:v>
                </c:pt>
                <c:pt idx="4">
                  <c:v>78</c:v>
                </c:pt>
                <c:pt idx="5">
                  <c:v>79</c:v>
                </c:pt>
                <c:pt idx="6">
                  <c:v>80</c:v>
                </c:pt>
                <c:pt idx="7">
                  <c:v>81</c:v>
                </c:pt>
                <c:pt idx="8">
                  <c:v>82</c:v>
                </c:pt>
                <c:pt idx="9">
                  <c:v>83</c:v>
                </c:pt>
                <c:pt idx="10">
                  <c:v>84</c:v>
                </c:pt>
                <c:pt idx="11">
                  <c:v>85</c:v>
                </c:pt>
                <c:pt idx="12">
                  <c:v>86</c:v>
                </c:pt>
                <c:pt idx="13">
                  <c:v>87</c:v>
                </c:pt>
                <c:pt idx="14">
                  <c:v>88</c:v>
                </c:pt>
                <c:pt idx="15">
                  <c:v>89</c:v>
                </c:pt>
                <c:pt idx="16">
                  <c:v>90</c:v>
                </c:pt>
                <c:pt idx="17">
                  <c:v>91</c:v>
                </c:pt>
                <c:pt idx="18">
                  <c:v>92</c:v>
                </c:pt>
                <c:pt idx="19">
                  <c:v>93</c:v>
                </c:pt>
                <c:pt idx="20">
                  <c:v>94</c:v>
                </c:pt>
                <c:pt idx="21">
                  <c:v>95</c:v>
                </c:pt>
                <c:pt idx="22">
                  <c:v>96</c:v>
                </c:pt>
                <c:pt idx="23">
                  <c:v>97</c:v>
                </c:pt>
                <c:pt idx="24">
                  <c:v>98</c:v>
                </c:pt>
                <c:pt idx="25">
                  <c:v>99</c:v>
                </c:pt>
                <c:pt idx="26">
                  <c:v>00</c:v>
                </c:pt>
              </c:strCache>
            </c:strRef>
          </c:cat>
          <c:val>
            <c:numRef>
              <c:f>Tabelle1!$Q$2:$Q$28</c:f>
              <c:numCache>
                <c:formatCode>0.00%</c:formatCode>
                <c:ptCount val="27"/>
                <c:pt idx="0">
                  <c:v>0.46488767878509329</c:v>
                </c:pt>
                <c:pt idx="1">
                  <c:v>0.46488767878509329</c:v>
                </c:pt>
                <c:pt idx="2">
                  <c:v>0.41548120897294072</c:v>
                </c:pt>
                <c:pt idx="3">
                  <c:v>0.41548120897294072</c:v>
                </c:pt>
                <c:pt idx="4">
                  <c:v>0.41548120897294072</c:v>
                </c:pt>
                <c:pt idx="5">
                  <c:v>0.41548120897294072</c:v>
                </c:pt>
                <c:pt idx="6">
                  <c:v>0.46488767878509329</c:v>
                </c:pt>
                <c:pt idx="7">
                  <c:v>0.46488767878509329</c:v>
                </c:pt>
                <c:pt idx="8">
                  <c:v>0.46488767878509329</c:v>
                </c:pt>
                <c:pt idx="9">
                  <c:v>0.46488767878509329</c:v>
                </c:pt>
                <c:pt idx="10">
                  <c:v>0.46488767878509329</c:v>
                </c:pt>
                <c:pt idx="11">
                  <c:v>0.46488767878509329</c:v>
                </c:pt>
                <c:pt idx="12">
                  <c:v>0.46488767878509329</c:v>
                </c:pt>
                <c:pt idx="13">
                  <c:v>0.43516087703861878</c:v>
                </c:pt>
                <c:pt idx="14">
                  <c:v>0.43516087703861878</c:v>
                </c:pt>
                <c:pt idx="15">
                  <c:v>0.39591102433863234</c:v>
                </c:pt>
                <c:pt idx="16">
                  <c:v>0.39591102433863234</c:v>
                </c:pt>
                <c:pt idx="17">
                  <c:v>0.3667590385599202</c:v>
                </c:pt>
                <c:pt idx="18">
                  <c:v>0.3667590385599202</c:v>
                </c:pt>
                <c:pt idx="19">
                  <c:v>0.3667590385599202</c:v>
                </c:pt>
                <c:pt idx="20">
                  <c:v>0.3667590385599202</c:v>
                </c:pt>
                <c:pt idx="21">
                  <c:v>0.34745859847576133</c:v>
                </c:pt>
                <c:pt idx="22">
                  <c:v>0.34745859847576133</c:v>
                </c:pt>
                <c:pt idx="23">
                  <c:v>0.32826449679060099</c:v>
                </c:pt>
                <c:pt idx="24">
                  <c:v>0.25253408903400199</c:v>
                </c:pt>
                <c:pt idx="25">
                  <c:v>0.25253408903400199</c:v>
                </c:pt>
                <c:pt idx="26">
                  <c:v>0.22455904990071854</c:v>
                </c:pt>
              </c:numCache>
            </c:numRef>
          </c:val>
          <c:smooth val="0"/>
        </c:ser>
        <c:dLbls>
          <c:showLegendKey val="0"/>
          <c:showVal val="0"/>
          <c:showCatName val="0"/>
          <c:showSerName val="0"/>
          <c:showPercent val="0"/>
          <c:showBubbleSize val="0"/>
        </c:dLbls>
        <c:marker val="1"/>
        <c:smooth val="0"/>
        <c:axId val="386120096"/>
        <c:axId val="390027496"/>
      </c:lineChart>
      <c:catAx>
        <c:axId val="386120096"/>
        <c:scaling>
          <c:orientation val="minMax"/>
        </c:scaling>
        <c:delete val="0"/>
        <c:axPos val="b"/>
        <c:title>
          <c:tx>
            <c:rich>
              <a:bodyPr/>
              <a:lstStyle/>
              <a:p>
                <a:pPr>
                  <a:defRPr sz="731" b="1" i="0" u="none" strike="noStrike" baseline="0">
                    <a:solidFill>
                      <a:srgbClr val="000000"/>
                    </a:solidFill>
                    <a:latin typeface="Arial"/>
                    <a:ea typeface="Arial"/>
                    <a:cs typeface="Arial"/>
                  </a:defRPr>
                </a:pPr>
                <a:r>
                  <a:rPr lang="en-US"/>
                  <a:t>year</a:t>
                </a:r>
              </a:p>
            </c:rich>
          </c:tx>
          <c:layout>
            <c:manualLayout>
              <c:xMode val="edge"/>
              <c:yMode val="edge"/>
              <c:x val="0.4502212389380531"/>
              <c:y val="0.95399188092016241"/>
            </c:manualLayout>
          </c:layout>
          <c:overlay val="0"/>
          <c:spPr>
            <a:noFill/>
            <a:ln w="19533">
              <a:noFill/>
            </a:ln>
          </c:spPr>
        </c:title>
        <c:numFmt formatCode="General" sourceLinked="1"/>
        <c:majorTickMark val="out"/>
        <c:minorTickMark val="none"/>
        <c:tickLblPos val="nextTo"/>
        <c:spPr>
          <a:ln w="2442">
            <a:solidFill>
              <a:srgbClr val="000000"/>
            </a:solidFill>
            <a:prstDash val="solid"/>
          </a:ln>
        </c:spPr>
        <c:txPr>
          <a:bodyPr rot="0" vert="horz"/>
          <a:lstStyle/>
          <a:p>
            <a:pPr>
              <a:defRPr sz="731" b="0" i="0" u="none" strike="noStrike" baseline="0">
                <a:solidFill>
                  <a:srgbClr val="000000"/>
                </a:solidFill>
                <a:latin typeface="Arial"/>
                <a:ea typeface="Arial"/>
                <a:cs typeface="Arial"/>
              </a:defRPr>
            </a:pPr>
            <a:endParaRPr lang="en-US"/>
          </a:p>
        </c:txPr>
        <c:crossAx val="390027496"/>
        <c:crosses val="autoZero"/>
        <c:auto val="1"/>
        <c:lblAlgn val="ctr"/>
        <c:lblOffset val="100"/>
        <c:tickLblSkip val="1"/>
        <c:tickMarkSkip val="1"/>
        <c:noMultiLvlLbl val="0"/>
      </c:catAx>
      <c:valAx>
        <c:axId val="390027496"/>
        <c:scaling>
          <c:orientation val="minMax"/>
        </c:scaling>
        <c:delete val="0"/>
        <c:axPos val="l"/>
        <c:majorGridlines>
          <c:spPr>
            <a:ln w="2442">
              <a:solidFill>
                <a:srgbClr val="000000"/>
              </a:solidFill>
              <a:prstDash val="solid"/>
            </a:ln>
          </c:spPr>
        </c:majorGridlines>
        <c:title>
          <c:tx>
            <c:rich>
              <a:bodyPr/>
              <a:lstStyle/>
              <a:p>
                <a:pPr>
                  <a:defRPr sz="731" b="1" i="0" u="none" strike="noStrike" baseline="0">
                    <a:solidFill>
                      <a:srgbClr val="000000"/>
                    </a:solidFill>
                    <a:latin typeface="Arial"/>
                    <a:ea typeface="Arial"/>
                    <a:cs typeface="Arial"/>
                  </a:defRPr>
                </a:pPr>
                <a:r>
                  <a:rPr lang="en-US"/>
                  <a:t>%</a:t>
                </a:r>
              </a:p>
            </c:rich>
          </c:tx>
          <c:layout>
            <c:manualLayout>
              <c:xMode val="edge"/>
              <c:yMode val="edge"/>
              <c:x val="1.2168141592920354E-2"/>
              <c:y val="0.46008119079837617"/>
            </c:manualLayout>
          </c:layout>
          <c:overlay val="0"/>
          <c:spPr>
            <a:noFill/>
            <a:ln w="19533">
              <a:noFill/>
            </a:ln>
          </c:spPr>
        </c:title>
        <c:numFmt formatCode="0%" sourceLinked="0"/>
        <c:majorTickMark val="out"/>
        <c:minorTickMark val="none"/>
        <c:tickLblPos val="nextTo"/>
        <c:spPr>
          <a:ln w="2442">
            <a:solidFill>
              <a:srgbClr val="000000"/>
            </a:solidFill>
            <a:prstDash val="solid"/>
          </a:ln>
        </c:spPr>
        <c:txPr>
          <a:bodyPr rot="0" vert="horz"/>
          <a:lstStyle/>
          <a:p>
            <a:pPr>
              <a:defRPr sz="731" b="0" i="0" u="none" strike="noStrike" baseline="0">
                <a:solidFill>
                  <a:srgbClr val="000000"/>
                </a:solidFill>
                <a:latin typeface="Arial"/>
                <a:ea typeface="Arial"/>
                <a:cs typeface="Arial"/>
              </a:defRPr>
            </a:pPr>
            <a:endParaRPr lang="en-US"/>
          </a:p>
        </c:txPr>
        <c:crossAx val="386120096"/>
        <c:crosses val="autoZero"/>
        <c:crossBetween val="between"/>
      </c:valAx>
      <c:spPr>
        <a:noFill/>
        <a:ln w="9767">
          <a:solidFill>
            <a:srgbClr val="000000"/>
          </a:solidFill>
          <a:prstDash val="solid"/>
        </a:ln>
      </c:spPr>
    </c:plotArea>
    <c:legend>
      <c:legendPos val="r"/>
      <c:layout>
        <c:manualLayout>
          <c:xMode val="edge"/>
          <c:yMode val="edge"/>
          <c:x val="0.80524295373808663"/>
          <c:y val="0.34239519539224261"/>
          <c:w val="0.12721238938053098"/>
          <c:h val="0.39918809201623817"/>
        </c:manualLayout>
      </c:layout>
      <c:overlay val="0"/>
      <c:spPr>
        <a:solidFill>
          <a:srgbClr val="FFFFFF"/>
        </a:solidFill>
        <a:ln w="2442">
          <a:solidFill>
            <a:srgbClr val="000000"/>
          </a:solidFill>
          <a:prstDash val="solid"/>
        </a:ln>
      </c:spPr>
      <c:txPr>
        <a:bodyPr/>
        <a:lstStyle/>
        <a:p>
          <a:pPr>
            <a:defRPr sz="669"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731"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smtClean="0">
                <a:effectLst/>
              </a:rPr>
              <a:t>(a) Immigrants do not Vote </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(a)(1)</c:v>
                </c:pt>
              </c:strCache>
            </c:strRef>
          </c:tx>
          <c:spPr>
            <a:solidFill>
              <a:schemeClr val="accent1">
                <a:lumMod val="40000"/>
                <a:lumOff val="60000"/>
              </a:schemeClr>
            </a:solidFill>
            <a:ln>
              <a:noFill/>
            </a:ln>
            <a:effectLst/>
          </c:spPr>
          <c:invertIfNegative val="0"/>
          <c:cat>
            <c:strRef>
              <c:f>Sheet1!$A$2:$A$13</c:f>
              <c:strCache>
                <c:ptCount val="12"/>
                <c:pt idx="0">
                  <c:v>mu</c:v>
                </c:pt>
                <c:pt idx="1">
                  <c:v>ms</c:v>
                </c:pt>
                <c:pt idx="2">
                  <c:v>xu</c:v>
                </c:pt>
                <c:pt idx="3">
                  <c:v>xs</c:v>
                </c:pt>
                <c:pt idx="4">
                  <c:v>imu</c:v>
                </c:pt>
                <c:pt idx="5">
                  <c:v>inu</c:v>
                </c:pt>
                <c:pt idx="6">
                  <c:v>ims</c:v>
                </c:pt>
                <c:pt idx="7">
                  <c:v>ins</c:v>
                </c:pt>
                <c:pt idx="8">
                  <c:v>w</c:v>
                </c:pt>
                <c:pt idx="9">
                  <c:v>r</c:v>
                </c:pt>
                <c:pt idx="10">
                  <c:v>t</c:v>
                </c:pt>
                <c:pt idx="11">
                  <c:v>b</c:v>
                </c:pt>
              </c:strCache>
            </c:strRef>
          </c:cat>
          <c:val>
            <c:numRef>
              <c:f>Sheet1!$B$2:$B$13</c:f>
              <c:numCache>
                <c:formatCode>General</c:formatCode>
                <c:ptCount val="12"/>
                <c:pt idx="0">
                  <c:v>0.89090000000000003</c:v>
                </c:pt>
                <c:pt idx="1">
                  <c:v>0.13800000000000001</c:v>
                </c:pt>
                <c:pt idx="2">
                  <c:v>0.96599999999999997</c:v>
                </c:pt>
                <c:pt idx="3">
                  <c:v>3.39E-2</c:v>
                </c:pt>
                <c:pt idx="4">
                  <c:v>6.3200000000000006E-2</c:v>
                </c:pt>
                <c:pt idx="5">
                  <c:v>0.19400000000000001</c:v>
                </c:pt>
                <c:pt idx="6">
                  <c:v>0.23599999999999999</c:v>
                </c:pt>
                <c:pt idx="7">
                  <c:v>0.28100000000000003</c:v>
                </c:pt>
                <c:pt idx="8">
                  <c:v>0.312</c:v>
                </c:pt>
                <c:pt idx="9">
                  <c:v>1.5529999999999999</c:v>
                </c:pt>
                <c:pt idx="10">
                  <c:v>0.32340000000000002</c:v>
                </c:pt>
                <c:pt idx="11">
                  <c:v>2.52E-2</c:v>
                </c:pt>
              </c:numCache>
            </c:numRef>
          </c:val>
        </c:ser>
        <c:ser>
          <c:idx val="1"/>
          <c:order val="1"/>
          <c:tx>
            <c:strRef>
              <c:f>Sheet1!$C$1</c:f>
              <c:strCache>
                <c:ptCount val="1"/>
                <c:pt idx="0">
                  <c:v>(a)(2)</c:v>
                </c:pt>
              </c:strCache>
            </c:strRef>
          </c:tx>
          <c:spPr>
            <a:solidFill>
              <a:schemeClr val="accent2"/>
            </a:solidFill>
            <a:ln>
              <a:noFill/>
            </a:ln>
            <a:effectLst/>
          </c:spPr>
          <c:invertIfNegative val="0"/>
          <c:cat>
            <c:strRef>
              <c:f>Sheet1!$A$2:$A$13</c:f>
              <c:strCache>
                <c:ptCount val="12"/>
                <c:pt idx="0">
                  <c:v>mu</c:v>
                </c:pt>
                <c:pt idx="1">
                  <c:v>ms</c:v>
                </c:pt>
                <c:pt idx="2">
                  <c:v>xu</c:v>
                </c:pt>
                <c:pt idx="3">
                  <c:v>xs</c:v>
                </c:pt>
                <c:pt idx="4">
                  <c:v>imu</c:v>
                </c:pt>
                <c:pt idx="5">
                  <c:v>inu</c:v>
                </c:pt>
                <c:pt idx="6">
                  <c:v>ims</c:v>
                </c:pt>
                <c:pt idx="7">
                  <c:v>ins</c:v>
                </c:pt>
                <c:pt idx="8">
                  <c:v>w</c:v>
                </c:pt>
                <c:pt idx="9">
                  <c:v>r</c:v>
                </c:pt>
                <c:pt idx="10">
                  <c:v>t</c:v>
                </c:pt>
                <c:pt idx="11">
                  <c:v>b</c:v>
                </c:pt>
              </c:strCache>
            </c:strRef>
          </c:cat>
          <c:val>
            <c:numRef>
              <c:f>Sheet1!$C$2:$C$13</c:f>
              <c:numCache>
                <c:formatCode>General</c:formatCode>
                <c:ptCount val="12"/>
                <c:pt idx="0">
                  <c:v>0.89170000000000005</c:v>
                </c:pt>
                <c:pt idx="1">
                  <c:v>0.71379999999999999</c:v>
                </c:pt>
                <c:pt idx="2">
                  <c:v>0.98109999999999997</c:v>
                </c:pt>
                <c:pt idx="3">
                  <c:v>1.8800000000000001E-2</c:v>
                </c:pt>
                <c:pt idx="4">
                  <c:v>6.3299999999999995E-2</c:v>
                </c:pt>
                <c:pt idx="5">
                  <c:v>0.24399999999999999</c:v>
                </c:pt>
                <c:pt idx="6">
                  <c:v>0.19600000000000001</c:v>
                </c:pt>
                <c:pt idx="7">
                  <c:v>0.311</c:v>
                </c:pt>
                <c:pt idx="8">
                  <c:v>0.245</c:v>
                </c:pt>
                <c:pt idx="9">
                  <c:v>2.5369999999999999</c:v>
                </c:pt>
                <c:pt idx="10">
                  <c:v>0.3382</c:v>
                </c:pt>
                <c:pt idx="11">
                  <c:v>3.4099999999999998E-2</c:v>
                </c:pt>
              </c:numCache>
            </c:numRef>
          </c:val>
        </c:ser>
        <c:dLbls>
          <c:showLegendKey val="0"/>
          <c:showVal val="0"/>
          <c:showCatName val="0"/>
          <c:showSerName val="0"/>
          <c:showPercent val="0"/>
          <c:showBubbleSize val="0"/>
        </c:dLbls>
        <c:gapWidth val="219"/>
        <c:overlap val="-27"/>
        <c:axId val="390033376"/>
        <c:axId val="390026712"/>
      </c:barChart>
      <c:catAx>
        <c:axId val="39003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90026712"/>
        <c:crosses val="autoZero"/>
        <c:auto val="1"/>
        <c:lblAlgn val="ctr"/>
        <c:lblOffset val="100"/>
        <c:noMultiLvlLbl val="0"/>
      </c:catAx>
      <c:valAx>
        <c:axId val="390026712"/>
        <c:scaling>
          <c:orientation val="minMax"/>
          <c:max val="3.5"/>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charset="0"/>
                <a:ea typeface="Times New Roman" charset="0"/>
                <a:cs typeface="Times New Roman" charset="0"/>
              </a:defRPr>
            </a:pPr>
            <a:endParaRPr lang="en-US"/>
          </a:p>
        </c:txPr>
        <c:crossAx val="3900333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smtClean="0">
                <a:effectLst/>
              </a:rPr>
              <a:t>(b) Immigrants do Vote </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(b)(1)</c:v>
                </c:pt>
              </c:strCache>
            </c:strRef>
          </c:tx>
          <c:spPr>
            <a:solidFill>
              <a:schemeClr val="accent1">
                <a:lumMod val="40000"/>
                <a:lumOff val="60000"/>
              </a:schemeClr>
            </a:solidFill>
            <a:ln>
              <a:noFill/>
            </a:ln>
            <a:effectLst/>
          </c:spPr>
          <c:invertIfNegative val="0"/>
          <c:cat>
            <c:strRef>
              <c:f>Sheet1!$A$2:$A$13</c:f>
              <c:strCache>
                <c:ptCount val="12"/>
                <c:pt idx="0">
                  <c:v>mu</c:v>
                </c:pt>
                <c:pt idx="1">
                  <c:v>ms</c:v>
                </c:pt>
                <c:pt idx="2">
                  <c:v>xu</c:v>
                </c:pt>
                <c:pt idx="3">
                  <c:v>xs</c:v>
                </c:pt>
                <c:pt idx="4">
                  <c:v>imu</c:v>
                </c:pt>
                <c:pt idx="5">
                  <c:v>inu</c:v>
                </c:pt>
                <c:pt idx="6">
                  <c:v>ims</c:v>
                </c:pt>
                <c:pt idx="7">
                  <c:v>ins</c:v>
                </c:pt>
                <c:pt idx="8">
                  <c:v>w</c:v>
                </c:pt>
                <c:pt idx="9">
                  <c:v>r</c:v>
                </c:pt>
                <c:pt idx="10">
                  <c:v>t</c:v>
                </c:pt>
                <c:pt idx="11">
                  <c:v>b</c:v>
                </c:pt>
              </c:strCache>
            </c:strRef>
          </c:cat>
          <c:val>
            <c:numRef>
              <c:f>Sheet1!$B$2:$B$13</c:f>
              <c:numCache>
                <c:formatCode>General</c:formatCode>
                <c:ptCount val="12"/>
                <c:pt idx="0">
                  <c:v>0.89090000000000003</c:v>
                </c:pt>
                <c:pt idx="1">
                  <c:v>0.13800000000000001</c:v>
                </c:pt>
                <c:pt idx="2">
                  <c:v>0.96599999999999997</c:v>
                </c:pt>
                <c:pt idx="3">
                  <c:v>3.39E-2</c:v>
                </c:pt>
                <c:pt idx="4">
                  <c:v>6.3200000000000006E-2</c:v>
                </c:pt>
                <c:pt idx="5">
                  <c:v>0.19400000000000001</c:v>
                </c:pt>
                <c:pt idx="6">
                  <c:v>0.23599999999999999</c:v>
                </c:pt>
                <c:pt idx="7">
                  <c:v>0.28100000000000003</c:v>
                </c:pt>
                <c:pt idx="8">
                  <c:v>0.312</c:v>
                </c:pt>
                <c:pt idx="9">
                  <c:v>1.5529999999999999</c:v>
                </c:pt>
                <c:pt idx="10">
                  <c:v>0.32340000000000002</c:v>
                </c:pt>
                <c:pt idx="11">
                  <c:v>2.52E-2</c:v>
                </c:pt>
              </c:numCache>
            </c:numRef>
          </c:val>
        </c:ser>
        <c:ser>
          <c:idx val="1"/>
          <c:order val="1"/>
          <c:tx>
            <c:strRef>
              <c:f>Sheet1!$C$1</c:f>
              <c:strCache>
                <c:ptCount val="1"/>
                <c:pt idx="0">
                  <c:v>(b)(2)</c:v>
                </c:pt>
              </c:strCache>
            </c:strRef>
          </c:tx>
          <c:spPr>
            <a:solidFill>
              <a:schemeClr val="accent2"/>
            </a:solidFill>
            <a:ln>
              <a:noFill/>
            </a:ln>
            <a:effectLst/>
          </c:spPr>
          <c:invertIfNegative val="0"/>
          <c:cat>
            <c:strRef>
              <c:f>Sheet1!$A$2:$A$13</c:f>
              <c:strCache>
                <c:ptCount val="12"/>
                <c:pt idx="0">
                  <c:v>mu</c:v>
                </c:pt>
                <c:pt idx="1">
                  <c:v>ms</c:v>
                </c:pt>
                <c:pt idx="2">
                  <c:v>xu</c:v>
                </c:pt>
                <c:pt idx="3">
                  <c:v>xs</c:v>
                </c:pt>
                <c:pt idx="4">
                  <c:v>imu</c:v>
                </c:pt>
                <c:pt idx="5">
                  <c:v>inu</c:v>
                </c:pt>
                <c:pt idx="6">
                  <c:v>ims</c:v>
                </c:pt>
                <c:pt idx="7">
                  <c:v>ins</c:v>
                </c:pt>
                <c:pt idx="8">
                  <c:v>w</c:v>
                </c:pt>
                <c:pt idx="9">
                  <c:v>r</c:v>
                </c:pt>
                <c:pt idx="10">
                  <c:v>t</c:v>
                </c:pt>
                <c:pt idx="11">
                  <c:v>b</c:v>
                </c:pt>
              </c:strCache>
            </c:strRef>
          </c:cat>
          <c:val>
            <c:numRef>
              <c:f>Sheet1!$C$2:$C$13</c:f>
              <c:numCache>
                <c:formatCode>General</c:formatCode>
                <c:ptCount val="12"/>
                <c:pt idx="0">
                  <c:v>0</c:v>
                </c:pt>
                <c:pt idx="1">
                  <c:v>1.1059000000000001</c:v>
                </c:pt>
                <c:pt idx="2">
                  <c:v>0.96660000000000001</c:v>
                </c:pt>
                <c:pt idx="3">
                  <c:v>3.3300000000000003E-2</c:v>
                </c:pt>
                <c:pt idx="4">
                  <c:v>0</c:v>
                </c:pt>
                <c:pt idx="5">
                  <c:v>0.20200000000000001</c:v>
                </c:pt>
                <c:pt idx="6">
                  <c:v>0.26200000000000001</c:v>
                </c:pt>
                <c:pt idx="7">
                  <c:v>0.33400000000000002</c:v>
                </c:pt>
                <c:pt idx="8">
                  <c:v>0.22800000000000001</c:v>
                </c:pt>
                <c:pt idx="9">
                  <c:v>2.94</c:v>
                </c:pt>
                <c:pt idx="10">
                  <c:v>-0.40579999999999999</c:v>
                </c:pt>
                <c:pt idx="11">
                  <c:v>-5.7700000000000001E-2</c:v>
                </c:pt>
              </c:numCache>
            </c:numRef>
          </c:val>
        </c:ser>
        <c:dLbls>
          <c:showLegendKey val="0"/>
          <c:showVal val="0"/>
          <c:showCatName val="0"/>
          <c:showSerName val="0"/>
          <c:showPercent val="0"/>
          <c:showBubbleSize val="0"/>
        </c:dLbls>
        <c:gapWidth val="219"/>
        <c:overlap val="-27"/>
        <c:axId val="390030240"/>
        <c:axId val="390028672"/>
      </c:barChart>
      <c:catAx>
        <c:axId val="39003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90028672"/>
        <c:crosses val="autoZero"/>
        <c:auto val="1"/>
        <c:lblAlgn val="ctr"/>
        <c:lblOffset val="100"/>
        <c:noMultiLvlLbl val="0"/>
      </c:catAx>
      <c:valAx>
        <c:axId val="39002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charset="0"/>
                <a:ea typeface="Times New Roman" charset="0"/>
                <a:cs typeface="Times New Roman" charset="0"/>
              </a:defRPr>
            </a:pPr>
            <a:endParaRPr lang="en-US"/>
          </a:p>
        </c:txPr>
        <c:crossAx val="3900302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968358121901427"/>
          <c:y val="4.8348655412218493E-2"/>
          <c:w val="0.68917843602882978"/>
          <c:h val="0.85912190716439685"/>
        </c:manualLayout>
      </c:layout>
      <c:lineChart>
        <c:grouping val="standard"/>
        <c:varyColors val="0"/>
        <c:ser>
          <c:idx val="0"/>
          <c:order val="0"/>
          <c:tx>
            <c:strRef>
              <c:f>'[Figure 3.1.xlsx]chart'!$A$10:$B$10</c:f>
              <c:strCache>
                <c:ptCount val="2"/>
                <c:pt idx="0">
                  <c:v>Austria</c:v>
                </c:pt>
              </c:strCache>
            </c:strRef>
          </c:tx>
          <c:marker>
            <c:symbol val="none"/>
          </c:marker>
          <c:cat>
            <c:strRef>
              <c:f>'[Figure 3.1.xlsx]chart'!$C$8:$AG$8</c:f>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f>'[Figure 3.1.xlsx]chart'!$C$10:$AG$10</c:f>
              <c:numCache>
                <c:formatCode>General</c:formatCode>
                <c:ptCount val="31"/>
                <c:pt idx="0">
                  <c:v>4861.6000000000004</c:v>
                </c:pt>
                <c:pt idx="5">
                  <c:v>5455.9</c:v>
                </c:pt>
                <c:pt idx="10">
                  <c:v>6248.5</c:v>
                </c:pt>
                <c:pt idx="11">
                  <c:v>6476.4</c:v>
                </c:pt>
                <c:pt idx="12">
                  <c:v>6715.8</c:v>
                </c:pt>
                <c:pt idx="13">
                  <c:v>7043.6</c:v>
                </c:pt>
                <c:pt idx="14">
                  <c:v>7385.4</c:v>
                </c:pt>
                <c:pt idx="15">
                  <c:v>7458.8</c:v>
                </c:pt>
                <c:pt idx="16">
                  <c:v>7647.3</c:v>
                </c:pt>
                <c:pt idx="17">
                  <c:v>7802.5</c:v>
                </c:pt>
                <c:pt idx="18">
                  <c:v>8010.2</c:v>
                </c:pt>
                <c:pt idx="19">
                  <c:v>8438.1</c:v>
                </c:pt>
                <c:pt idx="20">
                  <c:v>8612.6</c:v>
                </c:pt>
                <c:pt idx="21">
                  <c:v>8724.9</c:v>
                </c:pt>
                <c:pt idx="22">
                  <c:v>8894.2000000000007</c:v>
                </c:pt>
                <c:pt idx="23">
                  <c:v>9118.2999999999993</c:v>
                </c:pt>
                <c:pt idx="24">
                  <c:v>9222.7999999999993</c:v>
                </c:pt>
                <c:pt idx="25">
                  <c:v>9274.7999999999993</c:v>
                </c:pt>
                <c:pt idx="26">
                  <c:v>9420.1</c:v>
                </c:pt>
                <c:pt idx="27">
                  <c:v>9558.2999999999993</c:v>
                </c:pt>
                <c:pt idx="28">
                  <c:v>9839</c:v>
                </c:pt>
                <c:pt idx="29">
                  <c:v>10256.4</c:v>
                </c:pt>
              </c:numCache>
            </c:numRef>
          </c:val>
          <c:smooth val="0"/>
          <c:extLst xmlns:c16r2="http://schemas.microsoft.com/office/drawing/2015/06/chart">
            <c:ext xmlns:c16="http://schemas.microsoft.com/office/drawing/2014/chart" uri="{C3380CC4-5D6E-409C-BE32-E72D297353CC}">
              <c16:uniqueId val="{00000000-02B1-42E1-8134-4B37CF542566}"/>
            </c:ext>
          </c:extLst>
        </c:ser>
        <c:ser>
          <c:idx val="1"/>
          <c:order val="1"/>
          <c:tx>
            <c:strRef>
              <c:f>'[Figure 3.1.xlsx]chart'!$A$11:$B$11</c:f>
              <c:strCache>
                <c:ptCount val="2"/>
                <c:pt idx="0">
                  <c:v>Belgium</c:v>
                </c:pt>
              </c:strCache>
            </c:strRef>
          </c:tx>
          <c:marker>
            <c:symbol val="none"/>
          </c:marker>
          <c:cat>
            <c:strRef>
              <c:f>'[Figure 3.1.xlsx]chart'!$C$8:$AG$8</c:f>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f>'[Figure 3.1.xlsx]chart'!$C$11:$AG$11</c:f>
              <c:numCache>
                <c:formatCode>General</c:formatCode>
                <c:ptCount val="31"/>
                <c:pt idx="0">
                  <c:v>4954.1000000000004</c:v>
                </c:pt>
                <c:pt idx="1">
                  <c:v>5271.5</c:v>
                </c:pt>
                <c:pt idx="2">
                  <c:v>5430.6</c:v>
                </c:pt>
                <c:pt idx="3">
                  <c:v>5510.1</c:v>
                </c:pt>
                <c:pt idx="4">
                  <c:v>5466.9</c:v>
                </c:pt>
                <c:pt idx="5">
                  <c:v>5742.5</c:v>
                </c:pt>
                <c:pt idx="6">
                  <c:v>5813</c:v>
                </c:pt>
                <c:pt idx="7">
                  <c:v>5889</c:v>
                </c:pt>
                <c:pt idx="8">
                  <c:v>6103.3</c:v>
                </c:pt>
                <c:pt idx="9">
                  <c:v>6078.8</c:v>
                </c:pt>
                <c:pt idx="10">
                  <c:v>6304.7</c:v>
                </c:pt>
                <c:pt idx="11">
                  <c:v>6594.7</c:v>
                </c:pt>
                <c:pt idx="12">
                  <c:v>6704.5</c:v>
                </c:pt>
                <c:pt idx="13">
                  <c:v>6905</c:v>
                </c:pt>
                <c:pt idx="14">
                  <c:v>6951.7</c:v>
                </c:pt>
                <c:pt idx="15">
                  <c:v>7084.9</c:v>
                </c:pt>
                <c:pt idx="16">
                  <c:v>7313.4</c:v>
                </c:pt>
                <c:pt idx="17">
                  <c:v>7263.6</c:v>
                </c:pt>
                <c:pt idx="18">
                  <c:v>7468.2</c:v>
                </c:pt>
                <c:pt idx="19">
                  <c:v>7688.4</c:v>
                </c:pt>
                <c:pt idx="20">
                  <c:v>7768.1</c:v>
                </c:pt>
                <c:pt idx="21">
                  <c:v>7930.4</c:v>
                </c:pt>
                <c:pt idx="22">
                  <c:v>8127.1</c:v>
                </c:pt>
                <c:pt idx="23">
                  <c:v>8295.7999999999993</c:v>
                </c:pt>
                <c:pt idx="24">
                  <c:v>8515</c:v>
                </c:pt>
                <c:pt idx="25">
                  <c:v>8629</c:v>
                </c:pt>
                <c:pt idx="26">
                  <c:v>8634.7999999999993</c:v>
                </c:pt>
                <c:pt idx="27">
                  <c:v>8812.2999999999993</c:v>
                </c:pt>
                <c:pt idx="28">
                  <c:v>9263.6</c:v>
                </c:pt>
                <c:pt idx="29">
                  <c:v>9727.7999999999993</c:v>
                </c:pt>
              </c:numCache>
            </c:numRef>
          </c:val>
          <c:smooth val="0"/>
          <c:extLst xmlns:c16r2="http://schemas.microsoft.com/office/drawing/2015/06/chart">
            <c:ext xmlns:c16="http://schemas.microsoft.com/office/drawing/2014/chart" uri="{C3380CC4-5D6E-409C-BE32-E72D297353CC}">
              <c16:uniqueId val="{00000001-02B1-42E1-8134-4B37CF542566}"/>
            </c:ext>
          </c:extLst>
        </c:ser>
        <c:ser>
          <c:idx val="3"/>
          <c:order val="3"/>
          <c:tx>
            <c:strRef>
              <c:f>'[Figure 3.1.xlsx]chart'!$A$13:$B$13</c:f>
              <c:strCache>
                <c:ptCount val="2"/>
                <c:pt idx="0">
                  <c:v>Denmark</c:v>
                </c:pt>
              </c:strCache>
            </c:strRef>
          </c:tx>
          <c:marker>
            <c:symbol val="none"/>
          </c:marker>
          <c:cat>
            <c:strRef>
              <c:f>'[Figure 3.1.xlsx]chart'!$C$8:$AG$8</c:f>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f>'[Figure 3.1.xlsx]chart'!$C$13:$AG$13</c:f>
              <c:numCache>
                <c:formatCode>General</c:formatCode>
                <c:ptCount val="31"/>
                <c:pt idx="0">
                  <c:v>5258.1</c:v>
                </c:pt>
                <c:pt idx="1">
                  <c:v>5222.7</c:v>
                </c:pt>
                <c:pt idx="2">
                  <c:v>5417.6</c:v>
                </c:pt>
                <c:pt idx="3">
                  <c:v>5607.2</c:v>
                </c:pt>
                <c:pt idx="4">
                  <c:v>5563.7</c:v>
                </c:pt>
                <c:pt idx="5">
                  <c:v>5655.6</c:v>
                </c:pt>
                <c:pt idx="6">
                  <c:v>5887.7</c:v>
                </c:pt>
                <c:pt idx="7">
                  <c:v>6088.4</c:v>
                </c:pt>
                <c:pt idx="8">
                  <c:v>6390.8</c:v>
                </c:pt>
                <c:pt idx="9">
                  <c:v>6486.2</c:v>
                </c:pt>
                <c:pt idx="10">
                  <c:v>6655.4</c:v>
                </c:pt>
                <c:pt idx="11">
                  <c:v>6925.8</c:v>
                </c:pt>
                <c:pt idx="12">
                  <c:v>7152</c:v>
                </c:pt>
                <c:pt idx="13">
                  <c:v>7587.6</c:v>
                </c:pt>
                <c:pt idx="14">
                  <c:v>8330.2999999999993</c:v>
                </c:pt>
                <c:pt idx="15">
                  <c:v>8436.6</c:v>
                </c:pt>
                <c:pt idx="16">
                  <c:v>8391.9</c:v>
                </c:pt>
                <c:pt idx="17">
                  <c:v>8296</c:v>
                </c:pt>
                <c:pt idx="18">
                  <c:v>8254.9</c:v>
                </c:pt>
                <c:pt idx="19">
                  <c:v>8629.7000000000007</c:v>
                </c:pt>
                <c:pt idx="20">
                  <c:v>8617.9</c:v>
                </c:pt>
                <c:pt idx="21">
                  <c:v>8814.5</c:v>
                </c:pt>
                <c:pt idx="22">
                  <c:v>8998.9</c:v>
                </c:pt>
                <c:pt idx="23">
                  <c:v>9280.7000000000007</c:v>
                </c:pt>
                <c:pt idx="24">
                  <c:v>9409.7000000000007</c:v>
                </c:pt>
                <c:pt idx="25">
                  <c:v>9481.4</c:v>
                </c:pt>
                <c:pt idx="26">
                  <c:v>9547.5</c:v>
                </c:pt>
                <c:pt idx="27">
                  <c:v>9439.2999999999993</c:v>
                </c:pt>
                <c:pt idx="28">
                  <c:v>9416.5</c:v>
                </c:pt>
                <c:pt idx="29">
                  <c:v>9938.9</c:v>
                </c:pt>
              </c:numCache>
            </c:numRef>
          </c:val>
          <c:smooth val="0"/>
          <c:extLst xmlns:c16r2="http://schemas.microsoft.com/office/drawing/2015/06/chart">
            <c:ext xmlns:c16="http://schemas.microsoft.com/office/drawing/2014/chart" uri="{C3380CC4-5D6E-409C-BE32-E72D297353CC}">
              <c16:uniqueId val="{00000002-02B1-42E1-8134-4B37CF542566}"/>
            </c:ext>
          </c:extLst>
        </c:ser>
        <c:ser>
          <c:idx val="6"/>
          <c:order val="6"/>
          <c:tx>
            <c:strRef>
              <c:f>'[Figure 3.1.xlsx]chart'!$A$16:$B$16</c:f>
              <c:strCache>
                <c:ptCount val="2"/>
                <c:pt idx="0">
                  <c:v>France</c:v>
                </c:pt>
              </c:strCache>
            </c:strRef>
          </c:tx>
          <c:marker>
            <c:symbol val="none"/>
          </c:marker>
          <c:cat>
            <c:strRef>
              <c:f>'[Figure 3.1.xlsx]chart'!$C$8:$AG$8</c:f>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f>'[Figure 3.1.xlsx]chart'!$C$16:$AG$16</c:f>
              <c:numCache>
                <c:formatCode>General</c:formatCode>
                <c:ptCount val="31"/>
                <c:pt idx="0">
                  <c:v>4147</c:v>
                </c:pt>
                <c:pt idx="1">
                  <c:v>4355.8</c:v>
                </c:pt>
                <c:pt idx="2">
                  <c:v>4540</c:v>
                </c:pt>
                <c:pt idx="3">
                  <c:v>4612.1000000000004</c:v>
                </c:pt>
                <c:pt idx="4">
                  <c:v>4722.3</c:v>
                </c:pt>
                <c:pt idx="5">
                  <c:v>5449.2</c:v>
                </c:pt>
                <c:pt idx="6">
                  <c:v>5526.9</c:v>
                </c:pt>
                <c:pt idx="7">
                  <c:v>5658.7</c:v>
                </c:pt>
                <c:pt idx="8">
                  <c:v>5838.7</c:v>
                </c:pt>
                <c:pt idx="9">
                  <c:v>5818.2</c:v>
                </c:pt>
                <c:pt idx="10">
                  <c:v>6062.2</c:v>
                </c:pt>
                <c:pt idx="11">
                  <c:v>6251.8</c:v>
                </c:pt>
                <c:pt idx="12">
                  <c:v>6510.1</c:v>
                </c:pt>
                <c:pt idx="13">
                  <c:v>6781.3</c:v>
                </c:pt>
                <c:pt idx="14">
                  <c:v>6900.1</c:v>
                </c:pt>
                <c:pt idx="15">
                  <c:v>7346</c:v>
                </c:pt>
                <c:pt idx="16">
                  <c:v>7498.1</c:v>
                </c:pt>
                <c:pt idx="17">
                  <c:v>7610.3</c:v>
                </c:pt>
                <c:pt idx="18">
                  <c:v>7885.3</c:v>
                </c:pt>
                <c:pt idx="19">
                  <c:v>8104.3</c:v>
                </c:pt>
                <c:pt idx="20">
                  <c:v>8040.2</c:v>
                </c:pt>
                <c:pt idx="21">
                  <c:v>8143.5</c:v>
                </c:pt>
                <c:pt idx="22">
                  <c:v>8396.6</c:v>
                </c:pt>
                <c:pt idx="23">
                  <c:v>8569.9</c:v>
                </c:pt>
                <c:pt idx="24">
                  <c:v>8754.6</c:v>
                </c:pt>
                <c:pt idx="25">
                  <c:v>8856.7999999999993</c:v>
                </c:pt>
                <c:pt idx="26">
                  <c:v>8944.7000000000007</c:v>
                </c:pt>
                <c:pt idx="27">
                  <c:v>9037.7999999999993</c:v>
                </c:pt>
                <c:pt idx="28">
                  <c:v>8994.7000000000007</c:v>
                </c:pt>
                <c:pt idx="29">
                  <c:v>9329.7000000000007</c:v>
                </c:pt>
              </c:numCache>
            </c:numRef>
          </c:val>
          <c:smooth val="0"/>
          <c:extLst xmlns:c16r2="http://schemas.microsoft.com/office/drawing/2015/06/chart">
            <c:ext xmlns:c16="http://schemas.microsoft.com/office/drawing/2014/chart" uri="{C3380CC4-5D6E-409C-BE32-E72D297353CC}">
              <c16:uniqueId val="{00000003-02B1-42E1-8134-4B37CF542566}"/>
            </c:ext>
          </c:extLst>
        </c:ser>
        <c:ser>
          <c:idx val="7"/>
          <c:order val="7"/>
          <c:tx>
            <c:strRef>
              <c:f>'[Figure 3.1.xlsx]chart'!$A$17:$B$17</c:f>
              <c:strCache>
                <c:ptCount val="2"/>
                <c:pt idx="0">
                  <c:v>Germany</c:v>
                </c:pt>
              </c:strCache>
            </c:strRef>
          </c:tx>
          <c:marker>
            <c:symbol val="none"/>
          </c:marker>
          <c:cat>
            <c:strRef>
              <c:f>'[Figure 3.1.xlsx]chart'!$C$8:$AG$8</c:f>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f>'[Figure 3.1.xlsx]chart'!$C$17:$AG$17</c:f>
              <c:numCache>
                <c:formatCode>General</c:formatCode>
                <c:ptCount val="31"/>
                <c:pt idx="0">
                  <c:v>5259.1</c:v>
                </c:pt>
                <c:pt idx="1">
                  <c:v>5395.9</c:v>
                </c:pt>
                <c:pt idx="2">
                  <c:v>5335.7</c:v>
                </c:pt>
                <c:pt idx="3">
                  <c:v>5347.6</c:v>
                </c:pt>
                <c:pt idx="4">
                  <c:v>5454.7</c:v>
                </c:pt>
                <c:pt idx="5">
                  <c:v>5687.7</c:v>
                </c:pt>
                <c:pt idx="6">
                  <c:v>5829</c:v>
                </c:pt>
                <c:pt idx="7">
                  <c:v>6034.3</c:v>
                </c:pt>
                <c:pt idx="8">
                  <c:v>6197.4</c:v>
                </c:pt>
                <c:pt idx="9">
                  <c:v>6100.5</c:v>
                </c:pt>
                <c:pt idx="10">
                  <c:v>6260</c:v>
                </c:pt>
                <c:pt idx="11">
                  <c:v>6113.1</c:v>
                </c:pt>
                <c:pt idx="12">
                  <c:v>6651.6</c:v>
                </c:pt>
                <c:pt idx="13">
                  <c:v>6698.2</c:v>
                </c:pt>
                <c:pt idx="14">
                  <c:v>6830.4</c:v>
                </c:pt>
                <c:pt idx="15">
                  <c:v>7021.5</c:v>
                </c:pt>
                <c:pt idx="16">
                  <c:v>7151.4</c:v>
                </c:pt>
                <c:pt idx="17">
                  <c:v>7061.9</c:v>
                </c:pt>
                <c:pt idx="18">
                  <c:v>7173</c:v>
                </c:pt>
                <c:pt idx="19">
                  <c:v>7385.9</c:v>
                </c:pt>
                <c:pt idx="20">
                  <c:v>7583.2</c:v>
                </c:pt>
                <c:pt idx="21">
                  <c:v>7717.8</c:v>
                </c:pt>
                <c:pt idx="22">
                  <c:v>7861.8</c:v>
                </c:pt>
                <c:pt idx="23">
                  <c:v>7933.4</c:v>
                </c:pt>
                <c:pt idx="24">
                  <c:v>7851.3</c:v>
                </c:pt>
                <c:pt idx="25">
                  <c:v>7935.1</c:v>
                </c:pt>
                <c:pt idx="26">
                  <c:v>7889</c:v>
                </c:pt>
                <c:pt idx="27">
                  <c:v>7838.7</c:v>
                </c:pt>
                <c:pt idx="28">
                  <c:v>8005.2</c:v>
                </c:pt>
                <c:pt idx="29">
                  <c:v>8369.5</c:v>
                </c:pt>
                <c:pt idx="30">
                  <c:v>8487.5</c:v>
                </c:pt>
              </c:numCache>
            </c:numRef>
          </c:val>
          <c:smooth val="0"/>
          <c:extLst xmlns:c16r2="http://schemas.microsoft.com/office/drawing/2015/06/chart">
            <c:ext xmlns:c16="http://schemas.microsoft.com/office/drawing/2014/chart" uri="{C3380CC4-5D6E-409C-BE32-E72D297353CC}">
              <c16:uniqueId val="{00000004-02B1-42E1-8134-4B37CF542566}"/>
            </c:ext>
          </c:extLst>
        </c:ser>
        <c:ser>
          <c:idx val="12"/>
          <c:order val="12"/>
          <c:tx>
            <c:strRef>
              <c:f>'[Figure 3.1.xlsx]chart'!$A$22:$B$22</c:f>
              <c:strCache>
                <c:ptCount val="2"/>
                <c:pt idx="0">
                  <c:v>Italy</c:v>
                </c:pt>
              </c:strCache>
            </c:strRef>
          </c:tx>
          <c:marker>
            <c:symbol val="none"/>
          </c:marker>
          <c:cat>
            <c:strRef>
              <c:f>'[Figure 3.1.xlsx]chart'!$C$8:$AG$8</c:f>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f>'[Figure 3.1.xlsx]chart'!$C$22:$AG$22</c:f>
              <c:numCache>
                <c:formatCode>General</c:formatCode>
                <c:ptCount val="31"/>
                <c:pt idx="0">
                  <c:v>3748.2</c:v>
                </c:pt>
                <c:pt idx="1">
                  <c:v>4068.7</c:v>
                </c:pt>
                <c:pt idx="2">
                  <c:v>4186.8999999999996</c:v>
                </c:pt>
                <c:pt idx="3">
                  <c:v>4492.2</c:v>
                </c:pt>
                <c:pt idx="4">
                  <c:v>4505.8</c:v>
                </c:pt>
                <c:pt idx="5">
                  <c:v>4702.3</c:v>
                </c:pt>
                <c:pt idx="6">
                  <c:v>4831.6000000000004</c:v>
                </c:pt>
                <c:pt idx="7">
                  <c:v>5076.5</c:v>
                </c:pt>
                <c:pt idx="8">
                  <c:v>5291.4</c:v>
                </c:pt>
                <c:pt idx="9">
                  <c:v>5506.3</c:v>
                </c:pt>
                <c:pt idx="10">
                  <c:v>5862.9</c:v>
                </c:pt>
                <c:pt idx="11">
                  <c:v>6060.4</c:v>
                </c:pt>
                <c:pt idx="12">
                  <c:v>6331.8</c:v>
                </c:pt>
                <c:pt idx="13">
                  <c:v>6290.3</c:v>
                </c:pt>
                <c:pt idx="14">
                  <c:v>6368.1</c:v>
                </c:pt>
                <c:pt idx="15">
                  <c:v>6297.6</c:v>
                </c:pt>
                <c:pt idx="16">
                  <c:v>6426.7</c:v>
                </c:pt>
                <c:pt idx="17">
                  <c:v>6749.2</c:v>
                </c:pt>
                <c:pt idx="18">
                  <c:v>6893.6</c:v>
                </c:pt>
                <c:pt idx="19">
                  <c:v>7064.3</c:v>
                </c:pt>
                <c:pt idx="20">
                  <c:v>7309</c:v>
                </c:pt>
                <c:pt idx="21">
                  <c:v>7495.8</c:v>
                </c:pt>
                <c:pt idx="22">
                  <c:v>7595.4</c:v>
                </c:pt>
                <c:pt idx="23">
                  <c:v>7667.6</c:v>
                </c:pt>
                <c:pt idx="24">
                  <c:v>7794.2</c:v>
                </c:pt>
                <c:pt idx="25">
                  <c:v>7895.6</c:v>
                </c:pt>
                <c:pt idx="26">
                  <c:v>8067.1</c:v>
                </c:pt>
                <c:pt idx="27">
                  <c:v>8081.2</c:v>
                </c:pt>
                <c:pt idx="28">
                  <c:v>8244.4</c:v>
                </c:pt>
                <c:pt idx="29">
                  <c:v>8344.2999999999993</c:v>
                </c:pt>
              </c:numCache>
            </c:numRef>
          </c:val>
          <c:smooth val="0"/>
          <c:extLst xmlns:c16r2="http://schemas.microsoft.com/office/drawing/2015/06/chart">
            <c:ext xmlns:c16="http://schemas.microsoft.com/office/drawing/2014/chart" uri="{C3380CC4-5D6E-409C-BE32-E72D297353CC}">
              <c16:uniqueId val="{00000005-02B1-42E1-8134-4B37CF542566}"/>
            </c:ext>
          </c:extLst>
        </c:ser>
        <c:ser>
          <c:idx val="14"/>
          <c:order val="14"/>
          <c:tx>
            <c:strRef>
              <c:f>'[Figure 3.1.xlsx]chart'!$A$24:$B$24</c:f>
              <c:strCache>
                <c:ptCount val="2"/>
                <c:pt idx="0">
                  <c:v>Netherlands</c:v>
                </c:pt>
              </c:strCache>
            </c:strRef>
          </c:tx>
          <c:marker>
            <c:symbol val="none"/>
          </c:marker>
          <c:cat>
            <c:strRef>
              <c:f>'[Figure 3.1.xlsx]chart'!$C$8:$AG$8</c:f>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f>'[Figure 3.1.xlsx]chart'!$C$24:$AG$24</c:f>
              <c:numCache>
                <c:formatCode>General</c:formatCode>
                <c:ptCount val="31"/>
                <c:pt idx="0">
                  <c:v>5646.7</c:v>
                </c:pt>
                <c:pt idx="1">
                  <c:v>5706.6</c:v>
                </c:pt>
                <c:pt idx="2">
                  <c:v>5946.2</c:v>
                </c:pt>
                <c:pt idx="3">
                  <c:v>6122.1</c:v>
                </c:pt>
                <c:pt idx="4">
                  <c:v>5955.9</c:v>
                </c:pt>
                <c:pt idx="5">
                  <c:v>5937</c:v>
                </c:pt>
                <c:pt idx="6">
                  <c:v>5941</c:v>
                </c:pt>
                <c:pt idx="7">
                  <c:v>6005.2</c:v>
                </c:pt>
                <c:pt idx="8">
                  <c:v>6083.5</c:v>
                </c:pt>
                <c:pt idx="9">
                  <c:v>6246.5</c:v>
                </c:pt>
                <c:pt idx="10">
                  <c:v>6866.3</c:v>
                </c:pt>
                <c:pt idx="11">
                  <c:v>6950.8</c:v>
                </c:pt>
                <c:pt idx="12">
                  <c:v>7141</c:v>
                </c:pt>
                <c:pt idx="13">
                  <c:v>7222.5</c:v>
                </c:pt>
                <c:pt idx="14">
                  <c:v>7041.6</c:v>
                </c:pt>
                <c:pt idx="15">
                  <c:v>6998.2</c:v>
                </c:pt>
                <c:pt idx="16">
                  <c:v>6874.9</c:v>
                </c:pt>
                <c:pt idx="17">
                  <c:v>6909.2</c:v>
                </c:pt>
                <c:pt idx="18">
                  <c:v>7018.1</c:v>
                </c:pt>
                <c:pt idx="19">
                  <c:v>6990.4</c:v>
                </c:pt>
                <c:pt idx="20">
                  <c:v>6943.4</c:v>
                </c:pt>
                <c:pt idx="21">
                  <c:v>7002.1</c:v>
                </c:pt>
                <c:pt idx="22">
                  <c:v>7222.4</c:v>
                </c:pt>
                <c:pt idx="23">
                  <c:v>7477.3</c:v>
                </c:pt>
                <c:pt idx="24">
                  <c:v>7592.9</c:v>
                </c:pt>
                <c:pt idx="25">
                  <c:v>7556.8</c:v>
                </c:pt>
                <c:pt idx="26">
                  <c:v>8147.6</c:v>
                </c:pt>
                <c:pt idx="27">
                  <c:v>8218</c:v>
                </c:pt>
                <c:pt idx="28">
                  <c:v>8219.9</c:v>
                </c:pt>
                <c:pt idx="29">
                  <c:v>8757.1</c:v>
                </c:pt>
              </c:numCache>
            </c:numRef>
          </c:val>
          <c:smooth val="0"/>
          <c:extLst xmlns:c16r2="http://schemas.microsoft.com/office/drawing/2015/06/chart">
            <c:ext xmlns:c16="http://schemas.microsoft.com/office/drawing/2014/chart" uri="{C3380CC4-5D6E-409C-BE32-E72D297353CC}">
              <c16:uniqueId val="{00000006-02B1-42E1-8134-4B37CF542566}"/>
            </c:ext>
          </c:extLst>
        </c:ser>
        <c:dLbls>
          <c:showLegendKey val="0"/>
          <c:showVal val="0"/>
          <c:showCatName val="0"/>
          <c:showSerName val="0"/>
          <c:showPercent val="0"/>
          <c:showBubbleSize val="0"/>
        </c:dLbls>
        <c:smooth val="0"/>
        <c:axId val="382568016"/>
        <c:axId val="382563312"/>
        <c:extLst xmlns:c16r2="http://schemas.microsoft.com/office/drawing/2015/06/chart">
          <c:ext xmlns:c15="http://schemas.microsoft.com/office/drawing/2012/chart" uri="{02D57815-91ED-43cb-92C2-25804820EDAC}">
            <c15:filteredLineSeries>
              <c15:ser>
                <c:idx val="2"/>
                <c:order val="2"/>
                <c:tx>
                  <c:strRef>
                    <c:extLst xmlns:c16r2="http://schemas.microsoft.com/office/drawing/2015/06/chart">
                      <c:ext uri="{02D57815-91ED-43cb-92C2-25804820EDAC}">
                        <c15:formulaRef>
                          <c15:sqref>'[Figure 3.1.xlsx]chart'!$A$12:$B$12</c15:sqref>
                        </c15:formulaRef>
                      </c:ext>
                    </c:extLst>
                    <c:strCache>
                      <c:ptCount val="2"/>
                      <c:pt idx="0">
                        <c:v>Czech Republic</c:v>
                      </c:pt>
                    </c:strCache>
                  </c:strRef>
                </c:tx>
                <c:marker>
                  <c:symbol val="none"/>
                </c:marker>
                <c:cat>
                  <c:strRef>
                    <c:extLst xmlns:c16r2="http://schemas.microsoft.com/office/drawing/2015/06/chart">
                      <c:ex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c:ext uri="{02D57815-91ED-43cb-92C2-25804820EDAC}">
                        <c15:formulaRef>
                          <c15:sqref>'[Figure 3.1.xlsx]chart'!$C$12:$AG$12</c15:sqref>
                        </c15:formulaRef>
                      </c:ext>
                    </c:extLst>
                    <c:numCache>
                      <c:formatCode>General</c:formatCode>
                      <c:ptCount val="31"/>
                      <c:pt idx="10">
                        <c:v>2544.6999999999998</c:v>
                      </c:pt>
                      <c:pt idx="11">
                        <c:v>2436.4</c:v>
                      </c:pt>
                      <c:pt idx="12">
                        <c:v>2468.1</c:v>
                      </c:pt>
                      <c:pt idx="13">
                        <c:v>2530.1</c:v>
                      </c:pt>
                      <c:pt idx="14">
                        <c:v>2587.6999999999998</c:v>
                      </c:pt>
                      <c:pt idx="15">
                        <c:v>2755.8</c:v>
                      </c:pt>
                      <c:pt idx="16">
                        <c:v>2857.9</c:v>
                      </c:pt>
                      <c:pt idx="17">
                        <c:v>2984.4</c:v>
                      </c:pt>
                      <c:pt idx="18">
                        <c:v>3054.2</c:v>
                      </c:pt>
                      <c:pt idx="19">
                        <c:v>3192.9</c:v>
                      </c:pt>
                      <c:pt idx="20">
                        <c:v>3380.4</c:v>
                      </c:pt>
                      <c:pt idx="21">
                        <c:v>3472.2</c:v>
                      </c:pt>
                      <c:pt idx="22">
                        <c:v>3698.7</c:v>
                      </c:pt>
                      <c:pt idx="23">
                        <c:v>3867.9</c:v>
                      </c:pt>
                      <c:pt idx="24">
                        <c:v>3865.7</c:v>
                      </c:pt>
                      <c:pt idx="25">
                        <c:v>4061.4</c:v>
                      </c:pt>
                      <c:pt idx="26">
                        <c:v>4253.6000000000004</c:v>
                      </c:pt>
                      <c:pt idx="27">
                        <c:v>4432.8999999999996</c:v>
                      </c:pt>
                      <c:pt idx="28">
                        <c:v>4532.8999999999996</c:v>
                      </c:pt>
                      <c:pt idx="29">
                        <c:v>4938.6000000000004</c:v>
                      </c:pt>
                    </c:numCache>
                  </c:numRef>
                </c:val>
                <c:smooth val="0"/>
                <c:extLst xmlns:c16r2="http://schemas.microsoft.com/office/drawing/2015/06/chart">
                  <c:ext xmlns:c16="http://schemas.microsoft.com/office/drawing/2014/chart" uri="{C3380CC4-5D6E-409C-BE32-E72D297353CC}">
                    <c16:uniqueId val="{00000007-02B1-42E1-8134-4B37CF542566}"/>
                  </c:ext>
                </c:extLst>
              </c15:ser>
            </c15:filteredLineSeries>
            <c15:filteredLine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'[Figure 3.1.xlsx]chart'!$A$14:$B$14</c15:sqref>
                        </c15:formulaRef>
                      </c:ext>
                    </c:extLst>
                    <c:strCache>
                      <c:ptCount val="2"/>
                      <c:pt idx="0">
                        <c:v>Estonia</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3.1.xlsx]chart'!$C$14:$AG$14</c15:sqref>
                        </c15:formulaRef>
                      </c:ext>
                    </c:extLst>
                    <c:numCache>
                      <c:formatCode>General</c:formatCode>
                      <c:ptCount val="31"/>
                    </c:numCache>
                  </c:numRef>
                </c:val>
                <c:smooth val="0"/>
                <c:extLst xmlns:c16r2="http://schemas.microsoft.com/office/drawing/2015/06/chart" xmlns:c15="http://schemas.microsoft.com/office/drawing/2012/chart">
                  <c:ext xmlns:c16="http://schemas.microsoft.com/office/drawing/2014/chart" uri="{C3380CC4-5D6E-409C-BE32-E72D297353CC}">
                    <c16:uniqueId val="{00000008-02B1-42E1-8134-4B37CF542566}"/>
                  </c:ext>
                </c:extLst>
              </c15:ser>
            </c15:filteredLineSeries>
            <c15:filteredLine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'[Figure 3.1.xlsx]chart'!$A$15:$B$15</c15:sqref>
                        </c15:formulaRef>
                      </c:ext>
                    </c:extLst>
                    <c:strCache>
                      <c:ptCount val="2"/>
                      <c:pt idx="0">
                        <c:v>Finland</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3.1.xlsx]chart'!$C$15:$AG$15</c15:sqref>
                        </c15:formulaRef>
                      </c:ext>
                    </c:extLst>
                    <c:numCache>
                      <c:formatCode>General</c:formatCode>
                      <c:ptCount val="31"/>
                      <c:pt idx="0">
                        <c:v>3169.2</c:v>
                      </c:pt>
                      <c:pt idx="1">
                        <c:v>3268.3</c:v>
                      </c:pt>
                      <c:pt idx="2">
                        <c:v>3541.9</c:v>
                      </c:pt>
                      <c:pt idx="3">
                        <c:v>3809.7</c:v>
                      </c:pt>
                      <c:pt idx="4">
                        <c:v>4059.4</c:v>
                      </c:pt>
                      <c:pt idx="5">
                        <c:v>4380.8</c:v>
                      </c:pt>
                      <c:pt idx="6">
                        <c:v>4570.5</c:v>
                      </c:pt>
                      <c:pt idx="7">
                        <c:v>4851</c:v>
                      </c:pt>
                      <c:pt idx="8">
                        <c:v>4941.8999999999996</c:v>
                      </c:pt>
                      <c:pt idx="9">
                        <c:v>5117.7</c:v>
                      </c:pt>
                      <c:pt idx="10">
                        <c:v>5481.8</c:v>
                      </c:pt>
                      <c:pt idx="11">
                        <c:v>6195.6</c:v>
                      </c:pt>
                      <c:pt idx="12">
                        <c:v>6767.2</c:v>
                      </c:pt>
                      <c:pt idx="13">
                        <c:v>6686.1</c:v>
                      </c:pt>
                      <c:pt idx="14">
                        <c:v>6777.4</c:v>
                      </c:pt>
                      <c:pt idx="15">
                        <c:v>6601.4</c:v>
                      </c:pt>
                      <c:pt idx="16">
                        <c:v>6806.5</c:v>
                      </c:pt>
                      <c:pt idx="17">
                        <c:v>6708.7</c:v>
                      </c:pt>
                      <c:pt idx="18">
                        <c:v>6477</c:v>
                      </c:pt>
                      <c:pt idx="19">
                        <c:v>6557.5</c:v>
                      </c:pt>
                      <c:pt idx="20">
                        <c:v>6507.4</c:v>
                      </c:pt>
                      <c:pt idx="21">
                        <c:v>6635.5</c:v>
                      </c:pt>
                      <c:pt idx="22">
                        <c:v>6936.9</c:v>
                      </c:pt>
                      <c:pt idx="23">
                        <c:v>7359.1</c:v>
                      </c:pt>
                      <c:pt idx="24">
                        <c:v>7667.1</c:v>
                      </c:pt>
                      <c:pt idx="25">
                        <c:v>7890</c:v>
                      </c:pt>
                      <c:pt idx="26">
                        <c:v>8090</c:v>
                      </c:pt>
                      <c:pt idx="27">
                        <c:v>8126.6</c:v>
                      </c:pt>
                      <c:pt idx="28">
                        <c:v>8319.2000000000007</c:v>
                      </c:pt>
                      <c:pt idx="29">
                        <c:v>8821.1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9-02B1-42E1-8134-4B37CF542566}"/>
                  </c:ext>
                </c:extLst>
              </c15:ser>
            </c15:filteredLineSeries>
            <c15:filteredLineSeries>
              <c15:ser>
                <c:idx val="8"/>
                <c:order val="8"/>
                <c:tx>
                  <c:strRef>
                    <c:extLst xmlns:c16r2="http://schemas.microsoft.com/office/drawing/2015/06/chart" xmlns:c15="http://schemas.microsoft.com/office/drawing/2012/chart">
                      <c:ext xmlns:c15="http://schemas.microsoft.com/office/drawing/2012/chart" uri="{02D57815-91ED-43cb-92C2-25804820EDAC}">
                        <c15:formulaRef>
                          <c15:sqref>'[Figure 3.1.xlsx]chart'!$A$18:$B$18</c15:sqref>
                        </c15:formulaRef>
                      </c:ext>
                    </c:extLst>
                    <c:strCache>
                      <c:ptCount val="2"/>
                      <c:pt idx="0">
                        <c:v>Greece</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3.1.xlsx]chart'!$C$18:$AG$18</c15:sqref>
                        </c15:formulaRef>
                      </c:ext>
                    </c:extLst>
                    <c:numCache>
                      <c:formatCode>General</c:formatCode>
                      <c:ptCount val="31"/>
                      <c:pt idx="0">
                        <c:v>1823.9</c:v>
                      </c:pt>
                      <c:pt idx="1">
                        <c:v>2143.4</c:v>
                      </c:pt>
                      <c:pt idx="2">
                        <c:v>2473.3000000000002</c:v>
                      </c:pt>
                      <c:pt idx="3">
                        <c:v>2527.3000000000002</c:v>
                      </c:pt>
                      <c:pt idx="4">
                        <c:v>2620.1999999999998</c:v>
                      </c:pt>
                      <c:pt idx="5">
                        <c:v>2779.7</c:v>
                      </c:pt>
                      <c:pt idx="6">
                        <c:v>2756.6</c:v>
                      </c:pt>
                      <c:pt idx="7">
                        <c:v>2679.2</c:v>
                      </c:pt>
                      <c:pt idx="8">
                        <c:v>2577.4</c:v>
                      </c:pt>
                      <c:pt idx="9">
                        <c:v>2820</c:v>
                      </c:pt>
                      <c:pt idx="10">
                        <c:v>2980.6</c:v>
                      </c:pt>
                      <c:pt idx="11">
                        <c:v>2938.1</c:v>
                      </c:pt>
                      <c:pt idx="12">
                        <c:v>2976.5</c:v>
                      </c:pt>
                      <c:pt idx="13">
                        <c:v>3070.1</c:v>
                      </c:pt>
                      <c:pt idx="14">
                        <c:v>3117.8</c:v>
                      </c:pt>
                      <c:pt idx="15">
                        <c:v>3245.3</c:v>
                      </c:pt>
                      <c:pt idx="16">
                        <c:v>3400.7</c:v>
                      </c:pt>
                      <c:pt idx="17">
                        <c:v>3508.2</c:v>
                      </c:pt>
                      <c:pt idx="18">
                        <c:v>3686.9</c:v>
                      </c:pt>
                      <c:pt idx="19">
                        <c:v>3970.8</c:v>
                      </c:pt>
                      <c:pt idx="20">
                        <c:v>4135.6000000000004</c:v>
                      </c:pt>
                      <c:pt idx="21">
                        <c:v>4612.2</c:v>
                      </c:pt>
                      <c:pt idx="22">
                        <c:v>4646.3</c:v>
                      </c:pt>
                      <c:pt idx="23">
                        <c:v>4829.7</c:v>
                      </c:pt>
                      <c:pt idx="24">
                        <c:v>5047.6000000000004</c:v>
                      </c:pt>
                      <c:pt idx="25">
                        <c:v>5423.3</c:v>
                      </c:pt>
                      <c:pt idx="26">
                        <c:v>5754.3</c:v>
                      </c:pt>
                      <c:pt idx="27">
                        <c:v>5967.5</c:v>
                      </c:pt>
                      <c:pt idx="28">
                        <c:v>6117.5</c:v>
                      </c:pt>
                      <c:pt idx="29">
                        <c:v>6329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A-02B1-42E1-8134-4B37CF542566}"/>
                  </c:ext>
                </c:extLst>
              </c15:ser>
            </c15:filteredLineSeries>
            <c15:filteredLineSeries>
              <c15:ser>
                <c:idx val="9"/>
                <c:order val="9"/>
                <c:tx>
                  <c:strRef>
                    <c:extLst xmlns:c16r2="http://schemas.microsoft.com/office/drawing/2015/06/chart" xmlns:c15="http://schemas.microsoft.com/office/drawing/2012/chart">
                      <c:ext xmlns:c15="http://schemas.microsoft.com/office/drawing/2012/chart" uri="{02D57815-91ED-43cb-92C2-25804820EDAC}">
                        <c15:formulaRef>
                          <c15:sqref>'[Figure 3.1.xlsx]chart'!$A$19:$B$19</c15:sqref>
                        </c15:formulaRef>
                      </c:ext>
                    </c:extLst>
                    <c:strCache>
                      <c:ptCount val="2"/>
                      <c:pt idx="0">
                        <c:v>Hungary</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3.1.xlsx]chart'!$C$19:$AG$19</c15:sqref>
                        </c15:formulaRef>
                      </c:ext>
                    </c:extLst>
                    <c:numCache>
                      <c:formatCode>General</c:formatCode>
                      <c:ptCount val="31"/>
                      <c:pt idx="19">
                        <c:v>3361.7</c:v>
                      </c:pt>
                      <c:pt idx="20">
                        <c:v>3377.8</c:v>
                      </c:pt>
                      <c:pt idx="21">
                        <c:v>3457.4</c:v>
                      </c:pt>
                      <c:pt idx="22">
                        <c:v>3811.9</c:v>
                      </c:pt>
                      <c:pt idx="23">
                        <c:v>4157.3999999999996</c:v>
                      </c:pt>
                      <c:pt idx="24">
                        <c:v>4202.1000000000004</c:v>
                      </c:pt>
                      <c:pt idx="25">
                        <c:v>4550.2</c:v>
                      </c:pt>
                      <c:pt idx="26">
                        <c:v>4798.3999999999996</c:v>
                      </c:pt>
                      <c:pt idx="27">
                        <c:v>4861.1000000000004</c:v>
                      </c:pt>
                      <c:pt idx="28">
                        <c:v>4940</c:v>
                      </c:pt>
                      <c:pt idx="29">
                        <c:v>4766.3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B-02B1-42E1-8134-4B37CF542566}"/>
                  </c:ext>
                </c:extLst>
              </c15:ser>
            </c15:filteredLineSeries>
            <c15:filteredLineSeries>
              <c15:ser>
                <c:idx val="10"/>
                <c:order val="10"/>
                <c:tx>
                  <c:strRef>
                    <c:extLst xmlns:c16r2="http://schemas.microsoft.com/office/drawing/2015/06/chart" xmlns:c15="http://schemas.microsoft.com/office/drawing/2012/chart">
                      <c:ext xmlns:c15="http://schemas.microsoft.com/office/drawing/2012/chart" uri="{02D57815-91ED-43cb-92C2-25804820EDAC}">
                        <c15:formulaRef>
                          <c15:sqref>'[Figure 3.1.xlsx]chart'!$A$20:$B$20</c15:sqref>
                        </c15:formulaRef>
                      </c:ext>
                    </c:extLst>
                    <c:strCache>
                      <c:ptCount val="2"/>
                      <c:pt idx="0">
                        <c:v>Iceland</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3.1.xlsx]chart'!$C$20:$AG$20</c15:sqref>
                        </c15:formulaRef>
                      </c:ext>
                    </c:extLst>
                    <c:numCache>
                      <c:formatCode>General</c:formatCode>
                      <c:ptCount val="31"/>
                      <c:pt idx="10">
                        <c:v>4562.2</c:v>
                      </c:pt>
                      <c:pt idx="11">
                        <c:v>4672.5</c:v>
                      </c:pt>
                      <c:pt idx="12">
                        <c:v>4593.1000000000004</c:v>
                      </c:pt>
                      <c:pt idx="13">
                        <c:v>4690.3</c:v>
                      </c:pt>
                      <c:pt idx="14">
                        <c:v>4724.8999999999996</c:v>
                      </c:pt>
                      <c:pt idx="15">
                        <c:v>4797</c:v>
                      </c:pt>
                      <c:pt idx="16">
                        <c:v>4878.1000000000004</c:v>
                      </c:pt>
                      <c:pt idx="17">
                        <c:v>5006.2</c:v>
                      </c:pt>
                      <c:pt idx="18">
                        <c:v>5311.8</c:v>
                      </c:pt>
                      <c:pt idx="19">
                        <c:v>5684.8</c:v>
                      </c:pt>
                      <c:pt idx="20">
                        <c:v>5845.6</c:v>
                      </c:pt>
                      <c:pt idx="21">
                        <c:v>6016.1</c:v>
                      </c:pt>
                      <c:pt idx="22">
                        <c:v>6547</c:v>
                      </c:pt>
                      <c:pt idx="23">
                        <c:v>6985.9</c:v>
                      </c:pt>
                      <c:pt idx="24">
                        <c:v>7303.8</c:v>
                      </c:pt>
                      <c:pt idx="25">
                        <c:v>7330</c:v>
                      </c:pt>
                      <c:pt idx="26">
                        <c:v>7265.9</c:v>
                      </c:pt>
                      <c:pt idx="27">
                        <c:v>7290.8</c:v>
                      </c:pt>
                      <c:pt idx="28">
                        <c:v>7406</c:v>
                      </c:pt>
                      <c:pt idx="29">
                        <c:v>7943.4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C-02B1-42E1-8134-4B37CF542566}"/>
                  </c:ext>
                </c:extLst>
              </c15:ser>
            </c15:filteredLineSeries>
            <c15:filteredLineSeries>
              <c15:ser>
                <c:idx val="11"/>
                <c:order val="11"/>
                <c:tx>
                  <c:strRef>
                    <c:extLst xmlns:c16r2="http://schemas.microsoft.com/office/drawing/2015/06/chart" xmlns:c15="http://schemas.microsoft.com/office/drawing/2012/chart">
                      <c:ext xmlns:c15="http://schemas.microsoft.com/office/drawing/2012/chart" uri="{02D57815-91ED-43cb-92C2-25804820EDAC}">
                        <c15:formulaRef>
                          <c15:sqref>'[Figure 3.1.xlsx]chart'!$A$21:$B$21</c15:sqref>
                        </c15:formulaRef>
                      </c:ext>
                    </c:extLst>
                    <c:strCache>
                      <c:ptCount val="2"/>
                      <c:pt idx="0">
                        <c:v>Ireland</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3.1.xlsx]chart'!$C$21:$AG$21</c15:sqref>
                        </c15:formulaRef>
                      </c:ext>
                    </c:extLst>
                    <c:numCache>
                      <c:formatCode>General</c:formatCode>
                      <c:ptCount val="31"/>
                      <c:pt idx="0">
                        <c:v>2340.6999999999998</c:v>
                      </c:pt>
                      <c:pt idx="1">
                        <c:v>2401.6999999999998</c:v>
                      </c:pt>
                      <c:pt idx="2">
                        <c:v>2527.8000000000002</c:v>
                      </c:pt>
                      <c:pt idx="3">
                        <c:v>2520.3000000000002</c:v>
                      </c:pt>
                      <c:pt idx="4">
                        <c:v>2527.3000000000002</c:v>
                      </c:pt>
                      <c:pt idx="5">
                        <c:v>3261.5</c:v>
                      </c:pt>
                      <c:pt idx="6">
                        <c:v>3272</c:v>
                      </c:pt>
                      <c:pt idx="7">
                        <c:v>3299.5</c:v>
                      </c:pt>
                      <c:pt idx="8">
                        <c:v>3259.9</c:v>
                      </c:pt>
                      <c:pt idx="9">
                        <c:v>3192.4</c:v>
                      </c:pt>
                      <c:pt idx="10">
                        <c:v>3402.9</c:v>
                      </c:pt>
                      <c:pt idx="11">
                        <c:v>3632.9</c:v>
                      </c:pt>
                      <c:pt idx="12">
                        <c:v>3886.1</c:v>
                      </c:pt>
                      <c:pt idx="13">
                        <c:v>3963</c:v>
                      </c:pt>
                      <c:pt idx="14">
                        <c:v>4091.7</c:v>
                      </c:pt>
                      <c:pt idx="15">
                        <c:v>4335.5</c:v>
                      </c:pt>
                      <c:pt idx="16">
                        <c:v>4359.2</c:v>
                      </c:pt>
                      <c:pt idx="17">
                        <c:v>4500.5</c:v>
                      </c:pt>
                      <c:pt idx="18">
                        <c:v>4492.8</c:v>
                      </c:pt>
                      <c:pt idx="19">
                        <c:v>4602.1000000000004</c:v>
                      </c:pt>
                      <c:pt idx="20">
                        <c:v>4699</c:v>
                      </c:pt>
                      <c:pt idx="21">
                        <c:v>5200.2</c:v>
                      </c:pt>
                      <c:pt idx="22">
                        <c:v>5761.3</c:v>
                      </c:pt>
                      <c:pt idx="23">
                        <c:v>6084.8</c:v>
                      </c:pt>
                      <c:pt idx="24">
                        <c:v>6394</c:v>
                      </c:pt>
                      <c:pt idx="25">
                        <c:v>6544.2</c:v>
                      </c:pt>
                      <c:pt idx="26">
                        <c:v>6743.8</c:v>
                      </c:pt>
                      <c:pt idx="27">
                        <c:v>7221.9</c:v>
                      </c:pt>
                      <c:pt idx="28">
                        <c:v>8104.2</c:v>
                      </c:pt>
                      <c:pt idx="29">
                        <c:v>8978.5</c:v>
                      </c:pt>
                      <c:pt idx="30">
                        <c:v>8966.7999999999993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D-02B1-42E1-8134-4B37CF542566}"/>
                  </c:ext>
                </c:extLst>
              </c15:ser>
            </c15:filteredLineSeries>
            <c15:filteredLineSeries>
              <c15:ser>
                <c:idx val="13"/>
                <c:order val="13"/>
                <c:tx>
                  <c:strRef>
                    <c:extLst xmlns:c16r2="http://schemas.microsoft.com/office/drawing/2015/06/chart" xmlns:c15="http://schemas.microsoft.com/office/drawing/2012/chart">
                      <c:ext xmlns:c15="http://schemas.microsoft.com/office/drawing/2012/chart" uri="{02D57815-91ED-43cb-92C2-25804820EDAC}">
                        <c15:formulaRef>
                          <c15:sqref>'[Figure 3.1.xlsx]chart'!$A$23:$B$23</c15:sqref>
                        </c15:formulaRef>
                      </c:ext>
                    </c:extLst>
                    <c:strCache>
                      <c:ptCount val="2"/>
                      <c:pt idx="0">
                        <c:v>Luxembourg</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3.1.xlsx]chart'!$C$23:$AG$23</c15:sqref>
                        </c15:formulaRef>
                      </c:ext>
                    </c:extLst>
                    <c:numCache>
                      <c:formatCode>General</c:formatCode>
                      <c:ptCount val="31"/>
                      <c:pt idx="0">
                        <c:v>5770.8</c:v>
                      </c:pt>
                      <c:pt idx="1">
                        <c:v>6137.9</c:v>
                      </c:pt>
                      <c:pt idx="2">
                        <c:v>6008.1</c:v>
                      </c:pt>
                      <c:pt idx="3">
                        <c:v>6229</c:v>
                      </c:pt>
                      <c:pt idx="4">
                        <c:v>6229.4</c:v>
                      </c:pt>
                      <c:pt idx="5">
                        <c:v>6346.2</c:v>
                      </c:pt>
                      <c:pt idx="6">
                        <c:v>6698.7</c:v>
                      </c:pt>
                      <c:pt idx="7">
                        <c:v>7249.9</c:v>
                      </c:pt>
                      <c:pt idx="8">
                        <c:v>7480.2</c:v>
                      </c:pt>
                      <c:pt idx="9">
                        <c:v>7867.3</c:v>
                      </c:pt>
                      <c:pt idx="10">
                        <c:v>8282</c:v>
                      </c:pt>
                      <c:pt idx="11">
                        <c:v>9023.7999999999993</c:v>
                      </c:pt>
                      <c:pt idx="12">
                        <c:v>9229.5</c:v>
                      </c:pt>
                      <c:pt idx="13">
                        <c:v>9638.4</c:v>
                      </c:pt>
                      <c:pt idx="14">
                        <c:v>9771.2999999999993</c:v>
                      </c:pt>
                      <c:pt idx="15">
                        <c:v>10190.4</c:v>
                      </c:pt>
                      <c:pt idx="16">
                        <c:v>10272.1</c:v>
                      </c:pt>
                      <c:pt idx="17">
                        <c:v>10894.8</c:v>
                      </c:pt>
                      <c:pt idx="18">
                        <c:v>11319.7</c:v>
                      </c:pt>
                      <c:pt idx="19">
                        <c:v>11798.6</c:v>
                      </c:pt>
                      <c:pt idx="20">
                        <c:v>12932.7</c:v>
                      </c:pt>
                      <c:pt idx="21">
                        <c:v>13515.5</c:v>
                      </c:pt>
                      <c:pt idx="22">
                        <c:v>14929.1</c:v>
                      </c:pt>
                      <c:pt idx="23">
                        <c:v>15025.7</c:v>
                      </c:pt>
                      <c:pt idx="24">
                        <c:v>15888.8</c:v>
                      </c:pt>
                      <c:pt idx="25">
                        <c:v>15981.6</c:v>
                      </c:pt>
                      <c:pt idx="26">
                        <c:v>15798.3</c:v>
                      </c:pt>
                      <c:pt idx="27">
                        <c:v>15462</c:v>
                      </c:pt>
                      <c:pt idx="28">
                        <c:v>15734.3</c:v>
                      </c:pt>
                      <c:pt idx="29">
                        <c:v>16858.400000000001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E-02B1-42E1-8134-4B37CF542566}"/>
                  </c:ext>
                </c:extLst>
              </c15:ser>
            </c15:filteredLineSeries>
            <c15:filteredLineSeries>
              <c15:ser>
                <c:idx val="15"/>
                <c:order val="15"/>
                <c:tx>
                  <c:strRef>
                    <c:extLst xmlns:c16r2="http://schemas.microsoft.com/office/drawing/2015/06/chart" xmlns:c15="http://schemas.microsoft.com/office/drawing/2012/chart">
                      <c:ext xmlns:c15="http://schemas.microsoft.com/office/drawing/2012/chart" uri="{02D57815-91ED-43cb-92C2-25804820EDAC}">
                        <c15:formulaRef>
                          <c15:sqref>'[Figure 3.1.xlsx]chart'!$A$25:$B$25</c15:sqref>
                        </c15:formulaRef>
                      </c:ext>
                    </c:extLst>
                    <c:strCache>
                      <c:ptCount val="2"/>
                      <c:pt idx="0">
                        <c:v>New Zealand</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3.1.xlsx]chart'!$C$25:$AG$25</c15:sqref>
                        </c15:formulaRef>
                      </c:ext>
                    </c:extLst>
                    <c:numCache>
                      <c:formatCode>General</c:formatCode>
                      <c:ptCount val="31"/>
                      <c:pt idx="0">
                        <c:v>3042.4</c:v>
                      </c:pt>
                      <c:pt idx="1">
                        <c:v>3158.2</c:v>
                      </c:pt>
                      <c:pt idx="2">
                        <c:v>3434.1</c:v>
                      </c:pt>
                      <c:pt idx="3">
                        <c:v>3431.6</c:v>
                      </c:pt>
                      <c:pt idx="4">
                        <c:v>3430.9</c:v>
                      </c:pt>
                      <c:pt idx="5">
                        <c:v>3537.1</c:v>
                      </c:pt>
                      <c:pt idx="6">
                        <c:v>3589.6</c:v>
                      </c:pt>
                      <c:pt idx="7">
                        <c:v>3730.6</c:v>
                      </c:pt>
                      <c:pt idx="8">
                        <c:v>4043.9</c:v>
                      </c:pt>
                      <c:pt idx="9">
                        <c:v>4327.6000000000004</c:v>
                      </c:pt>
                      <c:pt idx="10">
                        <c:v>4363.6000000000004</c:v>
                      </c:pt>
                      <c:pt idx="11">
                        <c:v>4219.6000000000004</c:v>
                      </c:pt>
                      <c:pt idx="12">
                        <c:v>4188.6000000000004</c:v>
                      </c:pt>
                      <c:pt idx="13">
                        <c:v>4044.4</c:v>
                      </c:pt>
                      <c:pt idx="14">
                        <c:v>4033.9</c:v>
                      </c:pt>
                      <c:pt idx="15">
                        <c:v>4012.9</c:v>
                      </c:pt>
                      <c:pt idx="16">
                        <c:v>4060.9</c:v>
                      </c:pt>
                      <c:pt idx="17">
                        <c:v>4343.1000000000004</c:v>
                      </c:pt>
                      <c:pt idx="18">
                        <c:v>4470.8999999999996</c:v>
                      </c:pt>
                      <c:pt idx="19">
                        <c:v>4513.1000000000004</c:v>
                      </c:pt>
                      <c:pt idx="20">
                        <c:v>4539.1000000000004</c:v>
                      </c:pt>
                      <c:pt idx="21">
                        <c:v>4485.8</c:v>
                      </c:pt>
                      <c:pt idx="22">
                        <c:v>4661.8</c:v>
                      </c:pt>
                      <c:pt idx="23">
                        <c:v>4621.7</c:v>
                      </c:pt>
                      <c:pt idx="24">
                        <c:v>4637.3999999999996</c:v>
                      </c:pt>
                      <c:pt idx="25">
                        <c:v>4842.1000000000004</c:v>
                      </c:pt>
                      <c:pt idx="26">
                        <c:v>5114.8</c:v>
                      </c:pt>
                      <c:pt idx="27">
                        <c:v>5114.5</c:v>
                      </c:pt>
                      <c:pt idx="28">
                        <c:v>5357.7</c:v>
                      </c:pt>
                      <c:pt idx="29">
                        <c:v>5714.7</c:v>
                      </c:pt>
                      <c:pt idx="30">
                        <c:v>5767.5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F-02B1-42E1-8134-4B37CF542566}"/>
                  </c:ext>
                </c:extLst>
              </c15:ser>
            </c15:filteredLineSeries>
            <c15:filteredLineSeries>
              <c15:ser>
                <c:idx val="16"/>
                <c:order val="16"/>
                <c:tx>
                  <c:strRef>
                    <c:extLst xmlns:c16r2="http://schemas.microsoft.com/office/drawing/2015/06/chart" xmlns:c15="http://schemas.microsoft.com/office/drawing/2012/chart">
                      <c:ext xmlns:c15="http://schemas.microsoft.com/office/drawing/2012/chart" uri="{02D57815-91ED-43cb-92C2-25804820EDAC}">
                        <c15:formulaRef>
                          <c15:sqref>'[Figure 3.1.xlsx]chart'!$A$26:$B$26</c15:sqref>
                        </c15:formulaRef>
                      </c:ext>
                    </c:extLst>
                    <c:strCache>
                      <c:ptCount val="2"/>
                      <c:pt idx="0">
                        <c:v>Norway</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3.1.xlsx]chart'!$C$26:$AG$26</c15:sqref>
                        </c15:formulaRef>
                      </c:ext>
                    </c:extLst>
                    <c:numCache>
                      <c:formatCode>General</c:formatCode>
                      <c:ptCount val="31"/>
                      <c:pt idx="0">
                        <c:v>4365.3</c:v>
                      </c:pt>
                      <c:pt idx="5">
                        <c:v>5364.1</c:v>
                      </c:pt>
                      <c:pt idx="8">
                        <c:v>6593</c:v>
                      </c:pt>
                      <c:pt idx="9">
                        <c:v>6942.5</c:v>
                      </c:pt>
                      <c:pt idx="10">
                        <c:v>7397.6</c:v>
                      </c:pt>
                      <c:pt idx="11">
                        <c:v>7940.5</c:v>
                      </c:pt>
                      <c:pt idx="12">
                        <c:v>8431.9</c:v>
                      </c:pt>
                      <c:pt idx="13">
                        <c:v>8545.2000000000007</c:v>
                      </c:pt>
                      <c:pt idx="14">
                        <c:v>8827.7999999999993</c:v>
                      </c:pt>
                      <c:pt idx="15">
                        <c:v>8949.4</c:v>
                      </c:pt>
                      <c:pt idx="16">
                        <c:v>9141.1</c:v>
                      </c:pt>
                      <c:pt idx="17">
                        <c:v>9338.1</c:v>
                      </c:pt>
                      <c:pt idx="18">
                        <c:v>10250.799999999999</c:v>
                      </c:pt>
                      <c:pt idx="19">
                        <c:v>10415.4</c:v>
                      </c:pt>
                      <c:pt idx="20">
                        <c:v>9673.5</c:v>
                      </c:pt>
                      <c:pt idx="21">
                        <c:v>10233.6</c:v>
                      </c:pt>
                      <c:pt idx="22">
                        <c:v>11077.7</c:v>
                      </c:pt>
                      <c:pt idx="23">
                        <c:v>11581.5</c:v>
                      </c:pt>
                      <c:pt idx="24">
                        <c:v>11286.3</c:v>
                      </c:pt>
                      <c:pt idx="25">
                        <c:v>10601.9</c:v>
                      </c:pt>
                      <c:pt idx="26">
                        <c:v>10141.299999999999</c:v>
                      </c:pt>
                      <c:pt idx="27">
                        <c:v>10394.799999999999</c:v>
                      </c:pt>
                      <c:pt idx="28">
                        <c:v>9946</c:v>
                      </c:pt>
                      <c:pt idx="29">
                        <c:v>11394.2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0-02B1-42E1-8134-4B37CF542566}"/>
                  </c:ext>
                </c:extLst>
              </c15:ser>
            </c15:filteredLineSeries>
            <c15:filteredLineSeries>
              <c15:ser>
                <c:idx val="17"/>
                <c:order val="17"/>
                <c:tx>
                  <c:strRef>
                    <c:extLst xmlns:c16r2="http://schemas.microsoft.com/office/drawing/2015/06/chart" xmlns:c15="http://schemas.microsoft.com/office/drawing/2012/chart">
                      <c:ext xmlns:c15="http://schemas.microsoft.com/office/drawing/2012/chart" uri="{02D57815-91ED-43cb-92C2-25804820EDAC}">
                        <c15:formulaRef>
                          <c15:sqref>'[Figure 3.1.xlsx]chart'!$A$27:$B$27</c15:sqref>
                        </c15:formulaRef>
                      </c:ext>
                    </c:extLst>
                    <c:strCache>
                      <c:ptCount val="2"/>
                      <c:pt idx="0">
                        <c:v>Poland</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3.1.xlsx]chart'!$C$27:$AG$27</c15:sqref>
                        </c15:formulaRef>
                      </c:ext>
                    </c:extLst>
                    <c:numCache>
                      <c:formatCode>General</c:formatCode>
                      <c:ptCount val="31"/>
                      <c:pt idx="10">
                        <c:v>1241.7</c:v>
                      </c:pt>
                      <c:pt idx="11">
                        <c:v>1640</c:v>
                      </c:pt>
                      <c:pt idx="12">
                        <c:v>1966.3</c:v>
                      </c:pt>
                      <c:pt idx="13">
                        <c:v>1994.9</c:v>
                      </c:pt>
                      <c:pt idx="14">
                        <c:v>2003.2</c:v>
                      </c:pt>
                      <c:pt idx="15">
                        <c:v>2082.6</c:v>
                      </c:pt>
                      <c:pt idx="16">
                        <c:v>2234.6</c:v>
                      </c:pt>
                      <c:pt idx="17">
                        <c:v>2329.9</c:v>
                      </c:pt>
                      <c:pt idx="18">
                        <c:v>2349.5</c:v>
                      </c:pt>
                      <c:pt idx="19">
                        <c:v>2484.4</c:v>
                      </c:pt>
                      <c:pt idx="20">
                        <c:v>2458.8000000000002</c:v>
                      </c:pt>
                      <c:pt idx="21">
                        <c:v>2664.2</c:v>
                      </c:pt>
                      <c:pt idx="22">
                        <c:v>2749.5</c:v>
                      </c:pt>
                      <c:pt idx="23">
                        <c:v>2856.7</c:v>
                      </c:pt>
                      <c:pt idx="24">
                        <c:v>2889.1</c:v>
                      </c:pt>
                      <c:pt idx="25">
                        <c:v>2942.8</c:v>
                      </c:pt>
                      <c:pt idx="26">
                        <c:v>3091</c:v>
                      </c:pt>
                      <c:pt idx="27">
                        <c:v>3130.4</c:v>
                      </c:pt>
                      <c:pt idx="28">
                        <c:v>3389</c:v>
                      </c:pt>
                      <c:pt idx="29">
                        <c:v>3651.3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1-02B1-42E1-8134-4B37CF542566}"/>
                  </c:ext>
                </c:extLst>
              </c15:ser>
            </c15:filteredLineSeries>
            <c15:filteredLineSeries>
              <c15:ser>
                <c:idx val="18"/>
                <c:order val="18"/>
                <c:tx>
                  <c:strRef>
                    <c:extLst xmlns:c16r2="http://schemas.microsoft.com/office/drawing/2015/06/chart" xmlns:c15="http://schemas.microsoft.com/office/drawing/2012/chart">
                      <c:ext xmlns:c15="http://schemas.microsoft.com/office/drawing/2012/chart" uri="{02D57815-91ED-43cb-92C2-25804820EDAC}">
                        <c15:formulaRef>
                          <c15:sqref>'[Figure 3.1.xlsx]chart'!$A$28:$B$28</c15:sqref>
                        </c15:formulaRef>
                      </c:ext>
                    </c:extLst>
                    <c:strCache>
                      <c:ptCount val="2"/>
                      <c:pt idx="0">
                        <c:v>Portugal</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3.1.xlsx]chart'!$C$28:$AG$28</c15:sqref>
                        </c15:formulaRef>
                      </c:ext>
                    </c:extLst>
                    <c:numCache>
                      <c:formatCode>General</c:formatCode>
                      <c:ptCount val="31"/>
                      <c:pt idx="0">
                        <c:v>1178.9000000000001</c:v>
                      </c:pt>
                      <c:pt idx="1">
                        <c:v>1280.2</c:v>
                      </c:pt>
                      <c:pt idx="2">
                        <c:v>1225.4000000000001</c:v>
                      </c:pt>
                      <c:pt idx="3">
                        <c:v>1226.9000000000001</c:v>
                      </c:pt>
                      <c:pt idx="4">
                        <c:v>1185.2</c:v>
                      </c:pt>
                      <c:pt idx="5">
                        <c:v>1228.9000000000001</c:v>
                      </c:pt>
                      <c:pt idx="6">
                        <c:v>1355.6</c:v>
                      </c:pt>
                      <c:pt idx="7">
                        <c:v>1478.7</c:v>
                      </c:pt>
                      <c:pt idx="8">
                        <c:v>1612.7</c:v>
                      </c:pt>
                      <c:pt idx="9">
                        <c:v>1667.1</c:v>
                      </c:pt>
                      <c:pt idx="10">
                        <c:v>2009.4</c:v>
                      </c:pt>
                      <c:pt idx="11">
                        <c:v>2246.5</c:v>
                      </c:pt>
                      <c:pt idx="12">
                        <c:v>2389.6999999999998</c:v>
                      </c:pt>
                      <c:pt idx="13">
                        <c:v>2575.5</c:v>
                      </c:pt>
                      <c:pt idx="14">
                        <c:v>2644.2</c:v>
                      </c:pt>
                      <c:pt idx="15">
                        <c:v>2877.3</c:v>
                      </c:pt>
                      <c:pt idx="16">
                        <c:v>3080.9</c:v>
                      </c:pt>
                      <c:pt idx="17">
                        <c:v>3181.1</c:v>
                      </c:pt>
                      <c:pt idx="18">
                        <c:v>3395</c:v>
                      </c:pt>
                      <c:pt idx="19">
                        <c:v>3592</c:v>
                      </c:pt>
                      <c:pt idx="20">
                        <c:v>3986.5</c:v>
                      </c:pt>
                      <c:pt idx="21">
                        <c:v>4136.8</c:v>
                      </c:pt>
                      <c:pt idx="22">
                        <c:v>4416.3999999999996</c:v>
                      </c:pt>
                      <c:pt idx="23">
                        <c:v>4616.6000000000004</c:v>
                      </c:pt>
                      <c:pt idx="24">
                        <c:v>4703</c:v>
                      </c:pt>
                      <c:pt idx="25">
                        <c:v>4892.3999999999996</c:v>
                      </c:pt>
                      <c:pt idx="26">
                        <c:v>4932.1000000000004</c:v>
                      </c:pt>
                      <c:pt idx="27">
                        <c:v>4983.3999999999996</c:v>
                      </c:pt>
                      <c:pt idx="28">
                        <c:v>5055.3</c:v>
                      </c:pt>
                      <c:pt idx="29">
                        <c:v>5404.8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2-02B1-42E1-8134-4B37CF542566}"/>
                  </c:ext>
                </c:extLst>
              </c15:ser>
            </c15:filteredLineSeries>
            <c15:filteredLineSeries>
              <c15:ser>
                <c:idx val="19"/>
                <c:order val="19"/>
                <c:tx>
                  <c:strRef>
                    <c:extLst xmlns:c16r2="http://schemas.microsoft.com/office/drawing/2015/06/chart" xmlns:c15="http://schemas.microsoft.com/office/drawing/2012/chart">
                      <c:ext xmlns:c15="http://schemas.microsoft.com/office/drawing/2012/chart" uri="{02D57815-91ED-43cb-92C2-25804820EDAC}">
                        <c15:formulaRef>
                          <c15:sqref>'[Figure 3.1.xlsx]chart'!$A$29:$B$29</c15:sqref>
                        </c15:formulaRef>
                      </c:ext>
                    </c:extLst>
                    <c:strCache>
                      <c:ptCount val="2"/>
                      <c:pt idx="0">
                        <c:v>Slovak Republic</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3.1.xlsx]chart'!$C$29:$AG$29</c15:sqref>
                        </c15:formulaRef>
                      </c:ext>
                    </c:extLst>
                    <c:numCache>
                      <c:formatCode>General</c:formatCode>
                      <c:ptCount val="31"/>
                      <c:pt idx="15">
                        <c:v>2210.5</c:v>
                      </c:pt>
                      <c:pt idx="16">
                        <c:v>2304.8000000000002</c:v>
                      </c:pt>
                      <c:pt idx="17">
                        <c:v>2358.8000000000002</c:v>
                      </c:pt>
                      <c:pt idx="18">
                        <c:v>2464.4</c:v>
                      </c:pt>
                      <c:pt idx="19">
                        <c:v>2543.6</c:v>
                      </c:pt>
                      <c:pt idx="20">
                        <c:v>2482.1</c:v>
                      </c:pt>
                      <c:pt idx="21">
                        <c:v>2529.1999999999998</c:v>
                      </c:pt>
                      <c:pt idx="22">
                        <c:v>2658</c:v>
                      </c:pt>
                      <c:pt idx="23">
                        <c:v>2711.2</c:v>
                      </c:pt>
                      <c:pt idx="24">
                        <c:v>2710.2</c:v>
                      </c:pt>
                      <c:pt idx="25">
                        <c:v>2867.8</c:v>
                      </c:pt>
                      <c:pt idx="26">
                        <c:v>3045.8</c:v>
                      </c:pt>
                      <c:pt idx="27">
                        <c:v>3302.5</c:v>
                      </c:pt>
                      <c:pt idx="28">
                        <c:v>3491.7</c:v>
                      </c:pt>
                      <c:pt idx="29">
                        <c:v>3923.7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3-02B1-42E1-8134-4B37CF542566}"/>
                  </c:ext>
                </c:extLst>
              </c15:ser>
            </c15:filteredLineSeries>
            <c15:filteredLineSeries>
              <c15:ser>
                <c:idx val="20"/>
                <c:order val="20"/>
                <c:tx>
                  <c:strRef>
                    <c:extLst xmlns:c16r2="http://schemas.microsoft.com/office/drawing/2015/06/chart" xmlns:c15="http://schemas.microsoft.com/office/drawing/2012/chart">
                      <c:ext xmlns:c15="http://schemas.microsoft.com/office/drawing/2012/chart" uri="{02D57815-91ED-43cb-92C2-25804820EDAC}">
                        <c15:formulaRef>
                          <c15:sqref>'[Figure 3.1.xlsx]chart'!$A$30:$B$30</c15:sqref>
                        </c15:formulaRef>
                      </c:ext>
                    </c:extLst>
                    <c:strCache>
                      <c:ptCount val="2"/>
                      <c:pt idx="0">
                        <c:v>Slovenia</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3.1.xlsx]chart'!$C$30:$AG$30</c15:sqref>
                        </c15:formulaRef>
                      </c:ext>
                    </c:extLst>
                    <c:numCache>
                      <c:formatCode>General</c:formatCode>
                      <c:ptCount val="31"/>
                    </c:numCache>
                  </c:numRef>
                </c:val>
                <c:smooth val="0"/>
                <c:extLst xmlns:c16r2="http://schemas.microsoft.com/office/drawing/2015/06/chart" xmlns:c15="http://schemas.microsoft.com/office/drawing/2012/chart">
                  <c:ext xmlns:c16="http://schemas.microsoft.com/office/drawing/2014/chart" uri="{C3380CC4-5D6E-409C-BE32-E72D297353CC}">
                    <c16:uniqueId val="{00000014-02B1-42E1-8134-4B37CF542566}"/>
                  </c:ext>
                </c:extLst>
              </c15:ser>
            </c15:filteredLineSeries>
            <c15:filteredLineSeries>
              <c15:ser>
                <c:idx val="21"/>
                <c:order val="21"/>
                <c:tx>
                  <c:strRef>
                    <c:extLst xmlns:c16r2="http://schemas.microsoft.com/office/drawing/2015/06/chart" xmlns:c15="http://schemas.microsoft.com/office/drawing/2012/chart">
                      <c:ext xmlns:c15="http://schemas.microsoft.com/office/drawing/2012/chart" uri="{02D57815-91ED-43cb-92C2-25804820EDAC}">
                        <c15:formulaRef>
                          <c15:sqref>'[Figure 3.1.xlsx]chart'!$A$31:$B$31</c15:sqref>
                        </c15:formulaRef>
                      </c:ext>
                    </c:extLst>
                    <c:strCache>
                      <c:ptCount val="2"/>
                      <c:pt idx="0">
                        <c:v>Spain</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3.1.xlsx]chart'!$C$31:$AG$31</c15:sqref>
                        </c15:formulaRef>
                      </c:ext>
                    </c:extLst>
                    <c:numCache>
                      <c:formatCode>General</c:formatCode>
                      <c:ptCount val="31"/>
                      <c:pt idx="0">
                        <c:v>2475.1</c:v>
                      </c:pt>
                      <c:pt idx="1">
                        <c:v>2637</c:v>
                      </c:pt>
                      <c:pt idx="2">
                        <c:v>2663.2</c:v>
                      </c:pt>
                      <c:pt idx="3">
                        <c:v>2811</c:v>
                      </c:pt>
                      <c:pt idx="4">
                        <c:v>2811.1</c:v>
                      </c:pt>
                      <c:pt idx="5">
                        <c:v>2962.2</c:v>
                      </c:pt>
                      <c:pt idx="6">
                        <c:v>3000.5</c:v>
                      </c:pt>
                      <c:pt idx="7">
                        <c:v>3137.7</c:v>
                      </c:pt>
                      <c:pt idx="8">
                        <c:v>3384</c:v>
                      </c:pt>
                      <c:pt idx="9">
                        <c:v>3575.4</c:v>
                      </c:pt>
                      <c:pt idx="10">
                        <c:v>4094.2</c:v>
                      </c:pt>
                      <c:pt idx="11">
                        <c:v>4350.8</c:v>
                      </c:pt>
                      <c:pt idx="12">
                        <c:v>4619</c:v>
                      </c:pt>
                      <c:pt idx="13">
                        <c:v>4830.8999999999996</c:v>
                      </c:pt>
                      <c:pt idx="14">
                        <c:v>4706.8</c:v>
                      </c:pt>
                      <c:pt idx="15">
                        <c:v>4689.8999999999996</c:v>
                      </c:pt>
                      <c:pt idx="16">
                        <c:v>4777.6000000000004</c:v>
                      </c:pt>
                      <c:pt idx="17">
                        <c:v>4806.2</c:v>
                      </c:pt>
                      <c:pt idx="18">
                        <c:v>4978.6000000000004</c:v>
                      </c:pt>
                      <c:pt idx="19">
                        <c:v>5137.2</c:v>
                      </c:pt>
                      <c:pt idx="20">
                        <c:v>5284.1</c:v>
                      </c:pt>
                      <c:pt idx="21">
                        <c:v>5331.2</c:v>
                      </c:pt>
                      <c:pt idx="22">
                        <c:v>5457.9</c:v>
                      </c:pt>
                      <c:pt idx="23">
                        <c:v>5701.5</c:v>
                      </c:pt>
                      <c:pt idx="24">
                        <c:v>5829.8</c:v>
                      </c:pt>
                      <c:pt idx="25">
                        <c:v>6018.7</c:v>
                      </c:pt>
                      <c:pt idx="26">
                        <c:v>6172.9</c:v>
                      </c:pt>
                      <c:pt idx="27">
                        <c:v>6344.6</c:v>
                      </c:pt>
                      <c:pt idx="28">
                        <c:v>6747.4</c:v>
                      </c:pt>
                      <c:pt idx="29">
                        <c:v>7328.2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5-02B1-42E1-8134-4B37CF542566}"/>
                  </c:ext>
                </c:extLst>
              </c15:ser>
            </c15:filteredLineSeries>
            <c15:filteredLineSeries>
              <c15:ser>
                <c:idx val="22"/>
                <c:order val="22"/>
                <c:tx>
                  <c:strRef>
                    <c:extLst xmlns:c16r2="http://schemas.microsoft.com/office/drawing/2015/06/chart" xmlns:c15="http://schemas.microsoft.com/office/drawing/2012/chart">
                      <c:ext xmlns:c15="http://schemas.microsoft.com/office/drawing/2012/chart" uri="{02D57815-91ED-43cb-92C2-25804820EDAC}">
                        <c15:formulaRef>
                          <c15:sqref>'[Figure 3.1.xlsx]chart'!$A$32:$B$32</c15:sqref>
                        </c15:formulaRef>
                      </c:ext>
                    </c:extLst>
                    <c:strCache>
                      <c:ptCount val="2"/>
                      <c:pt idx="0">
                        <c:v>Sweden</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3.1.xlsx]chart'!$C$32:$AG$32</c15:sqref>
                        </c15:formulaRef>
                      </c:ext>
                    </c:extLst>
                    <c:numCache>
                      <c:formatCode>General</c:formatCode>
                      <c:ptCount val="31"/>
                      <c:pt idx="0">
                        <c:v>5671.3</c:v>
                      </c:pt>
                      <c:pt idx="1">
                        <c:v>5819.1</c:v>
                      </c:pt>
                      <c:pt idx="2">
                        <c:v>5876.7</c:v>
                      </c:pt>
                      <c:pt idx="3">
                        <c:v>6040.6</c:v>
                      </c:pt>
                      <c:pt idx="4">
                        <c:v>6106</c:v>
                      </c:pt>
                      <c:pt idx="5">
                        <c:v>6715</c:v>
                      </c:pt>
                      <c:pt idx="6">
                        <c:v>6892.4</c:v>
                      </c:pt>
                      <c:pt idx="7">
                        <c:v>7128.6</c:v>
                      </c:pt>
                      <c:pt idx="8">
                        <c:v>7404.9</c:v>
                      </c:pt>
                      <c:pt idx="9">
                        <c:v>7388.4</c:v>
                      </c:pt>
                      <c:pt idx="10">
                        <c:v>7627.8</c:v>
                      </c:pt>
                      <c:pt idx="11">
                        <c:v>7885.6</c:v>
                      </c:pt>
                      <c:pt idx="12">
                        <c:v>8449.9</c:v>
                      </c:pt>
                      <c:pt idx="13">
                        <c:v>8570</c:v>
                      </c:pt>
                      <c:pt idx="14">
                        <c:v>8515.9</c:v>
                      </c:pt>
                      <c:pt idx="15">
                        <c:v>8189.9</c:v>
                      </c:pt>
                      <c:pt idx="16">
                        <c:v>8181.1</c:v>
                      </c:pt>
                      <c:pt idx="17">
                        <c:v>8095.3</c:v>
                      </c:pt>
                      <c:pt idx="18">
                        <c:v>8425.7000000000007</c:v>
                      </c:pt>
                      <c:pt idx="19">
                        <c:v>8651.5</c:v>
                      </c:pt>
                      <c:pt idx="20">
                        <c:v>8667.7999999999993</c:v>
                      </c:pt>
                      <c:pt idx="21">
                        <c:v>8822</c:v>
                      </c:pt>
                      <c:pt idx="22">
                        <c:v>9218.4</c:v>
                      </c:pt>
                      <c:pt idx="23">
                        <c:v>9647</c:v>
                      </c:pt>
                      <c:pt idx="24">
                        <c:v>9815.5</c:v>
                      </c:pt>
                      <c:pt idx="25">
                        <c:v>9903.1</c:v>
                      </c:pt>
                      <c:pt idx="26">
                        <c:v>10052.799999999999</c:v>
                      </c:pt>
                      <c:pt idx="27">
                        <c:v>9901.9</c:v>
                      </c:pt>
                      <c:pt idx="28">
                        <c:v>9840.2000000000007</c:v>
                      </c:pt>
                      <c:pt idx="29">
                        <c:v>10028.1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6-02B1-42E1-8134-4B37CF542566}"/>
                  </c:ext>
                </c:extLst>
              </c15:ser>
            </c15:filteredLineSeries>
            <c15:filteredLineSeries>
              <c15:ser>
                <c:idx val="23"/>
                <c:order val="23"/>
                <c:tx>
                  <c:strRef>
                    <c:extLst xmlns:c16r2="http://schemas.microsoft.com/office/drawing/2015/06/chart" xmlns:c15="http://schemas.microsoft.com/office/drawing/2012/chart">
                      <c:ext xmlns:c15="http://schemas.microsoft.com/office/drawing/2012/chart" uri="{02D57815-91ED-43cb-92C2-25804820EDAC}">
                        <c15:formulaRef>
                          <c15:sqref>'[Figure 3.1.xlsx]chart'!$A$33:$B$33</c15:sqref>
                        </c15:formulaRef>
                      </c:ext>
                    </c:extLst>
                    <c:strCache>
                      <c:ptCount val="2"/>
                      <c:pt idx="0">
                        <c:v>Switzerland</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3.1.xlsx]chart'!$C$33:$AG$33</c15:sqref>
                        </c15:formulaRef>
                      </c:ext>
                    </c:extLst>
                    <c:numCache>
                      <c:formatCode>General</c:formatCode>
                      <c:ptCount val="31"/>
                      <c:pt idx="0">
                        <c:v>4162.1729999999998</c:v>
                      </c:pt>
                      <c:pt idx="1">
                        <c:v>4122.326</c:v>
                      </c:pt>
                      <c:pt idx="2">
                        <c:v>4266.6790000000001</c:v>
                      </c:pt>
                      <c:pt idx="3">
                        <c:v>4506.8770000000004</c:v>
                      </c:pt>
                      <c:pt idx="4">
                        <c:v>4590.6329999999998</c:v>
                      </c:pt>
                      <c:pt idx="5">
                        <c:v>4721.3220000000001</c:v>
                      </c:pt>
                      <c:pt idx="6">
                        <c:v>4843.2749999999996</c:v>
                      </c:pt>
                      <c:pt idx="7">
                        <c:v>5021.5929999999998</c:v>
                      </c:pt>
                      <c:pt idx="8">
                        <c:v>5197.2460000000001</c:v>
                      </c:pt>
                      <c:pt idx="9">
                        <c:v>5311.8450000000003</c:v>
                      </c:pt>
                      <c:pt idx="10">
                        <c:v>5514.8040000000001</c:v>
                      </c:pt>
                      <c:pt idx="11">
                        <c:v>5852.83</c:v>
                      </c:pt>
                      <c:pt idx="12">
                        <c:v>6399.3419999999996</c:v>
                      </c:pt>
                      <c:pt idx="13">
                        <c:v>6875.3159999999998</c:v>
                      </c:pt>
                      <c:pt idx="14">
                        <c:v>6945.442</c:v>
                      </c:pt>
                      <c:pt idx="15">
                        <c:v>7122.9340000000002</c:v>
                      </c:pt>
                      <c:pt idx="16">
                        <c:v>7405.7370000000001</c:v>
                      </c:pt>
                      <c:pt idx="17">
                        <c:v>7772.576</c:v>
                      </c:pt>
                      <c:pt idx="18">
                        <c:v>7990.4170000000004</c:v>
                      </c:pt>
                      <c:pt idx="19">
                        <c:v>8050.451</c:v>
                      </c:pt>
                      <c:pt idx="20">
                        <c:v>8119.4080000000004</c:v>
                      </c:pt>
                      <c:pt idx="21">
                        <c:v>8350.4069999999992</c:v>
                      </c:pt>
                      <c:pt idx="22">
                        <c:v>8559.5429999999997</c:v>
                      </c:pt>
                      <c:pt idx="23">
                        <c:v>8777.6440000000002</c:v>
                      </c:pt>
                      <c:pt idx="24">
                        <c:v>9065.8080000000009</c:v>
                      </c:pt>
                      <c:pt idx="25">
                        <c:v>9172.9050000000007</c:v>
                      </c:pt>
                      <c:pt idx="26">
                        <c:v>9035.8250000000007</c:v>
                      </c:pt>
                      <c:pt idx="27">
                        <c:v>9076.34</c:v>
                      </c:pt>
                      <c:pt idx="28">
                        <c:v>9035.9120000000003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7-02B1-42E1-8134-4B37CF542566}"/>
                  </c:ext>
                </c:extLst>
              </c15:ser>
            </c15:filteredLineSeries>
            <c15:filteredLineSeries>
              <c15:ser>
                <c:idx val="24"/>
                <c:order val="24"/>
                <c:tx>
                  <c:strRef>
                    <c:extLst xmlns:c16r2="http://schemas.microsoft.com/office/drawing/2015/06/chart" xmlns:c15="http://schemas.microsoft.com/office/drawing/2012/chart">
                      <c:ext xmlns:c15="http://schemas.microsoft.com/office/drawing/2012/chart" uri="{02D57815-91ED-43cb-92C2-25804820EDAC}">
                        <c15:formulaRef>
                          <c15:sqref>'[Figure 3.1.xlsx]chart'!$A$34:$B$34</c15:sqref>
                        </c15:formulaRef>
                      </c:ext>
                    </c:extLst>
                    <c:strCache>
                      <c:ptCount val="2"/>
                      <c:pt idx="0">
                        <c:v>Turkey</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3.1.xlsx]chart'!$C$34:$AG$34</c15:sqref>
                        </c15:formulaRef>
                      </c:ext>
                    </c:extLst>
                    <c:numCache>
                      <c:formatCode>General</c:formatCode>
                      <c:ptCount val="31"/>
                      <c:pt idx="0">
                        <c:v>559.29999999999995</c:v>
                      </c:pt>
                      <c:pt idx="1">
                        <c:v>592.1</c:v>
                      </c:pt>
                      <c:pt idx="2">
                        <c:v>651.70000000000005</c:v>
                      </c:pt>
                      <c:pt idx="3">
                        <c:v>708.6</c:v>
                      </c:pt>
                      <c:pt idx="4">
                        <c:v>647.70000000000005</c:v>
                      </c:pt>
                      <c:pt idx="5">
                        <c:v>609.29999999999995</c:v>
                      </c:pt>
                      <c:pt idx="6">
                        <c:v>666.8</c:v>
                      </c:pt>
                      <c:pt idx="7">
                        <c:v>741.7</c:v>
                      </c:pt>
                      <c:pt idx="8">
                        <c:v>873.5</c:v>
                      </c:pt>
                      <c:pt idx="9">
                        <c:v>1025</c:v>
                      </c:pt>
                      <c:pt idx="10">
                        <c:v>1320.5</c:v>
                      </c:pt>
                      <c:pt idx="11">
                        <c:v>1401.3</c:v>
                      </c:pt>
                      <c:pt idx="12">
                        <c:v>1525.7</c:v>
                      </c:pt>
                      <c:pt idx="13">
                        <c:v>1575.6</c:v>
                      </c:pt>
                      <c:pt idx="14">
                        <c:v>1396.5</c:v>
                      </c:pt>
                      <c:pt idx="15">
                        <c:v>1405.1</c:v>
                      </c:pt>
                      <c:pt idx="16">
                        <c:v>1904.7</c:v>
                      </c:pt>
                      <c:pt idx="17">
                        <c:v>2252.6999999999998</c:v>
                      </c:pt>
                      <c:pt idx="18">
                        <c:v>2356.6999999999998</c:v>
                      </c:pt>
                      <c:pt idx="19">
                        <c:v>2653</c:v>
                      </c:pt>
                      <c:pt idx="25">
                        <c:v>3303.9</c:v>
                      </c:pt>
                      <c:pt idx="26">
                        <c:v>3544.2</c:v>
                      </c:pt>
                      <c:pt idx="27">
                        <c:v>3842.9</c:v>
                      </c:pt>
                      <c:pt idx="28">
                        <c:v>3887.3</c:v>
                      </c:pt>
                      <c:pt idx="29">
                        <c:v>4385.5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8-02B1-42E1-8134-4B37CF542566}"/>
                  </c:ext>
                </c:extLst>
              </c15:ser>
            </c15:filteredLineSeries>
            <c15:filteredLineSeries>
              <c15:ser>
                <c:idx val="25"/>
                <c:order val="25"/>
                <c:tx>
                  <c:strRef>
                    <c:extLst xmlns:c16r2="http://schemas.microsoft.com/office/drawing/2015/06/chart" xmlns:c15="http://schemas.microsoft.com/office/drawing/2012/chart">
                      <c:ext xmlns:c15="http://schemas.microsoft.com/office/drawing/2012/chart" uri="{02D57815-91ED-43cb-92C2-25804820EDAC}">
                        <c15:formulaRef>
                          <c15:sqref>'[Figure 3.1.xlsx]chart'!$A$35:$B$35</c15:sqref>
                        </c15:formulaRef>
                      </c:ext>
                    </c:extLst>
                    <c:strCache>
                      <c:ptCount val="2"/>
                      <c:pt idx="0">
                        <c:v>United Kingdom</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3.1.xlsx]chart'!$C$35:$AG$35</c15:sqref>
                        </c15:formulaRef>
                      </c:ext>
                    </c:extLst>
                    <c:numCache>
                      <c:formatCode>General</c:formatCode>
                      <c:ptCount val="31"/>
                      <c:pt idx="0">
                        <c:v>2916.8</c:v>
                      </c:pt>
                      <c:pt idx="1">
                        <c:v>3156.2</c:v>
                      </c:pt>
                      <c:pt idx="2">
                        <c:v>3327.8</c:v>
                      </c:pt>
                      <c:pt idx="3">
                        <c:v>3594.8</c:v>
                      </c:pt>
                      <c:pt idx="4">
                        <c:v>3684.1</c:v>
                      </c:pt>
                      <c:pt idx="5">
                        <c:v>3844.8</c:v>
                      </c:pt>
                      <c:pt idx="6">
                        <c:v>4012.6</c:v>
                      </c:pt>
                      <c:pt idx="7">
                        <c:v>4038.4</c:v>
                      </c:pt>
                      <c:pt idx="8">
                        <c:v>3928</c:v>
                      </c:pt>
                      <c:pt idx="9">
                        <c:v>3860.9</c:v>
                      </c:pt>
                      <c:pt idx="10">
                        <c:v>3827</c:v>
                      </c:pt>
                      <c:pt idx="11">
                        <c:v>4141.7</c:v>
                      </c:pt>
                      <c:pt idx="12">
                        <c:v>4552.1000000000004</c:v>
                      </c:pt>
                      <c:pt idx="13">
                        <c:v>4822.8999999999996</c:v>
                      </c:pt>
                      <c:pt idx="14">
                        <c:v>4890.8</c:v>
                      </c:pt>
                      <c:pt idx="15">
                        <c:v>4964.1000000000004</c:v>
                      </c:pt>
                      <c:pt idx="16">
                        <c:v>5081.8</c:v>
                      </c:pt>
                      <c:pt idx="17">
                        <c:v>5106.8</c:v>
                      </c:pt>
                      <c:pt idx="18">
                        <c:v>5333.3</c:v>
                      </c:pt>
                      <c:pt idx="19">
                        <c:v>5442.1</c:v>
                      </c:pt>
                      <c:pt idx="20">
                        <c:v>5660.1</c:v>
                      </c:pt>
                      <c:pt idx="21">
                        <c:v>6039.8</c:v>
                      </c:pt>
                      <c:pt idx="22">
                        <c:v>6213.8</c:v>
                      </c:pt>
                      <c:pt idx="23">
                        <c:v>6546.4</c:v>
                      </c:pt>
                      <c:pt idx="24">
                        <c:v>6902</c:v>
                      </c:pt>
                      <c:pt idx="25">
                        <c:v>7053.9</c:v>
                      </c:pt>
                      <c:pt idx="26">
                        <c:v>7117.9</c:v>
                      </c:pt>
                      <c:pt idx="27">
                        <c:v>7278.8</c:v>
                      </c:pt>
                      <c:pt idx="28">
                        <c:v>7582.4</c:v>
                      </c:pt>
                      <c:pt idx="29">
                        <c:v>8079.1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9-02B1-42E1-8134-4B37CF542566}"/>
                  </c:ext>
                </c:extLst>
              </c15:ser>
            </c15:filteredLineSeries>
            <c15:filteredLineSeries>
              <c15:ser>
                <c:idx val="26"/>
                <c:order val="26"/>
                <c:tx>
                  <c:strRef>
                    <c:extLst xmlns:c16r2="http://schemas.microsoft.com/office/drawing/2015/06/chart" xmlns:c15="http://schemas.microsoft.com/office/drawing/2012/chart">
                      <c:ext xmlns:c15="http://schemas.microsoft.com/office/drawing/2012/chart" uri="{02D57815-91ED-43cb-92C2-25804820EDAC}">
                        <c15:formulaRef>
                          <c15:sqref>'[Figure 3.1.xlsx]chart'!$A$36:$B$36</c15:sqref>
                        </c15:formulaRef>
                      </c:ext>
                    </c:extLst>
                    <c:strCache>
                      <c:ptCount val="2"/>
                      <c:pt idx="0">
                        <c:v>United States</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'[Figure 3.1.xlsx]chart'!$C$8:$AG$8</c15:sqref>
                        </c15:formulaRef>
                      </c:ext>
                    </c:extLst>
                    <c:strCach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'[Figure 3.1.xlsx]chart'!$C$36:$AG$36</c15:sqref>
                        </c15:formulaRef>
                      </c:ext>
                    </c:extLst>
                    <c:numCache>
                      <c:formatCode>General</c:formatCode>
                      <c:ptCount val="31"/>
                      <c:pt idx="0">
                        <c:v>3466.7</c:v>
                      </c:pt>
                      <c:pt idx="1">
                        <c:v>3577.1</c:v>
                      </c:pt>
                      <c:pt idx="2">
                        <c:v>3622.4</c:v>
                      </c:pt>
                      <c:pt idx="3">
                        <c:v>3741.8</c:v>
                      </c:pt>
                      <c:pt idx="4">
                        <c:v>3704.5</c:v>
                      </c:pt>
                      <c:pt idx="5">
                        <c:v>3847.6</c:v>
                      </c:pt>
                      <c:pt idx="6">
                        <c:v>3971.5</c:v>
                      </c:pt>
                      <c:pt idx="7">
                        <c:v>4058.5</c:v>
                      </c:pt>
                      <c:pt idx="8">
                        <c:v>4166.1000000000004</c:v>
                      </c:pt>
                      <c:pt idx="9">
                        <c:v>4297.5</c:v>
                      </c:pt>
                      <c:pt idx="10">
                        <c:v>4477</c:v>
                      </c:pt>
                      <c:pt idx="11">
                        <c:v>4751.8</c:v>
                      </c:pt>
                      <c:pt idx="12">
                        <c:v>5019.1000000000004</c:v>
                      </c:pt>
                      <c:pt idx="13">
                        <c:v>5174.8</c:v>
                      </c:pt>
                      <c:pt idx="14">
                        <c:v>5286</c:v>
                      </c:pt>
                      <c:pt idx="15">
                        <c:v>5372.8</c:v>
                      </c:pt>
                      <c:pt idx="16">
                        <c:v>5418.8</c:v>
                      </c:pt>
                      <c:pt idx="17">
                        <c:v>5436.3</c:v>
                      </c:pt>
                      <c:pt idx="18">
                        <c:v>5600.6</c:v>
                      </c:pt>
                      <c:pt idx="19">
                        <c:v>5698.7</c:v>
                      </c:pt>
                      <c:pt idx="20">
                        <c:v>5857.8</c:v>
                      </c:pt>
                      <c:pt idx="21">
                        <c:v>6142.2</c:v>
                      </c:pt>
                      <c:pt idx="22">
                        <c:v>6501.7</c:v>
                      </c:pt>
                      <c:pt idx="23">
                        <c:v>6697.1</c:v>
                      </c:pt>
                      <c:pt idx="24">
                        <c:v>6808.2</c:v>
                      </c:pt>
                      <c:pt idx="25">
                        <c:v>6903.3</c:v>
                      </c:pt>
                      <c:pt idx="26">
                        <c:v>7071.3</c:v>
                      </c:pt>
                      <c:pt idx="27">
                        <c:v>7219.9</c:v>
                      </c:pt>
                      <c:pt idx="28">
                        <c:v>7447.9</c:v>
                      </c:pt>
                      <c:pt idx="29">
                        <c:v>8097.6</c:v>
                      </c:pt>
                      <c:pt idx="30">
                        <c:v>8448.4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A-02B1-42E1-8134-4B37CF542566}"/>
                  </c:ext>
                </c:extLst>
              </c15:ser>
            </c15:filteredLineSeries>
          </c:ext>
        </c:extLst>
      </c:lineChart>
      <c:catAx>
        <c:axId val="382568016"/>
        <c:scaling>
          <c:orientation val="minMax"/>
        </c:scaling>
        <c:delete val="0"/>
        <c:axPos val="b"/>
        <c:numFmt formatCode="General" sourceLinked="0"/>
        <c:majorTickMark val="out"/>
        <c:minorTickMark val="none"/>
        <c:tickLblPos val="nextTo"/>
        <c:crossAx val="382563312"/>
        <c:crosses val="autoZero"/>
        <c:auto val="1"/>
        <c:lblAlgn val="ctr"/>
        <c:lblOffset val="100"/>
        <c:noMultiLvlLbl val="0"/>
      </c:catAx>
      <c:valAx>
        <c:axId val="382563312"/>
        <c:scaling>
          <c:orientation val="minMax"/>
        </c:scaling>
        <c:delete val="0"/>
        <c:axPos val="l"/>
        <c:majorGridlines/>
        <c:numFmt formatCode="General" sourceLinked="1"/>
        <c:majorTickMark val="out"/>
        <c:minorTickMark val="none"/>
        <c:tickLblPos val="nextTo"/>
        <c:crossAx val="382568016"/>
        <c:crosses val="autoZero"/>
        <c:crossBetween val="between"/>
      </c:valAx>
    </c:plotArea>
    <c:legend>
      <c:legendPos val="r"/>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854901595972055E-2"/>
          <c:y val="2.3368654004264685E-2"/>
          <c:w val="0.89789252305000333"/>
          <c:h val="0.83754331119440173"/>
        </c:manualLayout>
      </c:layout>
      <c:lineChart>
        <c:grouping val="standard"/>
        <c:varyColors val="0"/>
        <c:ser>
          <c:idx val="1"/>
          <c:order val="0"/>
          <c:tx>
            <c:strRef>
              <c:f>'SeriesData (1)'!$Z$2</c:f>
              <c:strCache>
                <c:ptCount val="1"/>
                <c:pt idx="0">
                  <c:v>Israel</c:v>
                </c:pt>
              </c:strCache>
            </c:strRef>
          </c:tx>
          <c:spPr>
            <a:ln w="9525">
              <a:solidFill>
                <a:schemeClr val="accent1">
                  <a:lumMod val="40000"/>
                  <a:lumOff val="60000"/>
                </a:schemeClr>
              </a:solidFill>
            </a:ln>
          </c:spPr>
          <c:marker>
            <c:symbol val="none"/>
          </c:marker>
          <c:cat>
            <c:numRef>
              <c:f>'SeriesData (1)'!$A$3:$A$340</c:f>
              <c:numCache>
                <c:formatCode>dd/mm/yy</c:formatCode>
                <c:ptCount val="338"/>
                <c:pt idx="0">
                  <c:v>32295</c:v>
                </c:pt>
                <c:pt idx="1">
                  <c:v>32325</c:v>
                </c:pt>
                <c:pt idx="2">
                  <c:v>32356</c:v>
                </c:pt>
                <c:pt idx="3">
                  <c:v>32387</c:v>
                </c:pt>
                <c:pt idx="4">
                  <c:v>32417</c:v>
                </c:pt>
                <c:pt idx="5">
                  <c:v>32448</c:v>
                </c:pt>
                <c:pt idx="6">
                  <c:v>32478</c:v>
                </c:pt>
                <c:pt idx="7">
                  <c:v>32509</c:v>
                </c:pt>
                <c:pt idx="8">
                  <c:v>32540</c:v>
                </c:pt>
                <c:pt idx="9">
                  <c:v>32568</c:v>
                </c:pt>
                <c:pt idx="10">
                  <c:v>32599</c:v>
                </c:pt>
                <c:pt idx="11">
                  <c:v>32629</c:v>
                </c:pt>
                <c:pt idx="12">
                  <c:v>32660</c:v>
                </c:pt>
                <c:pt idx="13">
                  <c:v>32690</c:v>
                </c:pt>
                <c:pt idx="14">
                  <c:v>32721</c:v>
                </c:pt>
                <c:pt idx="15">
                  <c:v>32752</c:v>
                </c:pt>
                <c:pt idx="16">
                  <c:v>32782</c:v>
                </c:pt>
                <c:pt idx="17">
                  <c:v>32813</c:v>
                </c:pt>
                <c:pt idx="18">
                  <c:v>32843</c:v>
                </c:pt>
                <c:pt idx="19">
                  <c:v>32874</c:v>
                </c:pt>
                <c:pt idx="20">
                  <c:v>32905</c:v>
                </c:pt>
                <c:pt idx="21">
                  <c:v>32933</c:v>
                </c:pt>
                <c:pt idx="22">
                  <c:v>32964</c:v>
                </c:pt>
                <c:pt idx="23">
                  <c:v>32994</c:v>
                </c:pt>
                <c:pt idx="24">
                  <c:v>33025</c:v>
                </c:pt>
                <c:pt idx="25">
                  <c:v>33055</c:v>
                </c:pt>
                <c:pt idx="26">
                  <c:v>33086</c:v>
                </c:pt>
                <c:pt idx="27">
                  <c:v>33117</c:v>
                </c:pt>
                <c:pt idx="28">
                  <c:v>33147</c:v>
                </c:pt>
                <c:pt idx="29">
                  <c:v>33178</c:v>
                </c:pt>
                <c:pt idx="30">
                  <c:v>33208</c:v>
                </c:pt>
                <c:pt idx="31">
                  <c:v>33239</c:v>
                </c:pt>
                <c:pt idx="32">
                  <c:v>33270</c:v>
                </c:pt>
                <c:pt idx="33">
                  <c:v>33298</c:v>
                </c:pt>
                <c:pt idx="34">
                  <c:v>33329</c:v>
                </c:pt>
                <c:pt idx="35">
                  <c:v>33359</c:v>
                </c:pt>
                <c:pt idx="36">
                  <c:v>33390</c:v>
                </c:pt>
                <c:pt idx="37">
                  <c:v>33420</c:v>
                </c:pt>
                <c:pt idx="38">
                  <c:v>33451</c:v>
                </c:pt>
                <c:pt idx="39">
                  <c:v>33482</c:v>
                </c:pt>
                <c:pt idx="40">
                  <c:v>33512</c:v>
                </c:pt>
                <c:pt idx="41">
                  <c:v>33543</c:v>
                </c:pt>
                <c:pt idx="42">
                  <c:v>33573</c:v>
                </c:pt>
                <c:pt idx="43">
                  <c:v>33604</c:v>
                </c:pt>
                <c:pt idx="44">
                  <c:v>33635</c:v>
                </c:pt>
                <c:pt idx="45">
                  <c:v>33664</c:v>
                </c:pt>
                <c:pt idx="46">
                  <c:v>33695</c:v>
                </c:pt>
                <c:pt idx="47">
                  <c:v>33725</c:v>
                </c:pt>
                <c:pt idx="48">
                  <c:v>33756</c:v>
                </c:pt>
                <c:pt idx="49">
                  <c:v>33786</c:v>
                </c:pt>
                <c:pt idx="50">
                  <c:v>33817</c:v>
                </c:pt>
                <c:pt idx="51">
                  <c:v>33848</c:v>
                </c:pt>
                <c:pt idx="52">
                  <c:v>33878</c:v>
                </c:pt>
                <c:pt idx="53">
                  <c:v>33909</c:v>
                </c:pt>
                <c:pt idx="54">
                  <c:v>33939</c:v>
                </c:pt>
                <c:pt idx="55">
                  <c:v>33970</c:v>
                </c:pt>
                <c:pt idx="56">
                  <c:v>34001</c:v>
                </c:pt>
                <c:pt idx="57">
                  <c:v>34029</c:v>
                </c:pt>
                <c:pt idx="58">
                  <c:v>34060</c:v>
                </c:pt>
                <c:pt idx="59">
                  <c:v>34090</c:v>
                </c:pt>
                <c:pt idx="60">
                  <c:v>34121</c:v>
                </c:pt>
                <c:pt idx="61">
                  <c:v>34151</c:v>
                </c:pt>
                <c:pt idx="62">
                  <c:v>34182</c:v>
                </c:pt>
                <c:pt idx="63">
                  <c:v>34213</c:v>
                </c:pt>
                <c:pt idx="64">
                  <c:v>34243</c:v>
                </c:pt>
                <c:pt idx="65">
                  <c:v>34274</c:v>
                </c:pt>
                <c:pt idx="66">
                  <c:v>34304</c:v>
                </c:pt>
                <c:pt idx="67">
                  <c:v>34335</c:v>
                </c:pt>
                <c:pt idx="68">
                  <c:v>34366</c:v>
                </c:pt>
                <c:pt idx="69">
                  <c:v>34394</c:v>
                </c:pt>
                <c:pt idx="70">
                  <c:v>34425</c:v>
                </c:pt>
                <c:pt idx="71">
                  <c:v>34455</c:v>
                </c:pt>
                <c:pt idx="72">
                  <c:v>34486</c:v>
                </c:pt>
                <c:pt idx="73">
                  <c:v>34516</c:v>
                </c:pt>
                <c:pt idx="74">
                  <c:v>34547</c:v>
                </c:pt>
                <c:pt idx="75">
                  <c:v>34578</c:v>
                </c:pt>
                <c:pt idx="76">
                  <c:v>34608</c:v>
                </c:pt>
                <c:pt idx="77">
                  <c:v>34639</c:v>
                </c:pt>
                <c:pt idx="78">
                  <c:v>34669</c:v>
                </c:pt>
                <c:pt idx="79">
                  <c:v>34700</c:v>
                </c:pt>
                <c:pt idx="80">
                  <c:v>34731</c:v>
                </c:pt>
                <c:pt idx="81">
                  <c:v>34759</c:v>
                </c:pt>
                <c:pt idx="82">
                  <c:v>34790</c:v>
                </c:pt>
                <c:pt idx="83">
                  <c:v>34820</c:v>
                </c:pt>
                <c:pt idx="84">
                  <c:v>34851</c:v>
                </c:pt>
                <c:pt idx="85">
                  <c:v>34881</c:v>
                </c:pt>
                <c:pt idx="86">
                  <c:v>34912</c:v>
                </c:pt>
                <c:pt idx="87">
                  <c:v>34943</c:v>
                </c:pt>
                <c:pt idx="88">
                  <c:v>34973</c:v>
                </c:pt>
                <c:pt idx="89">
                  <c:v>35004</c:v>
                </c:pt>
                <c:pt idx="90">
                  <c:v>35034</c:v>
                </c:pt>
                <c:pt idx="91">
                  <c:v>35065</c:v>
                </c:pt>
                <c:pt idx="92">
                  <c:v>35096</c:v>
                </c:pt>
                <c:pt idx="93">
                  <c:v>35125</c:v>
                </c:pt>
                <c:pt idx="94">
                  <c:v>35156</c:v>
                </c:pt>
                <c:pt idx="95">
                  <c:v>35186</c:v>
                </c:pt>
                <c:pt idx="96">
                  <c:v>35217</c:v>
                </c:pt>
                <c:pt idx="97">
                  <c:v>35247</c:v>
                </c:pt>
                <c:pt idx="98">
                  <c:v>35278</c:v>
                </c:pt>
                <c:pt idx="99">
                  <c:v>35309</c:v>
                </c:pt>
                <c:pt idx="100">
                  <c:v>35339</c:v>
                </c:pt>
                <c:pt idx="101">
                  <c:v>35370</c:v>
                </c:pt>
                <c:pt idx="102">
                  <c:v>35400</c:v>
                </c:pt>
                <c:pt idx="103">
                  <c:v>35431</c:v>
                </c:pt>
                <c:pt idx="104">
                  <c:v>35462</c:v>
                </c:pt>
                <c:pt idx="105">
                  <c:v>35490</c:v>
                </c:pt>
                <c:pt idx="106">
                  <c:v>35521</c:v>
                </c:pt>
                <c:pt idx="107">
                  <c:v>35551</c:v>
                </c:pt>
                <c:pt idx="108">
                  <c:v>35582</c:v>
                </c:pt>
                <c:pt idx="109">
                  <c:v>35612</c:v>
                </c:pt>
                <c:pt idx="110">
                  <c:v>35643</c:v>
                </c:pt>
                <c:pt idx="111">
                  <c:v>35674</c:v>
                </c:pt>
                <c:pt idx="112">
                  <c:v>35704</c:v>
                </c:pt>
                <c:pt idx="113">
                  <c:v>35735</c:v>
                </c:pt>
                <c:pt idx="114">
                  <c:v>35765</c:v>
                </c:pt>
                <c:pt idx="115">
                  <c:v>35796</c:v>
                </c:pt>
                <c:pt idx="116">
                  <c:v>35827</c:v>
                </c:pt>
                <c:pt idx="117">
                  <c:v>35855</c:v>
                </c:pt>
                <c:pt idx="118">
                  <c:v>35886</c:v>
                </c:pt>
                <c:pt idx="119">
                  <c:v>35916</c:v>
                </c:pt>
                <c:pt idx="120">
                  <c:v>35947</c:v>
                </c:pt>
                <c:pt idx="121">
                  <c:v>35977</c:v>
                </c:pt>
                <c:pt idx="122">
                  <c:v>36008</c:v>
                </c:pt>
                <c:pt idx="123">
                  <c:v>36039</c:v>
                </c:pt>
                <c:pt idx="124">
                  <c:v>36069</c:v>
                </c:pt>
                <c:pt idx="125">
                  <c:v>36100</c:v>
                </c:pt>
                <c:pt idx="126">
                  <c:v>36130</c:v>
                </c:pt>
                <c:pt idx="127">
                  <c:v>36161</c:v>
                </c:pt>
                <c:pt idx="128">
                  <c:v>36192</c:v>
                </c:pt>
                <c:pt idx="129">
                  <c:v>36220</c:v>
                </c:pt>
                <c:pt idx="130">
                  <c:v>36251</c:v>
                </c:pt>
                <c:pt idx="131">
                  <c:v>36281</c:v>
                </c:pt>
                <c:pt idx="132">
                  <c:v>36312</c:v>
                </c:pt>
                <c:pt idx="133">
                  <c:v>36342</c:v>
                </c:pt>
                <c:pt idx="134">
                  <c:v>36373</c:v>
                </c:pt>
                <c:pt idx="135">
                  <c:v>36404</c:v>
                </c:pt>
                <c:pt idx="136">
                  <c:v>36434</c:v>
                </c:pt>
                <c:pt idx="137">
                  <c:v>36465</c:v>
                </c:pt>
                <c:pt idx="138">
                  <c:v>36495</c:v>
                </c:pt>
                <c:pt idx="139">
                  <c:v>36526</c:v>
                </c:pt>
                <c:pt idx="140">
                  <c:v>36557</c:v>
                </c:pt>
                <c:pt idx="141">
                  <c:v>36586</c:v>
                </c:pt>
                <c:pt idx="142">
                  <c:v>36617</c:v>
                </c:pt>
                <c:pt idx="143">
                  <c:v>36647</c:v>
                </c:pt>
                <c:pt idx="144">
                  <c:v>36678</c:v>
                </c:pt>
                <c:pt idx="145">
                  <c:v>36708</c:v>
                </c:pt>
                <c:pt idx="146">
                  <c:v>36739</c:v>
                </c:pt>
                <c:pt idx="147">
                  <c:v>36770</c:v>
                </c:pt>
                <c:pt idx="148">
                  <c:v>36800</c:v>
                </c:pt>
                <c:pt idx="149">
                  <c:v>36831</c:v>
                </c:pt>
                <c:pt idx="150">
                  <c:v>36861</c:v>
                </c:pt>
                <c:pt idx="151">
                  <c:v>36892</c:v>
                </c:pt>
                <c:pt idx="152">
                  <c:v>36923</c:v>
                </c:pt>
                <c:pt idx="153">
                  <c:v>36951</c:v>
                </c:pt>
                <c:pt idx="154">
                  <c:v>36982</c:v>
                </c:pt>
                <c:pt idx="155">
                  <c:v>37012</c:v>
                </c:pt>
                <c:pt idx="156">
                  <c:v>37043</c:v>
                </c:pt>
                <c:pt idx="157">
                  <c:v>37073</c:v>
                </c:pt>
                <c:pt idx="158">
                  <c:v>37104</c:v>
                </c:pt>
                <c:pt idx="159">
                  <c:v>37135</c:v>
                </c:pt>
                <c:pt idx="160">
                  <c:v>37165</c:v>
                </c:pt>
                <c:pt idx="161">
                  <c:v>37196</c:v>
                </c:pt>
                <c:pt idx="162">
                  <c:v>37226</c:v>
                </c:pt>
                <c:pt idx="163">
                  <c:v>37257</c:v>
                </c:pt>
                <c:pt idx="164">
                  <c:v>37288</c:v>
                </c:pt>
                <c:pt idx="165">
                  <c:v>37316</c:v>
                </c:pt>
                <c:pt idx="166">
                  <c:v>37347</c:v>
                </c:pt>
                <c:pt idx="167">
                  <c:v>37377</c:v>
                </c:pt>
                <c:pt idx="168">
                  <c:v>37408</c:v>
                </c:pt>
                <c:pt idx="169">
                  <c:v>37438</c:v>
                </c:pt>
                <c:pt idx="170">
                  <c:v>37469</c:v>
                </c:pt>
                <c:pt idx="171">
                  <c:v>37500</c:v>
                </c:pt>
                <c:pt idx="172">
                  <c:v>37530</c:v>
                </c:pt>
                <c:pt idx="173">
                  <c:v>37561</c:v>
                </c:pt>
                <c:pt idx="174">
                  <c:v>37591</c:v>
                </c:pt>
                <c:pt idx="175">
                  <c:v>37622</c:v>
                </c:pt>
                <c:pt idx="176">
                  <c:v>37653</c:v>
                </c:pt>
                <c:pt idx="177">
                  <c:v>37681</c:v>
                </c:pt>
                <c:pt idx="178">
                  <c:v>37712</c:v>
                </c:pt>
                <c:pt idx="179">
                  <c:v>37742</c:v>
                </c:pt>
                <c:pt idx="180">
                  <c:v>37773</c:v>
                </c:pt>
                <c:pt idx="181">
                  <c:v>37803</c:v>
                </c:pt>
                <c:pt idx="182">
                  <c:v>37834</c:v>
                </c:pt>
                <c:pt idx="183">
                  <c:v>37865</c:v>
                </c:pt>
                <c:pt idx="184">
                  <c:v>37895</c:v>
                </c:pt>
                <c:pt idx="185">
                  <c:v>37926</c:v>
                </c:pt>
                <c:pt idx="186">
                  <c:v>37956</c:v>
                </c:pt>
                <c:pt idx="187">
                  <c:v>37987</c:v>
                </c:pt>
                <c:pt idx="188">
                  <c:v>38018</c:v>
                </c:pt>
                <c:pt idx="189">
                  <c:v>38047</c:v>
                </c:pt>
                <c:pt idx="190">
                  <c:v>38078</c:v>
                </c:pt>
                <c:pt idx="191">
                  <c:v>38108</c:v>
                </c:pt>
                <c:pt idx="192">
                  <c:v>38139</c:v>
                </c:pt>
                <c:pt idx="193">
                  <c:v>38169</c:v>
                </c:pt>
                <c:pt idx="194">
                  <c:v>38200</c:v>
                </c:pt>
                <c:pt idx="195">
                  <c:v>38231</c:v>
                </c:pt>
                <c:pt idx="196">
                  <c:v>38261</c:v>
                </c:pt>
                <c:pt idx="197">
                  <c:v>38292</c:v>
                </c:pt>
                <c:pt idx="198">
                  <c:v>38322</c:v>
                </c:pt>
                <c:pt idx="199">
                  <c:v>38353</c:v>
                </c:pt>
                <c:pt idx="200">
                  <c:v>38384</c:v>
                </c:pt>
                <c:pt idx="201">
                  <c:v>38412</c:v>
                </c:pt>
                <c:pt idx="202">
                  <c:v>38443</c:v>
                </c:pt>
                <c:pt idx="203">
                  <c:v>38473</c:v>
                </c:pt>
                <c:pt idx="204">
                  <c:v>38504</c:v>
                </c:pt>
                <c:pt idx="205">
                  <c:v>38534</c:v>
                </c:pt>
                <c:pt idx="206">
                  <c:v>38565</c:v>
                </c:pt>
                <c:pt idx="207">
                  <c:v>38596</c:v>
                </c:pt>
                <c:pt idx="208">
                  <c:v>38626</c:v>
                </c:pt>
                <c:pt idx="209">
                  <c:v>38657</c:v>
                </c:pt>
                <c:pt idx="210">
                  <c:v>38687</c:v>
                </c:pt>
                <c:pt idx="211">
                  <c:v>38718</c:v>
                </c:pt>
                <c:pt idx="212">
                  <c:v>38749</c:v>
                </c:pt>
                <c:pt idx="213">
                  <c:v>38777</c:v>
                </c:pt>
                <c:pt idx="214">
                  <c:v>38808</c:v>
                </c:pt>
                <c:pt idx="215">
                  <c:v>38838</c:v>
                </c:pt>
                <c:pt idx="216">
                  <c:v>38869</c:v>
                </c:pt>
                <c:pt idx="217">
                  <c:v>38899</c:v>
                </c:pt>
                <c:pt idx="218">
                  <c:v>38930</c:v>
                </c:pt>
                <c:pt idx="219">
                  <c:v>38961</c:v>
                </c:pt>
                <c:pt idx="220">
                  <c:v>38991</c:v>
                </c:pt>
                <c:pt idx="221">
                  <c:v>39022</c:v>
                </c:pt>
                <c:pt idx="222">
                  <c:v>39052</c:v>
                </c:pt>
                <c:pt idx="223">
                  <c:v>39083</c:v>
                </c:pt>
                <c:pt idx="224">
                  <c:v>39114</c:v>
                </c:pt>
                <c:pt idx="225">
                  <c:v>39142</c:v>
                </c:pt>
                <c:pt idx="226">
                  <c:v>39173</c:v>
                </c:pt>
                <c:pt idx="227">
                  <c:v>39203</c:v>
                </c:pt>
                <c:pt idx="228">
                  <c:v>39234</c:v>
                </c:pt>
                <c:pt idx="229">
                  <c:v>39264</c:v>
                </c:pt>
                <c:pt idx="230">
                  <c:v>39295</c:v>
                </c:pt>
                <c:pt idx="231">
                  <c:v>39326</c:v>
                </c:pt>
                <c:pt idx="232">
                  <c:v>39356</c:v>
                </c:pt>
                <c:pt idx="233">
                  <c:v>39387</c:v>
                </c:pt>
                <c:pt idx="234">
                  <c:v>39417</c:v>
                </c:pt>
                <c:pt idx="235">
                  <c:v>39448</c:v>
                </c:pt>
                <c:pt idx="236">
                  <c:v>39479</c:v>
                </c:pt>
                <c:pt idx="237">
                  <c:v>39508</c:v>
                </c:pt>
                <c:pt idx="238">
                  <c:v>39539</c:v>
                </c:pt>
                <c:pt idx="239">
                  <c:v>39569</c:v>
                </c:pt>
                <c:pt idx="240">
                  <c:v>39600</c:v>
                </c:pt>
                <c:pt idx="241">
                  <c:v>39630</c:v>
                </c:pt>
                <c:pt idx="242">
                  <c:v>39661</c:v>
                </c:pt>
                <c:pt idx="243">
                  <c:v>39692</c:v>
                </c:pt>
                <c:pt idx="244">
                  <c:v>39722</c:v>
                </c:pt>
                <c:pt idx="245">
                  <c:v>39753</c:v>
                </c:pt>
                <c:pt idx="246">
                  <c:v>39783</c:v>
                </c:pt>
                <c:pt idx="247">
                  <c:v>39814</c:v>
                </c:pt>
                <c:pt idx="248">
                  <c:v>39845</c:v>
                </c:pt>
                <c:pt idx="249">
                  <c:v>39873</c:v>
                </c:pt>
                <c:pt idx="250">
                  <c:v>39904</c:v>
                </c:pt>
                <c:pt idx="251">
                  <c:v>39934</c:v>
                </c:pt>
                <c:pt idx="252">
                  <c:v>39965</c:v>
                </c:pt>
                <c:pt idx="253">
                  <c:v>39995</c:v>
                </c:pt>
                <c:pt idx="254">
                  <c:v>40026</c:v>
                </c:pt>
                <c:pt idx="255">
                  <c:v>40057</c:v>
                </c:pt>
                <c:pt idx="256">
                  <c:v>40087</c:v>
                </c:pt>
                <c:pt idx="257">
                  <c:v>40118</c:v>
                </c:pt>
                <c:pt idx="258">
                  <c:v>40148</c:v>
                </c:pt>
                <c:pt idx="259">
                  <c:v>40179</c:v>
                </c:pt>
                <c:pt idx="260">
                  <c:v>40210</c:v>
                </c:pt>
                <c:pt idx="261">
                  <c:v>40238</c:v>
                </c:pt>
                <c:pt idx="262">
                  <c:v>40269</c:v>
                </c:pt>
                <c:pt idx="263">
                  <c:v>40299</c:v>
                </c:pt>
                <c:pt idx="264">
                  <c:v>40330</c:v>
                </c:pt>
                <c:pt idx="265">
                  <c:v>40360</c:v>
                </c:pt>
                <c:pt idx="266">
                  <c:v>40391</c:v>
                </c:pt>
                <c:pt idx="267">
                  <c:v>40422</c:v>
                </c:pt>
                <c:pt idx="268">
                  <c:v>40452</c:v>
                </c:pt>
                <c:pt idx="269">
                  <c:v>40483</c:v>
                </c:pt>
                <c:pt idx="270">
                  <c:v>40513</c:v>
                </c:pt>
                <c:pt idx="271">
                  <c:v>40544</c:v>
                </c:pt>
                <c:pt idx="272">
                  <c:v>40575</c:v>
                </c:pt>
                <c:pt idx="273">
                  <c:v>40603</c:v>
                </c:pt>
                <c:pt idx="274">
                  <c:v>40634</c:v>
                </c:pt>
                <c:pt idx="275">
                  <c:v>40664</c:v>
                </c:pt>
                <c:pt idx="276">
                  <c:v>40695</c:v>
                </c:pt>
                <c:pt idx="277">
                  <c:v>40725</c:v>
                </c:pt>
                <c:pt idx="278">
                  <c:v>40756</c:v>
                </c:pt>
                <c:pt idx="279">
                  <c:v>40787</c:v>
                </c:pt>
                <c:pt idx="280">
                  <c:v>40817</c:v>
                </c:pt>
                <c:pt idx="281">
                  <c:v>40848</c:v>
                </c:pt>
                <c:pt idx="282">
                  <c:v>40878</c:v>
                </c:pt>
                <c:pt idx="283">
                  <c:v>40909</c:v>
                </c:pt>
                <c:pt idx="284">
                  <c:v>40940</c:v>
                </c:pt>
                <c:pt idx="285">
                  <c:v>40969</c:v>
                </c:pt>
                <c:pt idx="286">
                  <c:v>41000</c:v>
                </c:pt>
                <c:pt idx="287">
                  <c:v>41030</c:v>
                </c:pt>
                <c:pt idx="288">
                  <c:v>41061</c:v>
                </c:pt>
                <c:pt idx="289">
                  <c:v>41091</c:v>
                </c:pt>
                <c:pt idx="290">
                  <c:v>41122</c:v>
                </c:pt>
                <c:pt idx="291">
                  <c:v>41153</c:v>
                </c:pt>
                <c:pt idx="292">
                  <c:v>41183</c:v>
                </c:pt>
                <c:pt idx="293">
                  <c:v>41214</c:v>
                </c:pt>
                <c:pt idx="294">
                  <c:v>41244</c:v>
                </c:pt>
                <c:pt idx="295">
                  <c:v>41275</c:v>
                </c:pt>
                <c:pt idx="296">
                  <c:v>41306</c:v>
                </c:pt>
                <c:pt idx="297">
                  <c:v>41334</c:v>
                </c:pt>
                <c:pt idx="298">
                  <c:v>41365</c:v>
                </c:pt>
                <c:pt idx="299">
                  <c:v>41395</c:v>
                </c:pt>
                <c:pt idx="300">
                  <c:v>41426</c:v>
                </c:pt>
                <c:pt idx="301">
                  <c:v>41456</c:v>
                </c:pt>
                <c:pt idx="302">
                  <c:v>41487</c:v>
                </c:pt>
                <c:pt idx="303">
                  <c:v>41518</c:v>
                </c:pt>
                <c:pt idx="304">
                  <c:v>41548</c:v>
                </c:pt>
                <c:pt idx="305">
                  <c:v>41579</c:v>
                </c:pt>
                <c:pt idx="306">
                  <c:v>41609</c:v>
                </c:pt>
                <c:pt idx="307">
                  <c:v>41640</c:v>
                </c:pt>
                <c:pt idx="308">
                  <c:v>41671</c:v>
                </c:pt>
                <c:pt idx="309">
                  <c:v>41699</c:v>
                </c:pt>
                <c:pt idx="310">
                  <c:v>41730</c:v>
                </c:pt>
                <c:pt idx="311">
                  <c:v>41760</c:v>
                </c:pt>
                <c:pt idx="312">
                  <c:v>41791</c:v>
                </c:pt>
                <c:pt idx="313">
                  <c:v>41821</c:v>
                </c:pt>
                <c:pt idx="314">
                  <c:v>41852</c:v>
                </c:pt>
                <c:pt idx="315">
                  <c:v>41883</c:v>
                </c:pt>
                <c:pt idx="316">
                  <c:v>41913</c:v>
                </c:pt>
                <c:pt idx="317">
                  <c:v>41944</c:v>
                </c:pt>
                <c:pt idx="318">
                  <c:v>41974</c:v>
                </c:pt>
                <c:pt idx="319">
                  <c:v>42005</c:v>
                </c:pt>
                <c:pt idx="320">
                  <c:v>42036</c:v>
                </c:pt>
                <c:pt idx="321">
                  <c:v>42064</c:v>
                </c:pt>
                <c:pt idx="322">
                  <c:v>42095</c:v>
                </c:pt>
                <c:pt idx="323">
                  <c:v>42125</c:v>
                </c:pt>
                <c:pt idx="324">
                  <c:v>42156</c:v>
                </c:pt>
                <c:pt idx="325">
                  <c:v>42186</c:v>
                </c:pt>
                <c:pt idx="326">
                  <c:v>42217</c:v>
                </c:pt>
                <c:pt idx="327">
                  <c:v>42248</c:v>
                </c:pt>
                <c:pt idx="328">
                  <c:v>42278</c:v>
                </c:pt>
                <c:pt idx="329">
                  <c:v>42309</c:v>
                </c:pt>
                <c:pt idx="330">
                  <c:v>42339</c:v>
                </c:pt>
                <c:pt idx="331">
                  <c:v>42370</c:v>
                </c:pt>
                <c:pt idx="332">
                  <c:v>42401</c:v>
                </c:pt>
                <c:pt idx="333">
                  <c:v>42430</c:v>
                </c:pt>
                <c:pt idx="334">
                  <c:v>42461</c:v>
                </c:pt>
                <c:pt idx="335">
                  <c:v>42491</c:v>
                </c:pt>
                <c:pt idx="336">
                  <c:v>42522</c:v>
                </c:pt>
                <c:pt idx="337">
                  <c:v>42552</c:v>
                </c:pt>
              </c:numCache>
            </c:numRef>
          </c:cat>
          <c:val>
            <c:numRef>
              <c:f>'SeriesData (1)'!$Z$3:$Z$324</c:f>
              <c:numCache>
                <c:formatCode>0.00</c:formatCode>
                <c:ptCount val="322"/>
                <c:pt idx="0">
                  <c:v>1.0181497797296886</c:v>
                </c:pt>
                <c:pt idx="1">
                  <c:v>1.008865612185889</c:v>
                </c:pt>
                <c:pt idx="2">
                  <c:v>0.97826471922627034</c:v>
                </c:pt>
                <c:pt idx="3">
                  <c:v>0.95633854263103235</c:v>
                </c:pt>
                <c:pt idx="4">
                  <c:v>0.95962006637864161</c:v>
                </c:pt>
                <c:pt idx="5">
                  <c:v>0.97571873040619694</c:v>
                </c:pt>
                <c:pt idx="6">
                  <c:v>0.92275878585626392</c:v>
                </c:pt>
                <c:pt idx="7">
                  <c:v>1.098687543012449</c:v>
                </c:pt>
                <c:pt idx="8">
                  <c:v>0.98785300128588382</c:v>
                </c:pt>
                <c:pt idx="9">
                  <c:v>0.9600675961241204</c:v>
                </c:pt>
                <c:pt idx="10">
                  <c:v>0.99035723991477931</c:v>
                </c:pt>
                <c:pt idx="11">
                  <c:v>1.0112197256436364</c:v>
                </c:pt>
                <c:pt idx="12">
                  <c:v>1.032335079142872</c:v>
                </c:pt>
                <c:pt idx="13">
                  <c:v>0.9887117632378809</c:v>
                </c:pt>
                <c:pt idx="14">
                  <c:v>0.98056707834085932</c:v>
                </c:pt>
                <c:pt idx="15">
                  <c:v>0.97900676130962194</c:v>
                </c:pt>
                <c:pt idx="16">
                  <c:v>0.97152523436586924</c:v>
                </c:pt>
                <c:pt idx="17">
                  <c:v>0.97580387344176056</c:v>
                </c:pt>
                <c:pt idx="18">
                  <c:v>0.97286487185969084</c:v>
                </c:pt>
                <c:pt idx="19">
                  <c:v>0.98701843993061</c:v>
                </c:pt>
                <c:pt idx="20">
                  <c:v>0.98057648493385818</c:v>
                </c:pt>
                <c:pt idx="21">
                  <c:v>0.98767137367135471</c:v>
                </c:pt>
                <c:pt idx="22">
                  <c:v>0.96715481151740135</c:v>
                </c:pt>
                <c:pt idx="23">
                  <c:v>0.99815054127774083</c:v>
                </c:pt>
                <c:pt idx="24">
                  <c:v>0.9936276278829701</c:v>
                </c:pt>
                <c:pt idx="25">
                  <c:v>0.97799108912638144</c:v>
                </c:pt>
                <c:pt idx="26">
                  <c:v>0.95057007637239588</c:v>
                </c:pt>
                <c:pt idx="27">
                  <c:v>0.98318903564331916</c:v>
                </c:pt>
                <c:pt idx="28">
                  <c:v>0.96435306974743484</c:v>
                </c:pt>
                <c:pt idx="29">
                  <c:v>0.98780866190876371</c:v>
                </c:pt>
                <c:pt idx="30">
                  <c:v>0.98925940562622583</c:v>
                </c:pt>
                <c:pt idx="31">
                  <c:v>0.98753994541091672</c:v>
                </c:pt>
                <c:pt idx="32">
                  <c:v>0.96636198798910655</c:v>
                </c:pt>
                <c:pt idx="33">
                  <c:v>1.0341544944314023</c:v>
                </c:pt>
                <c:pt idx="34">
                  <c:v>1.0102300362125074</c:v>
                </c:pt>
                <c:pt idx="35">
                  <c:v>1.0071570862082846</c:v>
                </c:pt>
                <c:pt idx="36">
                  <c:v>0.95834486674323871</c:v>
                </c:pt>
                <c:pt idx="37">
                  <c:v>0.95443415413541555</c:v>
                </c:pt>
                <c:pt idx="38">
                  <c:v>0.95526487188877618</c:v>
                </c:pt>
                <c:pt idx="39">
                  <c:v>0.98985791358229624</c:v>
                </c:pt>
                <c:pt idx="40">
                  <c:v>1.0402572448872107</c:v>
                </c:pt>
                <c:pt idx="41">
                  <c:v>0.96802709501889561</c:v>
                </c:pt>
                <c:pt idx="42">
                  <c:v>0.98355373534588675</c:v>
                </c:pt>
                <c:pt idx="43">
                  <c:v>1.1216723726212257</c:v>
                </c:pt>
                <c:pt idx="44">
                  <c:v>1.1153480714867727</c:v>
                </c:pt>
                <c:pt idx="45">
                  <c:v>1.1187536686232773</c:v>
                </c:pt>
                <c:pt idx="46">
                  <c:v>1.1352323284101196</c:v>
                </c:pt>
                <c:pt idx="47">
                  <c:v>1.1421887480404003</c:v>
                </c:pt>
                <c:pt idx="48">
                  <c:v>1.115418427361522</c:v>
                </c:pt>
                <c:pt idx="49">
                  <c:v>1.0939486498618805</c:v>
                </c:pt>
                <c:pt idx="50">
                  <c:v>1.0819983483602427</c:v>
                </c:pt>
                <c:pt idx="51">
                  <c:v>1.1060513142756574</c:v>
                </c:pt>
                <c:pt idx="52">
                  <c:v>1.1230021007030191</c:v>
                </c:pt>
                <c:pt idx="53">
                  <c:v>1.148189112812863</c:v>
                </c:pt>
                <c:pt idx="54">
                  <c:v>1.105711494140305</c:v>
                </c:pt>
                <c:pt idx="55">
                  <c:v>1.124284777960314</c:v>
                </c:pt>
                <c:pt idx="56">
                  <c:v>1.1049884212894898</c:v>
                </c:pt>
                <c:pt idx="57">
                  <c:v>1.0860448335249946</c:v>
                </c:pt>
                <c:pt idx="58">
                  <c:v>1.0972579397900386</c:v>
                </c:pt>
                <c:pt idx="59">
                  <c:v>1.1136420418817736</c:v>
                </c:pt>
                <c:pt idx="60">
                  <c:v>1.1356409452211809</c:v>
                </c:pt>
                <c:pt idx="61">
                  <c:v>1.1130088385422732</c:v>
                </c:pt>
                <c:pt idx="62">
                  <c:v>1.0941716457083233</c:v>
                </c:pt>
                <c:pt idx="63">
                  <c:v>1.0757023168148714</c:v>
                </c:pt>
                <c:pt idx="64">
                  <c:v>1.0924619154228168</c:v>
                </c:pt>
                <c:pt idx="65">
                  <c:v>1.1081086471795829</c:v>
                </c:pt>
                <c:pt idx="66">
                  <c:v>1.095368933791645</c:v>
                </c:pt>
                <c:pt idx="67">
                  <c:v>1.0979371516025211</c:v>
                </c:pt>
                <c:pt idx="68">
                  <c:v>1.082262126332098</c:v>
                </c:pt>
                <c:pt idx="69">
                  <c:v>1.059958750739632</c:v>
                </c:pt>
                <c:pt idx="70">
                  <c:v>1.0880227515544365</c:v>
                </c:pt>
                <c:pt idx="71">
                  <c:v>1.089163564145867</c:v>
                </c:pt>
                <c:pt idx="72">
                  <c:v>1.1070097677865047</c:v>
                </c:pt>
                <c:pt idx="73">
                  <c:v>1.0938213192756132</c:v>
                </c:pt>
                <c:pt idx="74">
                  <c:v>1.1123158159330175</c:v>
                </c:pt>
                <c:pt idx="75">
                  <c:v>1.1106349161765832</c:v>
                </c:pt>
                <c:pt idx="76">
                  <c:v>1.1302336679125886</c:v>
                </c:pt>
                <c:pt idx="77">
                  <c:v>1.1468333425670507</c:v>
                </c:pt>
                <c:pt idx="78">
                  <c:v>1.1783160359103544</c:v>
                </c:pt>
                <c:pt idx="79">
                  <c:v>1.1589098764752845</c:v>
                </c:pt>
                <c:pt idx="80">
                  <c:v>1.167981096074304</c:v>
                </c:pt>
                <c:pt idx="81">
                  <c:v>1.1299264566630003</c:v>
                </c:pt>
                <c:pt idx="82">
                  <c:v>1.1181469912964839</c:v>
                </c:pt>
                <c:pt idx="83">
                  <c:v>1.1531214472227942</c:v>
                </c:pt>
                <c:pt idx="84">
                  <c:v>1.1256555935875989</c:v>
                </c:pt>
                <c:pt idx="85">
                  <c:v>1.1026019129288238</c:v>
                </c:pt>
                <c:pt idx="86">
                  <c:v>1.1466110951353428</c:v>
                </c:pt>
                <c:pt idx="87">
                  <c:v>1.122925178585932</c:v>
                </c:pt>
                <c:pt idx="88">
                  <c:v>1.1228664544710516</c:v>
                </c:pt>
                <c:pt idx="89">
                  <c:v>1.1311416418566467</c:v>
                </c:pt>
                <c:pt idx="90">
                  <c:v>1.1588318983073171</c:v>
                </c:pt>
                <c:pt idx="91">
                  <c:v>1.1268387975734739</c:v>
                </c:pt>
                <c:pt idx="92">
                  <c:v>1.1212248658594197</c:v>
                </c:pt>
                <c:pt idx="93">
                  <c:v>1.1099919063589168</c:v>
                </c:pt>
                <c:pt idx="94">
                  <c:v>1.1418889017495675</c:v>
                </c:pt>
                <c:pt idx="95">
                  <c:v>1.1767123056989921</c:v>
                </c:pt>
                <c:pt idx="96">
                  <c:v>1.166417778529256</c:v>
                </c:pt>
                <c:pt idx="97">
                  <c:v>1.1389106404732305</c:v>
                </c:pt>
                <c:pt idx="98">
                  <c:v>1.1457206078863154</c:v>
                </c:pt>
                <c:pt idx="99">
                  <c:v>1.1512625094081395</c:v>
                </c:pt>
                <c:pt idx="100">
                  <c:v>1.1683504877515445</c:v>
                </c:pt>
                <c:pt idx="101">
                  <c:v>1.1464237172025471</c:v>
                </c:pt>
                <c:pt idx="102">
                  <c:v>1.1564843303095607</c:v>
                </c:pt>
                <c:pt idx="103">
                  <c:v>1.120344789504097</c:v>
                </c:pt>
                <c:pt idx="104">
                  <c:v>1.1393259508369671</c:v>
                </c:pt>
                <c:pt idx="105">
                  <c:v>1.1354244195447818</c:v>
                </c:pt>
                <c:pt idx="106">
                  <c:v>1.1375129694289927</c:v>
                </c:pt>
                <c:pt idx="107">
                  <c:v>1.1204471944948264</c:v>
                </c:pt>
                <c:pt idx="108">
                  <c:v>1.1311021664557033</c:v>
                </c:pt>
                <c:pt idx="109">
                  <c:v>1.1524499043310763</c:v>
                </c:pt>
                <c:pt idx="110">
                  <c:v>1.1334685803549853</c:v>
                </c:pt>
                <c:pt idx="111">
                  <c:v>1.1056371015109425</c:v>
                </c:pt>
                <c:pt idx="112">
                  <c:v>1.149249545944238</c:v>
                </c:pt>
                <c:pt idx="113">
                  <c:v>1.1490755515801652</c:v>
                </c:pt>
                <c:pt idx="114">
                  <c:v>1.1322221064299407</c:v>
                </c:pt>
                <c:pt idx="115">
                  <c:v>1.1497514133086146</c:v>
                </c:pt>
                <c:pt idx="116">
                  <c:v>1.1398138875874064</c:v>
                </c:pt>
                <c:pt idx="117">
                  <c:v>1.0945481802801809</c:v>
                </c:pt>
                <c:pt idx="118">
                  <c:v>1.1548317753469231</c:v>
                </c:pt>
                <c:pt idx="119">
                  <c:v>1.0960208418875528</c:v>
                </c:pt>
                <c:pt idx="120">
                  <c:v>1.1174111260983015</c:v>
                </c:pt>
                <c:pt idx="121">
                  <c:v>1.0981189287277144</c:v>
                </c:pt>
                <c:pt idx="122">
                  <c:v>1.082658452698412</c:v>
                </c:pt>
                <c:pt idx="123">
                  <c:v>1.0775712849029846</c:v>
                </c:pt>
                <c:pt idx="124">
                  <c:v>1.1849866477401672</c:v>
                </c:pt>
                <c:pt idx="125">
                  <c:v>1.1428933323155914</c:v>
                </c:pt>
                <c:pt idx="126">
                  <c:v>1.1358779876895289</c:v>
                </c:pt>
                <c:pt idx="127">
                  <c:v>1.125334063846281</c:v>
                </c:pt>
                <c:pt idx="128">
                  <c:v>1.1353323332231207</c:v>
                </c:pt>
                <c:pt idx="129">
                  <c:v>1.1186443261335068</c:v>
                </c:pt>
                <c:pt idx="130">
                  <c:v>1.1209326634809469</c:v>
                </c:pt>
                <c:pt idx="131">
                  <c:v>1.1290414990902284</c:v>
                </c:pt>
                <c:pt idx="132">
                  <c:v>1.1099736009396963</c:v>
                </c:pt>
                <c:pt idx="133">
                  <c:v>1.1101780849134941</c:v>
                </c:pt>
                <c:pt idx="134">
                  <c:v>1.1351762922635191</c:v>
                </c:pt>
                <c:pt idx="135">
                  <c:v>1.1157221929287744</c:v>
                </c:pt>
                <c:pt idx="136">
                  <c:v>1.1278928424800245</c:v>
                </c:pt>
                <c:pt idx="137">
                  <c:v>1.1068862263837216</c:v>
                </c:pt>
                <c:pt idx="138">
                  <c:v>1.113664731873196</c:v>
                </c:pt>
                <c:pt idx="139">
                  <c:v>1.0922294543506412</c:v>
                </c:pt>
                <c:pt idx="140">
                  <c:v>1.0963148560435321</c:v>
                </c:pt>
                <c:pt idx="141">
                  <c:v>1.065393945022495</c:v>
                </c:pt>
                <c:pt idx="142">
                  <c:v>1.0832483052307469</c:v>
                </c:pt>
                <c:pt idx="143">
                  <c:v>1.121236089732631</c:v>
                </c:pt>
                <c:pt idx="144">
                  <c:v>1.0779406238727205</c:v>
                </c:pt>
                <c:pt idx="145">
                  <c:v>1.0990116279366375</c:v>
                </c:pt>
                <c:pt idx="146">
                  <c:v>1.0986894832171874</c:v>
                </c:pt>
                <c:pt idx="147">
                  <c:v>1.0757636136438893</c:v>
                </c:pt>
                <c:pt idx="148">
                  <c:v>1.1069625747150196</c:v>
                </c:pt>
                <c:pt idx="149">
                  <c:v>1.0900814742804359</c:v>
                </c:pt>
                <c:pt idx="150">
                  <c:v>1.0924780548054152</c:v>
                </c:pt>
                <c:pt idx="151">
                  <c:v>1.0919712682623661</c:v>
                </c:pt>
                <c:pt idx="152">
                  <c:v>1.0692032627281463</c:v>
                </c:pt>
                <c:pt idx="153">
                  <c:v>1.0649453284972794</c:v>
                </c:pt>
                <c:pt idx="154">
                  <c:v>1.0689173702474533</c:v>
                </c:pt>
                <c:pt idx="155">
                  <c:v>1.0545678192271781</c:v>
                </c:pt>
                <c:pt idx="156">
                  <c:v>1.0574639194594226</c:v>
                </c:pt>
                <c:pt idx="157">
                  <c:v>1.0648566576720768</c:v>
                </c:pt>
                <c:pt idx="158">
                  <c:v>1.072487582932488</c:v>
                </c:pt>
                <c:pt idx="159">
                  <c:v>1.0831670403143381</c:v>
                </c:pt>
                <c:pt idx="160">
                  <c:v>1.0729772258473136</c:v>
                </c:pt>
                <c:pt idx="161">
                  <c:v>1.0420815936243719</c:v>
                </c:pt>
                <c:pt idx="162">
                  <c:v>1.0386438532079891</c:v>
                </c:pt>
                <c:pt idx="163">
                  <c:v>1.0883602634086496</c:v>
                </c:pt>
                <c:pt idx="164">
                  <c:v>1.0648255353676837</c:v>
                </c:pt>
                <c:pt idx="165">
                  <c:v>1.0230800783292695</c:v>
                </c:pt>
                <c:pt idx="166">
                  <c:v>1.0646897602293095</c:v>
                </c:pt>
                <c:pt idx="167">
                  <c:v>1.0475810099180214</c:v>
                </c:pt>
                <c:pt idx="168">
                  <c:v>1.0822984573670849</c:v>
                </c:pt>
                <c:pt idx="169">
                  <c:v>1.05435441580385</c:v>
                </c:pt>
                <c:pt idx="170">
                  <c:v>1.0728679317360992</c:v>
                </c:pt>
                <c:pt idx="171">
                  <c:v>1.1029060389495058</c:v>
                </c:pt>
                <c:pt idx="172">
                  <c:v>1.1178041364665794</c:v>
                </c:pt>
                <c:pt idx="173">
                  <c:v>1.0728734982505745</c:v>
                </c:pt>
                <c:pt idx="174">
                  <c:v>1.0856665552016833</c:v>
                </c:pt>
                <c:pt idx="175">
                  <c:v>1.1117781408561362</c:v>
                </c:pt>
                <c:pt idx="176">
                  <c:v>1.0882237330642701</c:v>
                </c:pt>
                <c:pt idx="177">
                  <c:v>1.0619742827233625</c:v>
                </c:pt>
                <c:pt idx="178">
                  <c:v>1.0470643880576864</c:v>
                </c:pt>
                <c:pt idx="179">
                  <c:v>1.0545639445260664</c:v>
                </c:pt>
                <c:pt idx="180">
                  <c:v>1.0623358154352989</c:v>
                </c:pt>
                <c:pt idx="181">
                  <c:v>1.0603147461882427</c:v>
                </c:pt>
                <c:pt idx="182">
                  <c:v>1.0907818444821151</c:v>
                </c:pt>
                <c:pt idx="183">
                  <c:v>1.0567034076845823</c:v>
                </c:pt>
                <c:pt idx="184">
                  <c:v>1.0546183784766334</c:v>
                </c:pt>
                <c:pt idx="185">
                  <c:v>1.0720522094142877</c:v>
                </c:pt>
                <c:pt idx="186">
                  <c:v>1.0345199613888159</c:v>
                </c:pt>
                <c:pt idx="187">
                  <c:v>1.0521044478443298</c:v>
                </c:pt>
                <c:pt idx="188">
                  <c:v>1.0595253834083866</c:v>
                </c:pt>
                <c:pt idx="189">
                  <c:v>1.0314994009521867</c:v>
                </c:pt>
                <c:pt idx="190">
                  <c:v>1.0498956490693461</c:v>
                </c:pt>
                <c:pt idx="191">
                  <c:v>1.0566961513293045</c:v>
                </c:pt>
                <c:pt idx="192">
                  <c:v>1.0294906525987706</c:v>
                </c:pt>
                <c:pt idx="193">
                  <c:v>1.0330962988175203</c:v>
                </c:pt>
                <c:pt idx="194">
                  <c:v>1.0595606175213508</c:v>
                </c:pt>
                <c:pt idx="195">
                  <c:v>1.0390725420623044</c:v>
                </c:pt>
                <c:pt idx="196">
                  <c:v>1.0402359295994612</c:v>
                </c:pt>
                <c:pt idx="197">
                  <c:v>1.0265320561078199</c:v>
                </c:pt>
                <c:pt idx="198">
                  <c:v>1.0351173143253343</c:v>
                </c:pt>
                <c:pt idx="199">
                  <c:v>1.0455900520969392</c:v>
                </c:pt>
                <c:pt idx="200">
                  <c:v>1.0402092541411798</c:v>
                </c:pt>
                <c:pt idx="201">
                  <c:v>1.0144921502291675</c:v>
                </c:pt>
                <c:pt idx="202">
                  <c:v>1.0399940525673568</c:v>
                </c:pt>
                <c:pt idx="203">
                  <c:v>1.0356708128009449</c:v>
                </c:pt>
                <c:pt idx="204">
                  <c:v>1.0460499920022581</c:v>
                </c:pt>
                <c:pt idx="205">
                  <c:v>1.0565746290423912</c:v>
                </c:pt>
                <c:pt idx="206">
                  <c:v>1.0378007418808322</c:v>
                </c:pt>
                <c:pt idx="207">
                  <c:v>1.0301309779441359</c:v>
                </c:pt>
                <c:pt idx="208">
                  <c:v>1.0592655400791731</c:v>
                </c:pt>
                <c:pt idx="209">
                  <c:v>1.0665869267497261</c:v>
                </c:pt>
                <c:pt idx="210">
                  <c:v>1.0421340270031103</c:v>
                </c:pt>
                <c:pt idx="211">
                  <c:v>1.0394471163917256</c:v>
                </c:pt>
                <c:pt idx="212">
                  <c:v>1.0667223917263573</c:v>
                </c:pt>
                <c:pt idx="213">
                  <c:v>1.0362049163030245</c:v>
                </c:pt>
                <c:pt idx="214">
                  <c:v>1.0327997394391797</c:v>
                </c:pt>
                <c:pt idx="215">
                  <c:v>1.0323079161836914</c:v>
                </c:pt>
                <c:pt idx="216">
                  <c:v>1.0603857244411636</c:v>
                </c:pt>
                <c:pt idx="217">
                  <c:v>1.0523061392953827</c:v>
                </c:pt>
                <c:pt idx="218">
                  <c:v>1.0591045265451937</c:v>
                </c:pt>
                <c:pt idx="219">
                  <c:v>1.0616766264444157</c:v>
                </c:pt>
                <c:pt idx="220">
                  <c:v>1.040284717804796</c:v>
                </c:pt>
                <c:pt idx="221">
                  <c:v>1.0659009968169888</c:v>
                </c:pt>
                <c:pt idx="222">
                  <c:v>1.0312110778408099</c:v>
                </c:pt>
                <c:pt idx="223">
                  <c:v>1.0642186205895383</c:v>
                </c:pt>
                <c:pt idx="224">
                  <c:v>1.0446917795709523</c:v>
                </c:pt>
                <c:pt idx="225">
                  <c:v>1.0322835864589708</c:v>
                </c:pt>
                <c:pt idx="226">
                  <c:v>1.0127228485956761</c:v>
                </c:pt>
                <c:pt idx="227">
                  <c:v>1.0089061873517289</c:v>
                </c:pt>
                <c:pt idx="228">
                  <c:v>1.0638566360314639</c:v>
                </c:pt>
                <c:pt idx="229">
                  <c:v>1.0418118092642792</c:v>
                </c:pt>
                <c:pt idx="230">
                  <c:v>1.0514285768305378</c:v>
                </c:pt>
                <c:pt idx="231">
                  <c:v>1.0104975923284814</c:v>
                </c:pt>
                <c:pt idx="232">
                  <c:v>1.0234713573230598</c:v>
                </c:pt>
                <c:pt idx="233">
                  <c:v>1.0078536606202424</c:v>
                </c:pt>
                <c:pt idx="234">
                  <c:v>1.046320235180509</c:v>
                </c:pt>
                <c:pt idx="235">
                  <c:v>1.0090856949059519</c:v>
                </c:pt>
                <c:pt idx="236">
                  <c:v>0.99915006904566273</c:v>
                </c:pt>
                <c:pt idx="237">
                  <c:v>0.97842611842455884</c:v>
                </c:pt>
                <c:pt idx="238">
                  <c:v>1.0244056164021584</c:v>
                </c:pt>
                <c:pt idx="239">
                  <c:v>1.001820755508168</c:v>
                </c:pt>
                <c:pt idx="240">
                  <c:v>1.0164151536385349</c:v>
                </c:pt>
                <c:pt idx="241">
                  <c:v>1.022581752171176</c:v>
                </c:pt>
                <c:pt idx="242">
                  <c:v>1.0994240825737305</c:v>
                </c:pt>
                <c:pt idx="243">
                  <c:v>1.0274539706043224</c:v>
                </c:pt>
                <c:pt idx="244">
                  <c:v>1.0710616646604454</c:v>
                </c:pt>
                <c:pt idx="245">
                  <c:v>1.0798378735497736</c:v>
                </c:pt>
                <c:pt idx="246">
                  <c:v>1.0285154176342786</c:v>
                </c:pt>
                <c:pt idx="247">
                  <c:v>1.030107327005932</c:v>
                </c:pt>
                <c:pt idx="248">
                  <c:v>1.0434591097279418</c:v>
                </c:pt>
                <c:pt idx="249">
                  <c:v>0.9995147791778255</c:v>
                </c:pt>
                <c:pt idx="250">
                  <c:v>1.0062404290435698</c:v>
                </c:pt>
                <c:pt idx="251">
                  <c:v>0.96937412265155165</c:v>
                </c:pt>
                <c:pt idx="252">
                  <c:v>0.94562865276895403</c:v>
                </c:pt>
                <c:pt idx="253">
                  <c:v>0.98452164376840923</c:v>
                </c:pt>
                <c:pt idx="254">
                  <c:v>0.99768178139217589</c:v>
                </c:pt>
                <c:pt idx="255">
                  <c:v>0.98862687829305107</c:v>
                </c:pt>
                <c:pt idx="256">
                  <c:v>0.99398245708742616</c:v>
                </c:pt>
                <c:pt idx="257">
                  <c:v>1.022295051230903</c:v>
                </c:pt>
                <c:pt idx="258">
                  <c:v>1.0285910694177762</c:v>
                </c:pt>
                <c:pt idx="259">
                  <c:v>0.99681814782378086</c:v>
                </c:pt>
                <c:pt idx="260">
                  <c:v>1.0202556129442941</c:v>
                </c:pt>
                <c:pt idx="261">
                  <c:v>0.99546920132478234</c:v>
                </c:pt>
                <c:pt idx="262">
                  <c:v>0.99795490271254583</c:v>
                </c:pt>
                <c:pt idx="263">
                  <c:v>1.0282405566292312</c:v>
                </c:pt>
                <c:pt idx="264">
                  <c:v>1.0259679412242222</c:v>
                </c:pt>
                <c:pt idx="265">
                  <c:v>1.0080952958253191</c:v>
                </c:pt>
                <c:pt idx="266">
                  <c:v>0.99671189213880862</c:v>
                </c:pt>
                <c:pt idx="267">
                  <c:v>1.001464427175178</c:v>
                </c:pt>
                <c:pt idx="268">
                  <c:v>0.98511999342214773</c:v>
                </c:pt>
                <c:pt idx="269">
                  <c:v>1.0247541334833887</c:v>
                </c:pt>
                <c:pt idx="270">
                  <c:v>1.0088355125735173</c:v>
                </c:pt>
                <c:pt idx="271">
                  <c:v>1.0121315136446012</c:v>
                </c:pt>
                <c:pt idx="272">
                  <c:v>1.04506338671646</c:v>
                </c:pt>
                <c:pt idx="273">
                  <c:v>0.99321238565852288</c:v>
                </c:pt>
                <c:pt idx="274">
                  <c:v>0.98696986942684051</c:v>
                </c:pt>
                <c:pt idx="275">
                  <c:v>1.0329330228098499</c:v>
                </c:pt>
                <c:pt idx="276">
                  <c:v>1.0276214015006304</c:v>
                </c:pt>
                <c:pt idx="277">
                  <c:v>1.024484491438874</c:v>
                </c:pt>
                <c:pt idx="278">
                  <c:v>1.0743377338602842</c:v>
                </c:pt>
                <c:pt idx="279">
                  <c:v>1.0665853983188549</c:v>
                </c:pt>
                <c:pt idx="280">
                  <c:v>1.0267517496454341</c:v>
                </c:pt>
                <c:pt idx="281">
                  <c:v>1.0439110742670421</c:v>
                </c:pt>
                <c:pt idx="282">
                  <c:v>1.0424456217882159</c:v>
                </c:pt>
                <c:pt idx="283">
                  <c:v>1.0366030821328045</c:v>
                </c:pt>
                <c:pt idx="284">
                  <c:v>1.0002193409080005</c:v>
                </c:pt>
                <c:pt idx="285">
                  <c:v>1.0147429906581238</c:v>
                </c:pt>
                <c:pt idx="286">
                  <c:v>1.0196520008163932</c:v>
                </c:pt>
                <c:pt idx="287">
                  <c:v>1.0510204753672525</c:v>
                </c:pt>
                <c:pt idx="288">
                  <c:v>1.0385999074289749</c:v>
                </c:pt>
                <c:pt idx="289">
                  <c:v>1.0321747954438478</c:v>
                </c:pt>
                <c:pt idx="290">
                  <c:v>1.0320516874286156</c:v>
                </c:pt>
                <c:pt idx="291">
                  <c:v>1.0142161897343516</c:v>
                </c:pt>
                <c:pt idx="292">
                  <c:v>1.0020262867038592</c:v>
                </c:pt>
                <c:pt idx="293">
                  <c:v>1.0260325757083439</c:v>
                </c:pt>
                <c:pt idx="294">
                  <c:v>0.99381328453600049</c:v>
                </c:pt>
                <c:pt idx="295">
                  <c:v>1.0129396291009465</c:v>
                </c:pt>
                <c:pt idx="296">
                  <c:v>0.9974458981696257</c:v>
                </c:pt>
                <c:pt idx="297">
                  <c:v>1.0064168825459709</c:v>
                </c:pt>
                <c:pt idx="298">
                  <c:v>0.99532596168715814</c:v>
                </c:pt>
                <c:pt idx="299">
                  <c:v>1.0031439969161344</c:v>
                </c:pt>
                <c:pt idx="300">
                  <c:v>1.0083738205819455</c:v>
                </c:pt>
                <c:pt idx="301">
                  <c:v>1.0037700067453987</c:v>
                </c:pt>
                <c:pt idx="302">
                  <c:v>1.0057648733676119</c:v>
                </c:pt>
                <c:pt idx="303">
                  <c:v>1.0014781740146621</c:v>
                </c:pt>
                <c:pt idx="304">
                  <c:v>1.0126778468113844</c:v>
                </c:pt>
                <c:pt idx="305">
                  <c:v>1.0094398496916841</c:v>
                </c:pt>
                <c:pt idx="306">
                  <c:v>1.0146053218792479</c:v>
                </c:pt>
                <c:pt idx="307">
                  <c:v>1.0109659977813383</c:v>
                </c:pt>
                <c:pt idx="308">
                  <c:v>1.0113460241884253</c:v>
                </c:pt>
                <c:pt idx="309">
                  <c:v>0.99626267147036185</c:v>
                </c:pt>
                <c:pt idx="310">
                  <c:v>1.0051932162640942</c:v>
                </c:pt>
                <c:pt idx="311">
                  <c:v>0.99839226964955841</c:v>
                </c:pt>
                <c:pt idx="312">
                  <c:v>1.0021825834036915</c:v>
                </c:pt>
                <c:pt idx="313">
                  <c:v>0.99889648520640639</c:v>
                </c:pt>
                <c:pt idx="314">
                  <c:v>1.035036128623646</c:v>
                </c:pt>
                <c:pt idx="315">
                  <c:v>1.0332917104675177</c:v>
                </c:pt>
                <c:pt idx="316">
                  <c:v>1.0347399697395223</c:v>
                </c:pt>
                <c:pt idx="317">
                  <c:v>1.0236764678079391</c:v>
                </c:pt>
                <c:pt idx="318">
                  <c:v>1.0421038829338238</c:v>
                </c:pt>
                <c:pt idx="319">
                  <c:v>1.02155436748395</c:v>
                </c:pt>
                <c:pt idx="320">
                  <c:v>0.98446227956974053</c:v>
                </c:pt>
              </c:numCache>
            </c:numRef>
          </c:val>
          <c:smooth val="0"/>
          <c:extLst xmlns:c16r2="http://schemas.microsoft.com/office/drawing/2015/06/chart">
            <c:ext xmlns:c16="http://schemas.microsoft.com/office/drawing/2014/chart" uri="{C3380CC4-5D6E-409C-BE32-E72D297353CC}">
              <c16:uniqueId val="{00000000-EB38-4C4B-9240-99215C6DD9ED}"/>
            </c:ext>
          </c:extLst>
        </c:ser>
        <c:ser>
          <c:idx val="2"/>
          <c:order val="1"/>
          <c:tx>
            <c:strRef>
              <c:f>'SeriesData (1)'!$AA$2</c:f>
              <c:strCache>
                <c:ptCount val="1"/>
                <c:pt idx="0">
                  <c:v>canada</c:v>
                </c:pt>
              </c:strCache>
            </c:strRef>
          </c:tx>
          <c:spPr>
            <a:ln w="9525">
              <a:solidFill>
                <a:schemeClr val="accent6">
                  <a:lumMod val="20000"/>
                  <a:lumOff val="80000"/>
                </a:schemeClr>
              </a:solidFill>
            </a:ln>
          </c:spPr>
          <c:marker>
            <c:symbol val="none"/>
          </c:marker>
          <c:cat>
            <c:numRef>
              <c:f>'SeriesData (1)'!$A$3:$A$340</c:f>
              <c:numCache>
                <c:formatCode>dd/mm/yy</c:formatCode>
                <c:ptCount val="338"/>
                <c:pt idx="0">
                  <c:v>32295</c:v>
                </c:pt>
                <c:pt idx="1">
                  <c:v>32325</c:v>
                </c:pt>
                <c:pt idx="2">
                  <c:v>32356</c:v>
                </c:pt>
                <c:pt idx="3">
                  <c:v>32387</c:v>
                </c:pt>
                <c:pt idx="4">
                  <c:v>32417</c:v>
                </c:pt>
                <c:pt idx="5">
                  <c:v>32448</c:v>
                </c:pt>
                <c:pt idx="6">
                  <c:v>32478</c:v>
                </c:pt>
                <c:pt idx="7">
                  <c:v>32509</c:v>
                </c:pt>
                <c:pt idx="8">
                  <c:v>32540</c:v>
                </c:pt>
                <c:pt idx="9">
                  <c:v>32568</c:v>
                </c:pt>
                <c:pt idx="10">
                  <c:v>32599</c:v>
                </c:pt>
                <c:pt idx="11">
                  <c:v>32629</c:v>
                </c:pt>
                <c:pt idx="12">
                  <c:v>32660</c:v>
                </c:pt>
                <c:pt idx="13">
                  <c:v>32690</c:v>
                </c:pt>
                <c:pt idx="14">
                  <c:v>32721</c:v>
                </c:pt>
                <c:pt idx="15">
                  <c:v>32752</c:v>
                </c:pt>
                <c:pt idx="16">
                  <c:v>32782</c:v>
                </c:pt>
                <c:pt idx="17">
                  <c:v>32813</c:v>
                </c:pt>
                <c:pt idx="18">
                  <c:v>32843</c:v>
                </c:pt>
                <c:pt idx="19">
                  <c:v>32874</c:v>
                </c:pt>
                <c:pt idx="20">
                  <c:v>32905</c:v>
                </c:pt>
                <c:pt idx="21">
                  <c:v>32933</c:v>
                </c:pt>
                <c:pt idx="22">
                  <c:v>32964</c:v>
                </c:pt>
                <c:pt idx="23">
                  <c:v>32994</c:v>
                </c:pt>
                <c:pt idx="24">
                  <c:v>33025</c:v>
                </c:pt>
                <c:pt idx="25">
                  <c:v>33055</c:v>
                </c:pt>
                <c:pt idx="26">
                  <c:v>33086</c:v>
                </c:pt>
                <c:pt idx="27">
                  <c:v>33117</c:v>
                </c:pt>
                <c:pt idx="28">
                  <c:v>33147</c:v>
                </c:pt>
                <c:pt idx="29">
                  <c:v>33178</c:v>
                </c:pt>
                <c:pt idx="30">
                  <c:v>33208</c:v>
                </c:pt>
                <c:pt idx="31">
                  <c:v>33239</c:v>
                </c:pt>
                <c:pt idx="32">
                  <c:v>33270</c:v>
                </c:pt>
                <c:pt idx="33">
                  <c:v>33298</c:v>
                </c:pt>
                <c:pt idx="34">
                  <c:v>33329</c:v>
                </c:pt>
                <c:pt idx="35">
                  <c:v>33359</c:v>
                </c:pt>
                <c:pt idx="36">
                  <c:v>33390</c:v>
                </c:pt>
                <c:pt idx="37">
                  <c:v>33420</c:v>
                </c:pt>
                <c:pt idx="38">
                  <c:v>33451</c:v>
                </c:pt>
                <c:pt idx="39">
                  <c:v>33482</c:v>
                </c:pt>
                <c:pt idx="40">
                  <c:v>33512</c:v>
                </c:pt>
                <c:pt idx="41">
                  <c:v>33543</c:v>
                </c:pt>
                <c:pt idx="42">
                  <c:v>33573</c:v>
                </c:pt>
                <c:pt idx="43">
                  <c:v>33604</c:v>
                </c:pt>
                <c:pt idx="44">
                  <c:v>33635</c:v>
                </c:pt>
                <c:pt idx="45">
                  <c:v>33664</c:v>
                </c:pt>
                <c:pt idx="46">
                  <c:v>33695</c:v>
                </c:pt>
                <c:pt idx="47">
                  <c:v>33725</c:v>
                </c:pt>
                <c:pt idx="48">
                  <c:v>33756</c:v>
                </c:pt>
                <c:pt idx="49">
                  <c:v>33786</c:v>
                </c:pt>
                <c:pt idx="50">
                  <c:v>33817</c:v>
                </c:pt>
                <c:pt idx="51">
                  <c:v>33848</c:v>
                </c:pt>
                <c:pt idx="52">
                  <c:v>33878</c:v>
                </c:pt>
                <c:pt idx="53">
                  <c:v>33909</c:v>
                </c:pt>
                <c:pt idx="54">
                  <c:v>33939</c:v>
                </c:pt>
                <c:pt idx="55">
                  <c:v>33970</c:v>
                </c:pt>
                <c:pt idx="56">
                  <c:v>34001</c:v>
                </c:pt>
                <c:pt idx="57">
                  <c:v>34029</c:v>
                </c:pt>
                <c:pt idx="58">
                  <c:v>34060</c:v>
                </c:pt>
                <c:pt idx="59">
                  <c:v>34090</c:v>
                </c:pt>
                <c:pt idx="60">
                  <c:v>34121</c:v>
                </c:pt>
                <c:pt idx="61">
                  <c:v>34151</c:v>
                </c:pt>
                <c:pt idx="62">
                  <c:v>34182</c:v>
                </c:pt>
                <c:pt idx="63">
                  <c:v>34213</c:v>
                </c:pt>
                <c:pt idx="64">
                  <c:v>34243</c:v>
                </c:pt>
                <c:pt idx="65">
                  <c:v>34274</c:v>
                </c:pt>
                <c:pt idx="66">
                  <c:v>34304</c:v>
                </c:pt>
                <c:pt idx="67">
                  <c:v>34335</c:v>
                </c:pt>
                <c:pt idx="68">
                  <c:v>34366</c:v>
                </c:pt>
                <c:pt idx="69">
                  <c:v>34394</c:v>
                </c:pt>
                <c:pt idx="70">
                  <c:v>34425</c:v>
                </c:pt>
                <c:pt idx="71">
                  <c:v>34455</c:v>
                </c:pt>
                <c:pt idx="72">
                  <c:v>34486</c:v>
                </c:pt>
                <c:pt idx="73">
                  <c:v>34516</c:v>
                </c:pt>
                <c:pt idx="74">
                  <c:v>34547</c:v>
                </c:pt>
                <c:pt idx="75">
                  <c:v>34578</c:v>
                </c:pt>
                <c:pt idx="76">
                  <c:v>34608</c:v>
                </c:pt>
                <c:pt idx="77">
                  <c:v>34639</c:v>
                </c:pt>
                <c:pt idx="78">
                  <c:v>34669</c:v>
                </c:pt>
                <c:pt idx="79">
                  <c:v>34700</c:v>
                </c:pt>
                <c:pt idx="80">
                  <c:v>34731</c:v>
                </c:pt>
                <c:pt idx="81">
                  <c:v>34759</c:v>
                </c:pt>
                <c:pt idx="82">
                  <c:v>34790</c:v>
                </c:pt>
                <c:pt idx="83">
                  <c:v>34820</c:v>
                </c:pt>
                <c:pt idx="84">
                  <c:v>34851</c:v>
                </c:pt>
                <c:pt idx="85">
                  <c:v>34881</c:v>
                </c:pt>
                <c:pt idx="86">
                  <c:v>34912</c:v>
                </c:pt>
                <c:pt idx="87">
                  <c:v>34943</c:v>
                </c:pt>
                <c:pt idx="88">
                  <c:v>34973</c:v>
                </c:pt>
                <c:pt idx="89">
                  <c:v>35004</c:v>
                </c:pt>
                <c:pt idx="90">
                  <c:v>35034</c:v>
                </c:pt>
                <c:pt idx="91">
                  <c:v>35065</c:v>
                </c:pt>
                <c:pt idx="92">
                  <c:v>35096</c:v>
                </c:pt>
                <c:pt idx="93">
                  <c:v>35125</c:v>
                </c:pt>
                <c:pt idx="94">
                  <c:v>35156</c:v>
                </c:pt>
                <c:pt idx="95">
                  <c:v>35186</c:v>
                </c:pt>
                <c:pt idx="96">
                  <c:v>35217</c:v>
                </c:pt>
                <c:pt idx="97">
                  <c:v>35247</c:v>
                </c:pt>
                <c:pt idx="98">
                  <c:v>35278</c:v>
                </c:pt>
                <c:pt idx="99">
                  <c:v>35309</c:v>
                </c:pt>
                <c:pt idx="100">
                  <c:v>35339</c:v>
                </c:pt>
                <c:pt idx="101">
                  <c:v>35370</c:v>
                </c:pt>
                <c:pt idx="102">
                  <c:v>35400</c:v>
                </c:pt>
                <c:pt idx="103">
                  <c:v>35431</c:v>
                </c:pt>
                <c:pt idx="104">
                  <c:v>35462</c:v>
                </c:pt>
                <c:pt idx="105">
                  <c:v>35490</c:v>
                </c:pt>
                <c:pt idx="106">
                  <c:v>35521</c:v>
                </c:pt>
                <c:pt idx="107">
                  <c:v>35551</c:v>
                </c:pt>
                <c:pt idx="108">
                  <c:v>35582</c:v>
                </c:pt>
                <c:pt idx="109">
                  <c:v>35612</c:v>
                </c:pt>
                <c:pt idx="110">
                  <c:v>35643</c:v>
                </c:pt>
                <c:pt idx="111">
                  <c:v>35674</c:v>
                </c:pt>
                <c:pt idx="112">
                  <c:v>35704</c:v>
                </c:pt>
                <c:pt idx="113">
                  <c:v>35735</c:v>
                </c:pt>
                <c:pt idx="114">
                  <c:v>35765</c:v>
                </c:pt>
                <c:pt idx="115">
                  <c:v>35796</c:v>
                </c:pt>
                <c:pt idx="116">
                  <c:v>35827</c:v>
                </c:pt>
                <c:pt idx="117">
                  <c:v>35855</c:v>
                </c:pt>
                <c:pt idx="118">
                  <c:v>35886</c:v>
                </c:pt>
                <c:pt idx="119">
                  <c:v>35916</c:v>
                </c:pt>
                <c:pt idx="120">
                  <c:v>35947</c:v>
                </c:pt>
                <c:pt idx="121">
                  <c:v>35977</c:v>
                </c:pt>
                <c:pt idx="122">
                  <c:v>36008</c:v>
                </c:pt>
                <c:pt idx="123">
                  <c:v>36039</c:v>
                </c:pt>
                <c:pt idx="124">
                  <c:v>36069</c:v>
                </c:pt>
                <c:pt idx="125">
                  <c:v>36100</c:v>
                </c:pt>
                <c:pt idx="126">
                  <c:v>36130</c:v>
                </c:pt>
                <c:pt idx="127">
                  <c:v>36161</c:v>
                </c:pt>
                <c:pt idx="128">
                  <c:v>36192</c:v>
                </c:pt>
                <c:pt idx="129">
                  <c:v>36220</c:v>
                </c:pt>
                <c:pt idx="130">
                  <c:v>36251</c:v>
                </c:pt>
                <c:pt idx="131">
                  <c:v>36281</c:v>
                </c:pt>
                <c:pt idx="132">
                  <c:v>36312</c:v>
                </c:pt>
                <c:pt idx="133">
                  <c:v>36342</c:v>
                </c:pt>
                <c:pt idx="134">
                  <c:v>36373</c:v>
                </c:pt>
                <c:pt idx="135">
                  <c:v>36404</c:v>
                </c:pt>
                <c:pt idx="136">
                  <c:v>36434</c:v>
                </c:pt>
                <c:pt idx="137">
                  <c:v>36465</c:v>
                </c:pt>
                <c:pt idx="138">
                  <c:v>36495</c:v>
                </c:pt>
                <c:pt idx="139">
                  <c:v>36526</c:v>
                </c:pt>
                <c:pt idx="140">
                  <c:v>36557</c:v>
                </c:pt>
                <c:pt idx="141">
                  <c:v>36586</c:v>
                </c:pt>
                <c:pt idx="142">
                  <c:v>36617</c:v>
                </c:pt>
                <c:pt idx="143">
                  <c:v>36647</c:v>
                </c:pt>
                <c:pt idx="144">
                  <c:v>36678</c:v>
                </c:pt>
                <c:pt idx="145">
                  <c:v>36708</c:v>
                </c:pt>
                <c:pt idx="146">
                  <c:v>36739</c:v>
                </c:pt>
                <c:pt idx="147">
                  <c:v>36770</c:v>
                </c:pt>
                <c:pt idx="148">
                  <c:v>36800</c:v>
                </c:pt>
                <c:pt idx="149">
                  <c:v>36831</c:v>
                </c:pt>
                <c:pt idx="150">
                  <c:v>36861</c:v>
                </c:pt>
                <c:pt idx="151">
                  <c:v>36892</c:v>
                </c:pt>
                <c:pt idx="152">
                  <c:v>36923</c:v>
                </c:pt>
                <c:pt idx="153">
                  <c:v>36951</c:v>
                </c:pt>
                <c:pt idx="154">
                  <c:v>36982</c:v>
                </c:pt>
                <c:pt idx="155">
                  <c:v>37012</c:v>
                </c:pt>
                <c:pt idx="156">
                  <c:v>37043</c:v>
                </c:pt>
                <c:pt idx="157">
                  <c:v>37073</c:v>
                </c:pt>
                <c:pt idx="158">
                  <c:v>37104</c:v>
                </c:pt>
                <c:pt idx="159">
                  <c:v>37135</c:v>
                </c:pt>
                <c:pt idx="160">
                  <c:v>37165</c:v>
                </c:pt>
                <c:pt idx="161">
                  <c:v>37196</c:v>
                </c:pt>
                <c:pt idx="162">
                  <c:v>37226</c:v>
                </c:pt>
                <c:pt idx="163">
                  <c:v>37257</c:v>
                </c:pt>
                <c:pt idx="164">
                  <c:v>37288</c:v>
                </c:pt>
                <c:pt idx="165">
                  <c:v>37316</c:v>
                </c:pt>
                <c:pt idx="166">
                  <c:v>37347</c:v>
                </c:pt>
                <c:pt idx="167">
                  <c:v>37377</c:v>
                </c:pt>
                <c:pt idx="168">
                  <c:v>37408</c:v>
                </c:pt>
                <c:pt idx="169">
                  <c:v>37438</c:v>
                </c:pt>
                <c:pt idx="170">
                  <c:v>37469</c:v>
                </c:pt>
                <c:pt idx="171">
                  <c:v>37500</c:v>
                </c:pt>
                <c:pt idx="172">
                  <c:v>37530</c:v>
                </c:pt>
                <c:pt idx="173">
                  <c:v>37561</c:v>
                </c:pt>
                <c:pt idx="174">
                  <c:v>37591</c:v>
                </c:pt>
                <c:pt idx="175">
                  <c:v>37622</c:v>
                </c:pt>
                <c:pt idx="176">
                  <c:v>37653</c:v>
                </c:pt>
                <c:pt idx="177">
                  <c:v>37681</c:v>
                </c:pt>
                <c:pt idx="178">
                  <c:v>37712</c:v>
                </c:pt>
                <c:pt idx="179">
                  <c:v>37742</c:v>
                </c:pt>
                <c:pt idx="180">
                  <c:v>37773</c:v>
                </c:pt>
                <c:pt idx="181">
                  <c:v>37803</c:v>
                </c:pt>
                <c:pt idx="182">
                  <c:v>37834</c:v>
                </c:pt>
                <c:pt idx="183">
                  <c:v>37865</c:v>
                </c:pt>
                <c:pt idx="184">
                  <c:v>37895</c:v>
                </c:pt>
                <c:pt idx="185">
                  <c:v>37926</c:v>
                </c:pt>
                <c:pt idx="186">
                  <c:v>37956</c:v>
                </c:pt>
                <c:pt idx="187">
                  <c:v>37987</c:v>
                </c:pt>
                <c:pt idx="188">
                  <c:v>38018</c:v>
                </c:pt>
                <c:pt idx="189">
                  <c:v>38047</c:v>
                </c:pt>
                <c:pt idx="190">
                  <c:v>38078</c:v>
                </c:pt>
                <c:pt idx="191">
                  <c:v>38108</c:v>
                </c:pt>
                <c:pt idx="192">
                  <c:v>38139</c:v>
                </c:pt>
                <c:pt idx="193">
                  <c:v>38169</c:v>
                </c:pt>
                <c:pt idx="194">
                  <c:v>38200</c:v>
                </c:pt>
                <c:pt idx="195">
                  <c:v>38231</c:v>
                </c:pt>
                <c:pt idx="196">
                  <c:v>38261</c:v>
                </c:pt>
                <c:pt idx="197">
                  <c:v>38292</c:v>
                </c:pt>
                <c:pt idx="198">
                  <c:v>38322</c:v>
                </c:pt>
                <c:pt idx="199">
                  <c:v>38353</c:v>
                </c:pt>
                <c:pt idx="200">
                  <c:v>38384</c:v>
                </c:pt>
                <c:pt idx="201">
                  <c:v>38412</c:v>
                </c:pt>
                <c:pt idx="202">
                  <c:v>38443</c:v>
                </c:pt>
                <c:pt idx="203">
                  <c:v>38473</c:v>
                </c:pt>
                <c:pt idx="204">
                  <c:v>38504</c:v>
                </c:pt>
                <c:pt idx="205">
                  <c:v>38534</c:v>
                </c:pt>
                <c:pt idx="206">
                  <c:v>38565</c:v>
                </c:pt>
                <c:pt idx="207">
                  <c:v>38596</c:v>
                </c:pt>
                <c:pt idx="208">
                  <c:v>38626</c:v>
                </c:pt>
                <c:pt idx="209">
                  <c:v>38657</c:v>
                </c:pt>
                <c:pt idx="210">
                  <c:v>38687</c:v>
                </c:pt>
                <c:pt idx="211">
                  <c:v>38718</c:v>
                </c:pt>
                <c:pt idx="212">
                  <c:v>38749</c:v>
                </c:pt>
                <c:pt idx="213">
                  <c:v>38777</c:v>
                </c:pt>
                <c:pt idx="214">
                  <c:v>38808</c:v>
                </c:pt>
                <c:pt idx="215">
                  <c:v>38838</c:v>
                </c:pt>
                <c:pt idx="216">
                  <c:v>38869</c:v>
                </c:pt>
                <c:pt idx="217">
                  <c:v>38899</c:v>
                </c:pt>
                <c:pt idx="218">
                  <c:v>38930</c:v>
                </c:pt>
                <c:pt idx="219">
                  <c:v>38961</c:v>
                </c:pt>
                <c:pt idx="220">
                  <c:v>38991</c:v>
                </c:pt>
                <c:pt idx="221">
                  <c:v>39022</c:v>
                </c:pt>
                <c:pt idx="222">
                  <c:v>39052</c:v>
                </c:pt>
                <c:pt idx="223">
                  <c:v>39083</c:v>
                </c:pt>
                <c:pt idx="224">
                  <c:v>39114</c:v>
                </c:pt>
                <c:pt idx="225">
                  <c:v>39142</c:v>
                </c:pt>
                <c:pt idx="226">
                  <c:v>39173</c:v>
                </c:pt>
                <c:pt idx="227">
                  <c:v>39203</c:v>
                </c:pt>
                <c:pt idx="228">
                  <c:v>39234</c:v>
                </c:pt>
                <c:pt idx="229">
                  <c:v>39264</c:v>
                </c:pt>
                <c:pt idx="230">
                  <c:v>39295</c:v>
                </c:pt>
                <c:pt idx="231">
                  <c:v>39326</c:v>
                </c:pt>
                <c:pt idx="232">
                  <c:v>39356</c:v>
                </c:pt>
                <c:pt idx="233">
                  <c:v>39387</c:v>
                </c:pt>
                <c:pt idx="234">
                  <c:v>39417</c:v>
                </c:pt>
                <c:pt idx="235">
                  <c:v>39448</c:v>
                </c:pt>
                <c:pt idx="236">
                  <c:v>39479</c:v>
                </c:pt>
                <c:pt idx="237">
                  <c:v>39508</c:v>
                </c:pt>
                <c:pt idx="238">
                  <c:v>39539</c:v>
                </c:pt>
                <c:pt idx="239">
                  <c:v>39569</c:v>
                </c:pt>
                <c:pt idx="240">
                  <c:v>39600</c:v>
                </c:pt>
                <c:pt idx="241">
                  <c:v>39630</c:v>
                </c:pt>
                <c:pt idx="242">
                  <c:v>39661</c:v>
                </c:pt>
                <c:pt idx="243">
                  <c:v>39692</c:v>
                </c:pt>
                <c:pt idx="244">
                  <c:v>39722</c:v>
                </c:pt>
                <c:pt idx="245">
                  <c:v>39753</c:v>
                </c:pt>
                <c:pt idx="246">
                  <c:v>39783</c:v>
                </c:pt>
                <c:pt idx="247">
                  <c:v>39814</c:v>
                </c:pt>
                <c:pt idx="248">
                  <c:v>39845</c:v>
                </c:pt>
                <c:pt idx="249">
                  <c:v>39873</c:v>
                </c:pt>
                <c:pt idx="250">
                  <c:v>39904</c:v>
                </c:pt>
                <c:pt idx="251">
                  <c:v>39934</c:v>
                </c:pt>
                <c:pt idx="252">
                  <c:v>39965</c:v>
                </c:pt>
                <c:pt idx="253">
                  <c:v>39995</c:v>
                </c:pt>
                <c:pt idx="254">
                  <c:v>40026</c:v>
                </c:pt>
                <c:pt idx="255">
                  <c:v>40057</c:v>
                </c:pt>
                <c:pt idx="256">
                  <c:v>40087</c:v>
                </c:pt>
                <c:pt idx="257">
                  <c:v>40118</c:v>
                </c:pt>
                <c:pt idx="258">
                  <c:v>40148</c:v>
                </c:pt>
                <c:pt idx="259">
                  <c:v>40179</c:v>
                </c:pt>
                <c:pt idx="260">
                  <c:v>40210</c:v>
                </c:pt>
                <c:pt idx="261">
                  <c:v>40238</c:v>
                </c:pt>
                <c:pt idx="262">
                  <c:v>40269</c:v>
                </c:pt>
                <c:pt idx="263">
                  <c:v>40299</c:v>
                </c:pt>
                <c:pt idx="264">
                  <c:v>40330</c:v>
                </c:pt>
                <c:pt idx="265">
                  <c:v>40360</c:v>
                </c:pt>
                <c:pt idx="266">
                  <c:v>40391</c:v>
                </c:pt>
                <c:pt idx="267">
                  <c:v>40422</c:v>
                </c:pt>
                <c:pt idx="268">
                  <c:v>40452</c:v>
                </c:pt>
                <c:pt idx="269">
                  <c:v>40483</c:v>
                </c:pt>
                <c:pt idx="270">
                  <c:v>40513</c:v>
                </c:pt>
                <c:pt idx="271">
                  <c:v>40544</c:v>
                </c:pt>
                <c:pt idx="272">
                  <c:v>40575</c:v>
                </c:pt>
                <c:pt idx="273">
                  <c:v>40603</c:v>
                </c:pt>
                <c:pt idx="274">
                  <c:v>40634</c:v>
                </c:pt>
                <c:pt idx="275">
                  <c:v>40664</c:v>
                </c:pt>
                <c:pt idx="276">
                  <c:v>40695</c:v>
                </c:pt>
                <c:pt idx="277">
                  <c:v>40725</c:v>
                </c:pt>
                <c:pt idx="278">
                  <c:v>40756</c:v>
                </c:pt>
                <c:pt idx="279">
                  <c:v>40787</c:v>
                </c:pt>
                <c:pt idx="280">
                  <c:v>40817</c:v>
                </c:pt>
                <c:pt idx="281">
                  <c:v>40848</c:v>
                </c:pt>
                <c:pt idx="282">
                  <c:v>40878</c:v>
                </c:pt>
                <c:pt idx="283">
                  <c:v>40909</c:v>
                </c:pt>
                <c:pt idx="284">
                  <c:v>40940</c:v>
                </c:pt>
                <c:pt idx="285">
                  <c:v>40969</c:v>
                </c:pt>
                <c:pt idx="286">
                  <c:v>41000</c:v>
                </c:pt>
                <c:pt idx="287">
                  <c:v>41030</c:v>
                </c:pt>
                <c:pt idx="288">
                  <c:v>41061</c:v>
                </c:pt>
                <c:pt idx="289">
                  <c:v>41091</c:v>
                </c:pt>
                <c:pt idx="290">
                  <c:v>41122</c:v>
                </c:pt>
                <c:pt idx="291">
                  <c:v>41153</c:v>
                </c:pt>
                <c:pt idx="292">
                  <c:v>41183</c:v>
                </c:pt>
                <c:pt idx="293">
                  <c:v>41214</c:v>
                </c:pt>
                <c:pt idx="294">
                  <c:v>41244</c:v>
                </c:pt>
                <c:pt idx="295">
                  <c:v>41275</c:v>
                </c:pt>
                <c:pt idx="296">
                  <c:v>41306</c:v>
                </c:pt>
                <c:pt idx="297">
                  <c:v>41334</c:v>
                </c:pt>
                <c:pt idx="298">
                  <c:v>41365</c:v>
                </c:pt>
                <c:pt idx="299">
                  <c:v>41395</c:v>
                </c:pt>
                <c:pt idx="300">
                  <c:v>41426</c:v>
                </c:pt>
                <c:pt idx="301">
                  <c:v>41456</c:v>
                </c:pt>
                <c:pt idx="302">
                  <c:v>41487</c:v>
                </c:pt>
                <c:pt idx="303">
                  <c:v>41518</c:v>
                </c:pt>
                <c:pt idx="304">
                  <c:v>41548</c:v>
                </c:pt>
                <c:pt idx="305">
                  <c:v>41579</c:v>
                </c:pt>
                <c:pt idx="306">
                  <c:v>41609</c:v>
                </c:pt>
                <c:pt idx="307">
                  <c:v>41640</c:v>
                </c:pt>
                <c:pt idx="308">
                  <c:v>41671</c:v>
                </c:pt>
                <c:pt idx="309">
                  <c:v>41699</c:v>
                </c:pt>
                <c:pt idx="310">
                  <c:v>41730</c:v>
                </c:pt>
                <c:pt idx="311">
                  <c:v>41760</c:v>
                </c:pt>
                <c:pt idx="312">
                  <c:v>41791</c:v>
                </c:pt>
                <c:pt idx="313">
                  <c:v>41821</c:v>
                </c:pt>
                <c:pt idx="314">
                  <c:v>41852</c:v>
                </c:pt>
                <c:pt idx="315">
                  <c:v>41883</c:v>
                </c:pt>
                <c:pt idx="316">
                  <c:v>41913</c:v>
                </c:pt>
                <c:pt idx="317">
                  <c:v>41944</c:v>
                </c:pt>
                <c:pt idx="318">
                  <c:v>41974</c:v>
                </c:pt>
                <c:pt idx="319">
                  <c:v>42005</c:v>
                </c:pt>
                <c:pt idx="320">
                  <c:v>42036</c:v>
                </c:pt>
                <c:pt idx="321">
                  <c:v>42064</c:v>
                </c:pt>
                <c:pt idx="322">
                  <c:v>42095</c:v>
                </c:pt>
                <c:pt idx="323">
                  <c:v>42125</c:v>
                </c:pt>
                <c:pt idx="324">
                  <c:v>42156</c:v>
                </c:pt>
                <c:pt idx="325">
                  <c:v>42186</c:v>
                </c:pt>
                <c:pt idx="326">
                  <c:v>42217</c:v>
                </c:pt>
                <c:pt idx="327">
                  <c:v>42248</c:v>
                </c:pt>
                <c:pt idx="328">
                  <c:v>42278</c:v>
                </c:pt>
                <c:pt idx="329">
                  <c:v>42309</c:v>
                </c:pt>
                <c:pt idx="330">
                  <c:v>42339</c:v>
                </c:pt>
                <c:pt idx="331">
                  <c:v>42370</c:v>
                </c:pt>
                <c:pt idx="332">
                  <c:v>42401</c:v>
                </c:pt>
                <c:pt idx="333">
                  <c:v>42430</c:v>
                </c:pt>
                <c:pt idx="334">
                  <c:v>42461</c:v>
                </c:pt>
                <c:pt idx="335">
                  <c:v>42491</c:v>
                </c:pt>
                <c:pt idx="336">
                  <c:v>42522</c:v>
                </c:pt>
                <c:pt idx="337">
                  <c:v>42552</c:v>
                </c:pt>
              </c:numCache>
            </c:numRef>
          </c:cat>
          <c:val>
            <c:numRef>
              <c:f>'SeriesData (1)'!$AA$3:$AA$324</c:f>
              <c:numCache>
                <c:formatCode>0.00</c:formatCode>
                <c:ptCount val="322"/>
                <c:pt idx="0">
                  <c:v>1.0951236228762404</c:v>
                </c:pt>
                <c:pt idx="1">
                  <c:v>1.0822386809321198</c:v>
                </c:pt>
                <c:pt idx="2">
                  <c:v>1.0963596842880348</c:v>
                </c:pt>
                <c:pt idx="3">
                  <c:v>1.1157116951674684</c:v>
                </c:pt>
                <c:pt idx="4">
                  <c:v>1.0945459101613719</c:v>
                </c:pt>
                <c:pt idx="5">
                  <c:v>1.1326520028730713</c:v>
                </c:pt>
                <c:pt idx="6">
                  <c:v>1.1075726724899198</c:v>
                </c:pt>
                <c:pt idx="7">
                  <c:v>1.1037909221580744</c:v>
                </c:pt>
                <c:pt idx="8">
                  <c:v>1.1034124913002874</c:v>
                </c:pt>
                <c:pt idx="9">
                  <c:v>1.1296919306659787</c:v>
                </c:pt>
                <c:pt idx="10">
                  <c:v>1.1026874666704412</c:v>
                </c:pt>
                <c:pt idx="11">
                  <c:v>1.1126680626031731</c:v>
                </c:pt>
                <c:pt idx="12">
                  <c:v>1.1204479338466702</c:v>
                </c:pt>
                <c:pt idx="13">
                  <c:v>1.1324523586429516</c:v>
                </c:pt>
                <c:pt idx="14">
                  <c:v>1.1165283440559006</c:v>
                </c:pt>
                <c:pt idx="15">
                  <c:v>1.1268007267900202</c:v>
                </c:pt>
                <c:pt idx="16">
                  <c:v>1.1266535289379025</c:v>
                </c:pt>
                <c:pt idx="17">
                  <c:v>1.1348445418083972</c:v>
                </c:pt>
                <c:pt idx="18">
                  <c:v>1.108189152472228</c:v>
                </c:pt>
                <c:pt idx="19">
                  <c:v>1.0877193172728801</c:v>
                </c:pt>
                <c:pt idx="20">
                  <c:v>1.1403282139722823</c:v>
                </c:pt>
                <c:pt idx="21">
                  <c:v>1.151794601232063</c:v>
                </c:pt>
                <c:pt idx="22">
                  <c:v>1.1160144471896463</c:v>
                </c:pt>
                <c:pt idx="23">
                  <c:v>1.1369553634222056</c:v>
                </c:pt>
                <c:pt idx="24">
                  <c:v>1.1502794348502015</c:v>
                </c:pt>
                <c:pt idx="25">
                  <c:v>1.1556586692048167</c:v>
                </c:pt>
                <c:pt idx="26">
                  <c:v>1.1217924560087866</c:v>
                </c:pt>
                <c:pt idx="27">
                  <c:v>1.1137106457918924</c:v>
                </c:pt>
                <c:pt idx="28">
                  <c:v>1.110397022508423</c:v>
                </c:pt>
                <c:pt idx="29">
                  <c:v>1.134466725366347</c:v>
                </c:pt>
                <c:pt idx="30">
                  <c:v>1.0718212763208383</c:v>
                </c:pt>
                <c:pt idx="31">
                  <c:v>1.1154122084624649</c:v>
                </c:pt>
                <c:pt idx="32">
                  <c:v>1.0951758130325624</c:v>
                </c:pt>
                <c:pt idx="33">
                  <c:v>1.1052473984649562</c:v>
                </c:pt>
                <c:pt idx="34">
                  <c:v>1.0940859119839079</c:v>
                </c:pt>
                <c:pt idx="35">
                  <c:v>1.0902780559866947</c:v>
                </c:pt>
                <c:pt idx="36">
                  <c:v>1.0830544606323851</c:v>
                </c:pt>
                <c:pt idx="37">
                  <c:v>1.0910902609443114</c:v>
                </c:pt>
                <c:pt idx="38">
                  <c:v>1.1035453690092532</c:v>
                </c:pt>
                <c:pt idx="39">
                  <c:v>1.0985542818268528</c:v>
                </c:pt>
                <c:pt idx="40">
                  <c:v>1.0788664061060118</c:v>
                </c:pt>
                <c:pt idx="41">
                  <c:v>1.0765752449561727</c:v>
                </c:pt>
                <c:pt idx="42">
                  <c:v>1.0561659005413615</c:v>
                </c:pt>
                <c:pt idx="43">
                  <c:v>1.0516138848415748</c:v>
                </c:pt>
                <c:pt idx="44">
                  <c:v>1.0598583855732471</c:v>
                </c:pt>
                <c:pt idx="45">
                  <c:v>1.0792721136122965</c:v>
                </c:pt>
                <c:pt idx="46">
                  <c:v>1.0608186293255331</c:v>
                </c:pt>
                <c:pt idx="47">
                  <c:v>1.0662804840310518</c:v>
                </c:pt>
                <c:pt idx="48">
                  <c:v>1.0623778149165843</c:v>
                </c:pt>
                <c:pt idx="49">
                  <c:v>1.0595269144326422</c:v>
                </c:pt>
                <c:pt idx="50">
                  <c:v>1.0273496493033822</c:v>
                </c:pt>
                <c:pt idx="51">
                  <c:v>1.0317603696728268</c:v>
                </c:pt>
                <c:pt idx="52">
                  <c:v>1.050531566831435</c:v>
                </c:pt>
                <c:pt idx="53">
                  <c:v>1.0673908665718892</c:v>
                </c:pt>
                <c:pt idx="54">
                  <c:v>1.0710710369041232</c:v>
                </c:pt>
                <c:pt idx="55">
                  <c:v>1.0781326200867962</c:v>
                </c:pt>
                <c:pt idx="56">
                  <c:v>1.0797929462997846</c:v>
                </c:pt>
                <c:pt idx="57">
                  <c:v>1.0476067162537668</c:v>
                </c:pt>
                <c:pt idx="58">
                  <c:v>1.0439762166597257</c:v>
                </c:pt>
                <c:pt idx="59">
                  <c:v>1.0464646348394926</c:v>
                </c:pt>
                <c:pt idx="60">
                  <c:v>1.0426465977157882</c:v>
                </c:pt>
                <c:pt idx="61">
                  <c:v>1.0243994404858994</c:v>
                </c:pt>
                <c:pt idx="62">
                  <c:v>1.0341085881502483</c:v>
                </c:pt>
                <c:pt idx="63">
                  <c:v>1.0431986428588074</c:v>
                </c:pt>
                <c:pt idx="64">
                  <c:v>1.0475434947211759</c:v>
                </c:pt>
                <c:pt idx="65">
                  <c:v>1.0385321942982606</c:v>
                </c:pt>
                <c:pt idx="66">
                  <c:v>1.0534826162256625</c:v>
                </c:pt>
                <c:pt idx="67">
                  <c:v>1.0390499865965395</c:v>
                </c:pt>
                <c:pt idx="68">
                  <c:v>1.0230694271115439</c:v>
                </c:pt>
                <c:pt idx="69">
                  <c:v>1.0290236095571177</c:v>
                </c:pt>
                <c:pt idx="70">
                  <c:v>1.0679855130164131</c:v>
                </c:pt>
                <c:pt idx="71">
                  <c:v>1.0581206985912097</c:v>
                </c:pt>
                <c:pt idx="72">
                  <c:v>1.0603023889653136</c:v>
                </c:pt>
                <c:pt idx="73">
                  <c:v>1.0691057173880196</c:v>
                </c:pt>
                <c:pt idx="74">
                  <c:v>1.0751534896464143</c:v>
                </c:pt>
                <c:pt idx="75">
                  <c:v>1.0651788335023653</c:v>
                </c:pt>
                <c:pt idx="76">
                  <c:v>1.0342214500507294</c:v>
                </c:pt>
                <c:pt idx="77">
                  <c:v>1.0375306734725507</c:v>
                </c:pt>
                <c:pt idx="78">
                  <c:v>1.0435397753968421</c:v>
                </c:pt>
                <c:pt idx="79">
                  <c:v>1.0807885757149072</c:v>
                </c:pt>
                <c:pt idx="80">
                  <c:v>1.0733673701734614</c:v>
                </c:pt>
                <c:pt idx="81">
                  <c:v>1.1036126474568535</c:v>
                </c:pt>
                <c:pt idx="82">
                  <c:v>1.0917418282978197</c:v>
                </c:pt>
                <c:pt idx="83">
                  <c:v>1.0648879497951345</c:v>
                </c:pt>
                <c:pt idx="84">
                  <c:v>1.0790920342910566</c:v>
                </c:pt>
                <c:pt idx="85">
                  <c:v>1.0789034797773132</c:v>
                </c:pt>
                <c:pt idx="86">
                  <c:v>1.0687587598325292</c:v>
                </c:pt>
                <c:pt idx="87">
                  <c:v>1.0755246600191044</c:v>
                </c:pt>
                <c:pt idx="88">
                  <c:v>1.0555215876720865</c:v>
                </c:pt>
                <c:pt idx="89">
                  <c:v>1.0542879243186218</c:v>
                </c:pt>
                <c:pt idx="90">
                  <c:v>1.0609864402003319</c:v>
                </c:pt>
                <c:pt idx="91">
                  <c:v>1.0481366900779192</c:v>
                </c:pt>
                <c:pt idx="92">
                  <c:v>1.0541580013582499</c:v>
                </c:pt>
                <c:pt idx="93">
                  <c:v>1.0566427526641231</c:v>
                </c:pt>
                <c:pt idx="94">
                  <c:v>1.036836298199985</c:v>
                </c:pt>
                <c:pt idx="95">
                  <c:v>1.0527601211121602</c:v>
                </c:pt>
                <c:pt idx="96">
                  <c:v>1.0477164383176418</c:v>
                </c:pt>
                <c:pt idx="97">
                  <c:v>1.046432360191812</c:v>
                </c:pt>
                <c:pt idx="98">
                  <c:v>1.0458581186379812</c:v>
                </c:pt>
                <c:pt idx="99">
                  <c:v>1.0534541554517201</c:v>
                </c:pt>
                <c:pt idx="100">
                  <c:v>1.0391325935747311</c:v>
                </c:pt>
                <c:pt idx="101">
                  <c:v>1.014697746533969</c:v>
                </c:pt>
                <c:pt idx="102">
                  <c:v>1.037396379664572</c:v>
                </c:pt>
                <c:pt idx="103">
                  <c:v>1.0259565754520117</c:v>
                </c:pt>
                <c:pt idx="104">
                  <c:v>1.016985458099239</c:v>
                </c:pt>
                <c:pt idx="105">
                  <c:v>1.0163537030570444</c:v>
                </c:pt>
                <c:pt idx="106">
                  <c:v>1.0427879410097647</c:v>
                </c:pt>
                <c:pt idx="107">
                  <c:v>1.0271394394491942</c:v>
                </c:pt>
                <c:pt idx="108">
                  <c:v>1.0396993703353443</c:v>
                </c:pt>
                <c:pt idx="109">
                  <c:v>1.0262296103709032</c:v>
                </c:pt>
                <c:pt idx="110">
                  <c:v>1.040948987918483</c:v>
                </c:pt>
                <c:pt idx="111">
                  <c:v>1.0386154293689964</c:v>
                </c:pt>
                <c:pt idx="112">
                  <c:v>1.0221883789993536</c:v>
                </c:pt>
                <c:pt idx="113">
                  <c:v>1.0320816463345273</c:v>
                </c:pt>
                <c:pt idx="114">
                  <c:v>1.0267958615442143</c:v>
                </c:pt>
                <c:pt idx="115">
                  <c:v>1.0478170893605896</c:v>
                </c:pt>
                <c:pt idx="116">
                  <c:v>1.0607401915203185</c:v>
                </c:pt>
                <c:pt idx="117">
                  <c:v>1.0429890476672374</c:v>
                </c:pt>
                <c:pt idx="118">
                  <c:v>1.0333564583366994</c:v>
                </c:pt>
                <c:pt idx="119">
                  <c:v>1.0350507196087217</c:v>
                </c:pt>
                <c:pt idx="120">
                  <c:v>1.0381347395426603</c:v>
                </c:pt>
                <c:pt idx="121">
                  <c:v>1.0193939144891304</c:v>
                </c:pt>
                <c:pt idx="122">
                  <c:v>1.0655348161435736</c:v>
                </c:pt>
                <c:pt idx="123">
                  <c:v>1.0347328514011942</c:v>
                </c:pt>
                <c:pt idx="124">
                  <c:v>1.0565912781322786</c:v>
                </c:pt>
                <c:pt idx="125">
                  <c:v>1.0585270154974851</c:v>
                </c:pt>
                <c:pt idx="126">
                  <c:v>1.0616636214098643</c:v>
                </c:pt>
                <c:pt idx="127">
                  <c:v>1.0643912445738406</c:v>
                </c:pt>
                <c:pt idx="128">
                  <c:v>1.0284988298647022</c:v>
                </c:pt>
                <c:pt idx="129">
                  <c:v>1.0656745446143345</c:v>
                </c:pt>
                <c:pt idx="130">
                  <c:v>1.0635228246396353</c:v>
                </c:pt>
                <c:pt idx="131">
                  <c:v>1.0358783580010336</c:v>
                </c:pt>
                <c:pt idx="132">
                  <c:v>1.0348759189735346</c:v>
                </c:pt>
                <c:pt idx="133">
                  <c:v>1.042121198660765</c:v>
                </c:pt>
                <c:pt idx="134">
                  <c:v>1.0578309558930357</c:v>
                </c:pt>
                <c:pt idx="135">
                  <c:v>1.0487879174357742</c:v>
                </c:pt>
                <c:pt idx="136">
                  <c:v>1.0615770546625387</c:v>
                </c:pt>
                <c:pt idx="137">
                  <c:v>1.0455538171582264</c:v>
                </c:pt>
                <c:pt idx="138">
                  <c:v>1.0769658477823632</c:v>
                </c:pt>
                <c:pt idx="139">
                  <c:v>1.0418841304778168</c:v>
                </c:pt>
                <c:pt idx="140">
                  <c:v>1.0372837136085937</c:v>
                </c:pt>
                <c:pt idx="141">
                  <c:v>1.0553318772157663</c:v>
                </c:pt>
                <c:pt idx="142">
                  <c:v>1.0281555016356758</c:v>
                </c:pt>
                <c:pt idx="143">
                  <c:v>1.0647682998049348</c:v>
                </c:pt>
                <c:pt idx="144">
                  <c:v>1.0550783404578858</c:v>
                </c:pt>
                <c:pt idx="145">
                  <c:v>1.0572812882191605</c:v>
                </c:pt>
                <c:pt idx="146">
                  <c:v>1.0544887257079891</c:v>
                </c:pt>
                <c:pt idx="147">
                  <c:v>1.0370187170457006</c:v>
                </c:pt>
                <c:pt idx="148">
                  <c:v>1.0329040417111419</c:v>
                </c:pt>
                <c:pt idx="149">
                  <c:v>1.0710746933462674</c:v>
                </c:pt>
                <c:pt idx="150">
                  <c:v>1.0882018869654317</c:v>
                </c:pt>
                <c:pt idx="151">
                  <c:v>1.0327097839125305</c:v>
                </c:pt>
                <c:pt idx="152">
                  <c:v>1.0221003531881254</c:v>
                </c:pt>
                <c:pt idx="153">
                  <c:v>1.0334865591244826</c:v>
                </c:pt>
                <c:pt idx="154">
                  <c:v>1.046273894224772</c:v>
                </c:pt>
                <c:pt idx="155">
                  <c:v>1.0554943410500635</c:v>
                </c:pt>
                <c:pt idx="156">
                  <c:v>1.0469337056665529</c:v>
                </c:pt>
                <c:pt idx="157">
                  <c:v>1.0358159364021959</c:v>
                </c:pt>
                <c:pt idx="158">
                  <c:v>1.0231135531549769</c:v>
                </c:pt>
                <c:pt idx="159">
                  <c:v>1.0392240608497245</c:v>
                </c:pt>
                <c:pt idx="160">
                  <c:v>1.0325457387273111</c:v>
                </c:pt>
                <c:pt idx="161">
                  <c:v>1.0274934193327898</c:v>
                </c:pt>
                <c:pt idx="162">
                  <c:v>1.0047151682224742</c:v>
                </c:pt>
                <c:pt idx="163">
                  <c:v>1.0126165805418994</c:v>
                </c:pt>
                <c:pt idx="164">
                  <c:v>1.0146677815168292</c:v>
                </c:pt>
                <c:pt idx="165">
                  <c:v>1.0184351904475359</c:v>
                </c:pt>
                <c:pt idx="166">
                  <c:v>1.0419302746424854</c:v>
                </c:pt>
                <c:pt idx="167">
                  <c:v>1.0350347311051786</c:v>
                </c:pt>
                <c:pt idx="168">
                  <c:v>1.0093026163168424</c:v>
                </c:pt>
                <c:pt idx="169">
                  <c:v>1.0077473746769132</c:v>
                </c:pt>
                <c:pt idx="170">
                  <c:v>1.0275629782082101</c:v>
                </c:pt>
                <c:pt idx="171">
                  <c:v>1.0225478511801445</c:v>
                </c:pt>
                <c:pt idx="172">
                  <c:v>1.0286014517306132</c:v>
                </c:pt>
                <c:pt idx="173">
                  <c:v>1.0463584670708999</c:v>
                </c:pt>
                <c:pt idx="174">
                  <c:v>1.0269492587836353</c:v>
                </c:pt>
                <c:pt idx="175">
                  <c:v>1.037123121337677</c:v>
                </c:pt>
                <c:pt idx="176">
                  <c:v>1.0510673222489526</c:v>
                </c:pt>
                <c:pt idx="177">
                  <c:v>1.0522241774258037</c:v>
                </c:pt>
                <c:pt idx="178">
                  <c:v>1.0875303102547664</c:v>
                </c:pt>
                <c:pt idx="179">
                  <c:v>1.0561159195075194</c:v>
                </c:pt>
                <c:pt idx="180">
                  <c:v>1.0143109069742617</c:v>
                </c:pt>
                <c:pt idx="181">
                  <c:v>1.0155891535402768</c:v>
                </c:pt>
                <c:pt idx="182">
                  <c:v>1.0515466434953287</c:v>
                </c:pt>
                <c:pt idx="183">
                  <c:v>1.0645348753571675</c:v>
                </c:pt>
                <c:pt idx="184">
                  <c:v>1.0308652176481243</c:v>
                </c:pt>
                <c:pt idx="185">
                  <c:v>1.0282076305872261</c:v>
                </c:pt>
                <c:pt idx="186">
                  <c:v>1.0428386653702513</c:v>
                </c:pt>
                <c:pt idx="187">
                  <c:v>0.99737313598261179</c:v>
                </c:pt>
                <c:pt idx="188">
                  <c:v>1.0170208325256778</c:v>
                </c:pt>
                <c:pt idx="189">
                  <c:v>1.011465332469268</c:v>
                </c:pt>
                <c:pt idx="190">
                  <c:v>0.98068485382579251</c:v>
                </c:pt>
                <c:pt idx="191">
                  <c:v>1.0371205739011848</c:v>
                </c:pt>
                <c:pt idx="192">
                  <c:v>1.0518754977456168</c:v>
                </c:pt>
                <c:pt idx="193">
                  <c:v>1.0315143999497782</c:v>
                </c:pt>
                <c:pt idx="194">
                  <c:v>1.0398659254097875</c:v>
                </c:pt>
                <c:pt idx="195">
                  <c:v>1.0595094806753331</c:v>
                </c:pt>
                <c:pt idx="196">
                  <c:v>1.0681239917312073</c:v>
                </c:pt>
                <c:pt idx="197">
                  <c:v>1.0124104136015804</c:v>
                </c:pt>
                <c:pt idx="198">
                  <c:v>1.0220089647743709</c:v>
                </c:pt>
                <c:pt idx="199">
                  <c:v>1.0096761386219524</c:v>
                </c:pt>
                <c:pt idx="200">
                  <c:v>1.0365840980259189</c:v>
                </c:pt>
                <c:pt idx="201">
                  <c:v>1.0079693260761071</c:v>
                </c:pt>
                <c:pt idx="202">
                  <c:v>1.0071956511919098</c:v>
                </c:pt>
                <c:pt idx="203">
                  <c:v>1.033860694343901</c:v>
                </c:pt>
                <c:pt idx="204">
                  <c:v>1.0439286484462631</c:v>
                </c:pt>
                <c:pt idx="205">
                  <c:v>1.0403036296436414</c:v>
                </c:pt>
                <c:pt idx="206">
                  <c:v>1.0476209034136124</c:v>
                </c:pt>
                <c:pt idx="207">
                  <c:v>1.0412323735402385</c:v>
                </c:pt>
                <c:pt idx="208">
                  <c:v>1.0249384683249134</c:v>
                </c:pt>
                <c:pt idx="209">
                  <c:v>1.0535538070119816</c:v>
                </c:pt>
                <c:pt idx="210">
                  <c:v>1.0323187679701051</c:v>
                </c:pt>
                <c:pt idx="211">
                  <c:v>1.0488546353338537</c:v>
                </c:pt>
                <c:pt idx="212">
                  <c:v>1.0201651387547725</c:v>
                </c:pt>
                <c:pt idx="213">
                  <c:v>1.044706516526174</c:v>
                </c:pt>
                <c:pt idx="214">
                  <c:v>1.0677389346071873</c:v>
                </c:pt>
                <c:pt idx="215">
                  <c:v>1.045253296242495</c:v>
                </c:pt>
                <c:pt idx="216">
                  <c:v>1.0350157891940992</c:v>
                </c:pt>
                <c:pt idx="217">
                  <c:v>1.0526666267996503</c:v>
                </c:pt>
                <c:pt idx="218">
                  <c:v>1.0530771332903917</c:v>
                </c:pt>
                <c:pt idx="219">
                  <c:v>1.0302316439087644</c:v>
                </c:pt>
                <c:pt idx="220">
                  <c:v>1.0333845671182238</c:v>
                </c:pt>
                <c:pt idx="221">
                  <c:v>1.0312156221918458</c:v>
                </c:pt>
                <c:pt idx="222">
                  <c:v>1.0230881358703472</c:v>
                </c:pt>
                <c:pt idx="223">
                  <c:v>1.0365807123941564</c:v>
                </c:pt>
                <c:pt idx="224">
                  <c:v>1.0341433763722618</c:v>
                </c:pt>
                <c:pt idx="225">
                  <c:v>1.0681882364790991</c:v>
                </c:pt>
                <c:pt idx="226">
                  <c:v>1.0759728385484109</c:v>
                </c:pt>
                <c:pt idx="227">
                  <c:v>1.0792814293228246</c:v>
                </c:pt>
                <c:pt idx="228">
                  <c:v>1.0592093052949172</c:v>
                </c:pt>
                <c:pt idx="229">
                  <c:v>1.0454159248533839</c:v>
                </c:pt>
                <c:pt idx="230">
                  <c:v>1.0820745216287888</c:v>
                </c:pt>
                <c:pt idx="231">
                  <c:v>1.1154974394095805</c:v>
                </c:pt>
                <c:pt idx="232">
                  <c:v>1.0647538483640022</c:v>
                </c:pt>
                <c:pt idx="233">
                  <c:v>1.0080865453408192</c:v>
                </c:pt>
                <c:pt idx="234">
                  <c:v>1.0486843865420261</c:v>
                </c:pt>
                <c:pt idx="235">
                  <c:v>1.0481681222482817</c:v>
                </c:pt>
                <c:pt idx="236">
                  <c:v>1.0352460926141822</c:v>
                </c:pt>
                <c:pt idx="237">
                  <c:v>1.0074747287624779</c:v>
                </c:pt>
                <c:pt idx="238">
                  <c:v>1.0365048189896648</c:v>
                </c:pt>
                <c:pt idx="239">
                  <c:v>1.0099632450742642</c:v>
                </c:pt>
                <c:pt idx="240">
                  <c:v>1.0348409777260794</c:v>
                </c:pt>
                <c:pt idx="241">
                  <c:v>0.99547642850848062</c:v>
                </c:pt>
                <c:pt idx="242">
                  <c:v>1.0263199838876236</c:v>
                </c:pt>
                <c:pt idx="243">
                  <c:v>0.94049692597610113</c:v>
                </c:pt>
                <c:pt idx="244">
                  <c:v>0.98734831271199208</c:v>
                </c:pt>
                <c:pt idx="245">
                  <c:v>1.0195265376685869</c:v>
                </c:pt>
                <c:pt idx="246">
                  <c:v>1.038597604706788</c:v>
                </c:pt>
                <c:pt idx="247">
                  <c:v>0.98897533152818129</c:v>
                </c:pt>
                <c:pt idx="248">
                  <c:v>0.99498396467789019</c:v>
                </c:pt>
                <c:pt idx="249">
                  <c:v>1.0427827422941842</c:v>
                </c:pt>
                <c:pt idx="250">
                  <c:v>1.0621131920403133</c:v>
                </c:pt>
                <c:pt idx="251">
                  <c:v>1.0316837937649546</c:v>
                </c:pt>
                <c:pt idx="252">
                  <c:v>1.0133459588541538</c:v>
                </c:pt>
                <c:pt idx="253">
                  <c:v>1.0401060298983043</c:v>
                </c:pt>
                <c:pt idx="254">
                  <c:v>1.0118489075466914</c:v>
                </c:pt>
                <c:pt idx="255">
                  <c:v>1.0351777606297565</c:v>
                </c:pt>
                <c:pt idx="256">
                  <c:v>0.9915616024218501</c:v>
                </c:pt>
                <c:pt idx="257">
                  <c:v>1.0173602424220969</c:v>
                </c:pt>
                <c:pt idx="258">
                  <c:v>1.0097381996325219</c:v>
                </c:pt>
                <c:pt idx="259">
                  <c:v>0.98165618919255127</c:v>
                </c:pt>
                <c:pt idx="260">
                  <c:v>1.0359415631768742</c:v>
                </c:pt>
                <c:pt idx="261">
                  <c:v>1.0160167102717395</c:v>
                </c:pt>
                <c:pt idx="262">
                  <c:v>0.96541672038750426</c:v>
                </c:pt>
                <c:pt idx="263">
                  <c:v>1.0088701415765149</c:v>
                </c:pt>
                <c:pt idx="264">
                  <c:v>0.99438845346589777</c:v>
                </c:pt>
                <c:pt idx="265">
                  <c:v>1.0139570252652352</c:v>
                </c:pt>
                <c:pt idx="266">
                  <c:v>1.0129720409904714</c:v>
                </c:pt>
                <c:pt idx="267">
                  <c:v>1.021867657060062</c:v>
                </c:pt>
                <c:pt idx="268">
                  <c:v>1.0180777394527885</c:v>
                </c:pt>
                <c:pt idx="269">
                  <c:v>1.0202478776071378</c:v>
                </c:pt>
                <c:pt idx="270">
                  <c:v>1.0243184573432291</c:v>
                </c:pt>
                <c:pt idx="271">
                  <c:v>1.0159930243714934</c:v>
                </c:pt>
                <c:pt idx="272">
                  <c:v>1.0063655440312347</c:v>
                </c:pt>
                <c:pt idx="273">
                  <c:v>1.029641060387763</c:v>
                </c:pt>
                <c:pt idx="274">
                  <c:v>0.99145586235722738</c:v>
                </c:pt>
                <c:pt idx="275">
                  <c:v>1.0152289785218938</c:v>
                </c:pt>
                <c:pt idx="276">
                  <c:v>1.0334239989562308</c:v>
                </c:pt>
                <c:pt idx="277">
                  <c:v>0.98423114051904426</c:v>
                </c:pt>
                <c:pt idx="278">
                  <c:v>0.98749324010318662</c:v>
                </c:pt>
                <c:pt idx="279">
                  <c:v>0.99064473668848774</c:v>
                </c:pt>
                <c:pt idx="280">
                  <c:v>1.0069399725918067</c:v>
                </c:pt>
                <c:pt idx="281">
                  <c:v>1.0259705139128044</c:v>
                </c:pt>
                <c:pt idx="282">
                  <c:v>1.0157475654009951</c:v>
                </c:pt>
                <c:pt idx="283">
                  <c:v>1.0211355337897994</c:v>
                </c:pt>
                <c:pt idx="284">
                  <c:v>1.0094028850888725</c:v>
                </c:pt>
                <c:pt idx="285">
                  <c:v>1.0060802391792036</c:v>
                </c:pt>
                <c:pt idx="286">
                  <c:v>0.99327330420496918</c:v>
                </c:pt>
                <c:pt idx="287">
                  <c:v>1.0016885516733272</c:v>
                </c:pt>
                <c:pt idx="288">
                  <c:v>1.0268595607774651</c:v>
                </c:pt>
                <c:pt idx="289">
                  <c:v>1.0338877078515814</c:v>
                </c:pt>
                <c:pt idx="290">
                  <c:v>1.0282472843453245</c:v>
                </c:pt>
                <c:pt idx="291">
                  <c:v>1.0032855768796596</c:v>
                </c:pt>
                <c:pt idx="292">
                  <c:v>1.0045877864231862</c:v>
                </c:pt>
                <c:pt idx="293">
                  <c:v>1.0306678209397477</c:v>
                </c:pt>
                <c:pt idx="294">
                  <c:v>1.008691002983835</c:v>
                </c:pt>
                <c:pt idx="295">
                  <c:v>0.97831872579927526</c:v>
                </c:pt>
                <c:pt idx="296">
                  <c:v>0.98984868340151644</c:v>
                </c:pt>
                <c:pt idx="297">
                  <c:v>1.0190616165713038</c:v>
                </c:pt>
                <c:pt idx="298">
                  <c:v>1.0042335199461525</c:v>
                </c:pt>
                <c:pt idx="299">
                  <c:v>1.0041030781454976</c:v>
                </c:pt>
                <c:pt idx="300">
                  <c:v>1.001663935197026</c:v>
                </c:pt>
                <c:pt idx="301">
                  <c:v>1.0142658552473836</c:v>
                </c:pt>
                <c:pt idx="302">
                  <c:v>1.0156739984794816</c:v>
                </c:pt>
                <c:pt idx="303">
                  <c:v>1.0163481881593939</c:v>
                </c:pt>
                <c:pt idx="304">
                  <c:v>1.0016744465369982</c:v>
                </c:pt>
                <c:pt idx="305">
                  <c:v>1.0043267978413588</c:v>
                </c:pt>
                <c:pt idx="306">
                  <c:v>0.98024134868447277</c:v>
                </c:pt>
                <c:pt idx="307">
                  <c:v>0.98595438404865199</c:v>
                </c:pt>
                <c:pt idx="308">
                  <c:v>0.99659596166172826</c:v>
                </c:pt>
                <c:pt idx="309">
                  <c:v>1.0184160486464591</c:v>
                </c:pt>
                <c:pt idx="310">
                  <c:v>1.0129357827090018</c:v>
                </c:pt>
                <c:pt idx="311">
                  <c:v>1.0159098987265851</c:v>
                </c:pt>
                <c:pt idx="312">
                  <c:v>1.0262388664218918</c:v>
                </c:pt>
                <c:pt idx="313">
                  <c:v>0.99302051437988803</c:v>
                </c:pt>
                <c:pt idx="314">
                  <c:v>1.0042257870198188</c:v>
                </c:pt>
                <c:pt idx="315">
                  <c:v>0.99161142239256861</c:v>
                </c:pt>
                <c:pt idx="316">
                  <c:v>1.007567878577238</c:v>
                </c:pt>
                <c:pt idx="317">
                  <c:v>1.0058055414470364</c:v>
                </c:pt>
                <c:pt idx="318">
                  <c:v>0.96213494904962193</c:v>
                </c:pt>
                <c:pt idx="319">
                  <c:v>0.96183572666559336</c:v>
                </c:pt>
                <c:pt idx="320">
                  <c:v>0.98874992358851155</c:v>
                </c:pt>
                <c:pt idx="321">
                  <c:v>1.0328142526919364</c:v>
                </c:pt>
              </c:numCache>
            </c:numRef>
          </c:val>
          <c:smooth val="0"/>
          <c:extLst xmlns:c16r2="http://schemas.microsoft.com/office/drawing/2015/06/chart">
            <c:ext xmlns:c16="http://schemas.microsoft.com/office/drawing/2014/chart" uri="{C3380CC4-5D6E-409C-BE32-E72D297353CC}">
              <c16:uniqueId val="{00000001-EB38-4C4B-9240-99215C6DD9ED}"/>
            </c:ext>
          </c:extLst>
        </c:ser>
        <c:ser>
          <c:idx val="3"/>
          <c:order val="2"/>
          <c:tx>
            <c:strRef>
              <c:f>'SeriesData (1)'!$AB$2</c:f>
              <c:strCache>
                <c:ptCount val="1"/>
                <c:pt idx="0">
                  <c:v>germany</c:v>
                </c:pt>
              </c:strCache>
            </c:strRef>
          </c:tx>
          <c:spPr>
            <a:ln w="9525">
              <a:solidFill>
                <a:schemeClr val="accent4">
                  <a:lumMod val="40000"/>
                  <a:lumOff val="60000"/>
                </a:schemeClr>
              </a:solidFill>
            </a:ln>
          </c:spPr>
          <c:marker>
            <c:symbol val="none"/>
          </c:marker>
          <c:cat>
            <c:numRef>
              <c:f>'SeriesData (1)'!$A$3:$A$340</c:f>
              <c:numCache>
                <c:formatCode>dd/mm/yy</c:formatCode>
                <c:ptCount val="338"/>
                <c:pt idx="0">
                  <c:v>32295</c:v>
                </c:pt>
                <c:pt idx="1">
                  <c:v>32325</c:v>
                </c:pt>
                <c:pt idx="2">
                  <c:v>32356</c:v>
                </c:pt>
                <c:pt idx="3">
                  <c:v>32387</c:v>
                </c:pt>
                <c:pt idx="4">
                  <c:v>32417</c:v>
                </c:pt>
                <c:pt idx="5">
                  <c:v>32448</c:v>
                </c:pt>
                <c:pt idx="6">
                  <c:v>32478</c:v>
                </c:pt>
                <c:pt idx="7">
                  <c:v>32509</c:v>
                </c:pt>
                <c:pt idx="8">
                  <c:v>32540</c:v>
                </c:pt>
                <c:pt idx="9">
                  <c:v>32568</c:v>
                </c:pt>
                <c:pt idx="10">
                  <c:v>32599</c:v>
                </c:pt>
                <c:pt idx="11">
                  <c:v>32629</c:v>
                </c:pt>
                <c:pt idx="12">
                  <c:v>32660</c:v>
                </c:pt>
                <c:pt idx="13">
                  <c:v>32690</c:v>
                </c:pt>
                <c:pt idx="14">
                  <c:v>32721</c:v>
                </c:pt>
                <c:pt idx="15">
                  <c:v>32752</c:v>
                </c:pt>
                <c:pt idx="16">
                  <c:v>32782</c:v>
                </c:pt>
                <c:pt idx="17">
                  <c:v>32813</c:v>
                </c:pt>
                <c:pt idx="18">
                  <c:v>32843</c:v>
                </c:pt>
                <c:pt idx="19">
                  <c:v>32874</c:v>
                </c:pt>
                <c:pt idx="20">
                  <c:v>32905</c:v>
                </c:pt>
                <c:pt idx="21">
                  <c:v>32933</c:v>
                </c:pt>
                <c:pt idx="22">
                  <c:v>32964</c:v>
                </c:pt>
                <c:pt idx="23">
                  <c:v>32994</c:v>
                </c:pt>
                <c:pt idx="24">
                  <c:v>33025</c:v>
                </c:pt>
                <c:pt idx="25">
                  <c:v>33055</c:v>
                </c:pt>
                <c:pt idx="26">
                  <c:v>33086</c:v>
                </c:pt>
                <c:pt idx="27">
                  <c:v>33117</c:v>
                </c:pt>
                <c:pt idx="28">
                  <c:v>33147</c:v>
                </c:pt>
                <c:pt idx="29">
                  <c:v>33178</c:v>
                </c:pt>
                <c:pt idx="30">
                  <c:v>33208</c:v>
                </c:pt>
                <c:pt idx="31">
                  <c:v>33239</c:v>
                </c:pt>
                <c:pt idx="32">
                  <c:v>33270</c:v>
                </c:pt>
                <c:pt idx="33">
                  <c:v>33298</c:v>
                </c:pt>
                <c:pt idx="34">
                  <c:v>33329</c:v>
                </c:pt>
                <c:pt idx="35">
                  <c:v>33359</c:v>
                </c:pt>
                <c:pt idx="36">
                  <c:v>33390</c:v>
                </c:pt>
                <c:pt idx="37">
                  <c:v>33420</c:v>
                </c:pt>
                <c:pt idx="38">
                  <c:v>33451</c:v>
                </c:pt>
                <c:pt idx="39">
                  <c:v>33482</c:v>
                </c:pt>
                <c:pt idx="40">
                  <c:v>33512</c:v>
                </c:pt>
                <c:pt idx="41">
                  <c:v>33543</c:v>
                </c:pt>
                <c:pt idx="42">
                  <c:v>33573</c:v>
                </c:pt>
                <c:pt idx="43">
                  <c:v>33604</c:v>
                </c:pt>
                <c:pt idx="44">
                  <c:v>33635</c:v>
                </c:pt>
                <c:pt idx="45">
                  <c:v>33664</c:v>
                </c:pt>
                <c:pt idx="46">
                  <c:v>33695</c:v>
                </c:pt>
                <c:pt idx="47">
                  <c:v>33725</c:v>
                </c:pt>
                <c:pt idx="48">
                  <c:v>33756</c:v>
                </c:pt>
                <c:pt idx="49">
                  <c:v>33786</c:v>
                </c:pt>
                <c:pt idx="50">
                  <c:v>33817</c:v>
                </c:pt>
                <c:pt idx="51">
                  <c:v>33848</c:v>
                </c:pt>
                <c:pt idx="52">
                  <c:v>33878</c:v>
                </c:pt>
                <c:pt idx="53">
                  <c:v>33909</c:v>
                </c:pt>
                <c:pt idx="54">
                  <c:v>33939</c:v>
                </c:pt>
                <c:pt idx="55">
                  <c:v>33970</c:v>
                </c:pt>
                <c:pt idx="56">
                  <c:v>34001</c:v>
                </c:pt>
                <c:pt idx="57">
                  <c:v>34029</c:v>
                </c:pt>
                <c:pt idx="58">
                  <c:v>34060</c:v>
                </c:pt>
                <c:pt idx="59">
                  <c:v>34090</c:v>
                </c:pt>
                <c:pt idx="60">
                  <c:v>34121</c:v>
                </c:pt>
                <c:pt idx="61">
                  <c:v>34151</c:v>
                </c:pt>
                <c:pt idx="62">
                  <c:v>34182</c:v>
                </c:pt>
                <c:pt idx="63">
                  <c:v>34213</c:v>
                </c:pt>
                <c:pt idx="64">
                  <c:v>34243</c:v>
                </c:pt>
                <c:pt idx="65">
                  <c:v>34274</c:v>
                </c:pt>
                <c:pt idx="66">
                  <c:v>34304</c:v>
                </c:pt>
                <c:pt idx="67">
                  <c:v>34335</c:v>
                </c:pt>
                <c:pt idx="68">
                  <c:v>34366</c:v>
                </c:pt>
                <c:pt idx="69">
                  <c:v>34394</c:v>
                </c:pt>
                <c:pt idx="70">
                  <c:v>34425</c:v>
                </c:pt>
                <c:pt idx="71">
                  <c:v>34455</c:v>
                </c:pt>
                <c:pt idx="72">
                  <c:v>34486</c:v>
                </c:pt>
                <c:pt idx="73">
                  <c:v>34516</c:v>
                </c:pt>
                <c:pt idx="74">
                  <c:v>34547</c:v>
                </c:pt>
                <c:pt idx="75">
                  <c:v>34578</c:v>
                </c:pt>
                <c:pt idx="76">
                  <c:v>34608</c:v>
                </c:pt>
                <c:pt idx="77">
                  <c:v>34639</c:v>
                </c:pt>
                <c:pt idx="78">
                  <c:v>34669</c:v>
                </c:pt>
                <c:pt idx="79">
                  <c:v>34700</c:v>
                </c:pt>
                <c:pt idx="80">
                  <c:v>34731</c:v>
                </c:pt>
                <c:pt idx="81">
                  <c:v>34759</c:v>
                </c:pt>
                <c:pt idx="82">
                  <c:v>34790</c:v>
                </c:pt>
                <c:pt idx="83">
                  <c:v>34820</c:v>
                </c:pt>
                <c:pt idx="84">
                  <c:v>34851</c:v>
                </c:pt>
                <c:pt idx="85">
                  <c:v>34881</c:v>
                </c:pt>
                <c:pt idx="86">
                  <c:v>34912</c:v>
                </c:pt>
                <c:pt idx="87">
                  <c:v>34943</c:v>
                </c:pt>
                <c:pt idx="88">
                  <c:v>34973</c:v>
                </c:pt>
                <c:pt idx="89">
                  <c:v>35004</c:v>
                </c:pt>
                <c:pt idx="90">
                  <c:v>35034</c:v>
                </c:pt>
                <c:pt idx="91">
                  <c:v>35065</c:v>
                </c:pt>
                <c:pt idx="92">
                  <c:v>35096</c:v>
                </c:pt>
                <c:pt idx="93">
                  <c:v>35125</c:v>
                </c:pt>
                <c:pt idx="94">
                  <c:v>35156</c:v>
                </c:pt>
                <c:pt idx="95">
                  <c:v>35186</c:v>
                </c:pt>
                <c:pt idx="96">
                  <c:v>35217</c:v>
                </c:pt>
                <c:pt idx="97">
                  <c:v>35247</c:v>
                </c:pt>
                <c:pt idx="98">
                  <c:v>35278</c:v>
                </c:pt>
                <c:pt idx="99">
                  <c:v>35309</c:v>
                </c:pt>
                <c:pt idx="100">
                  <c:v>35339</c:v>
                </c:pt>
                <c:pt idx="101">
                  <c:v>35370</c:v>
                </c:pt>
                <c:pt idx="102">
                  <c:v>35400</c:v>
                </c:pt>
                <c:pt idx="103">
                  <c:v>35431</c:v>
                </c:pt>
                <c:pt idx="104">
                  <c:v>35462</c:v>
                </c:pt>
                <c:pt idx="105">
                  <c:v>35490</c:v>
                </c:pt>
                <c:pt idx="106">
                  <c:v>35521</c:v>
                </c:pt>
                <c:pt idx="107">
                  <c:v>35551</c:v>
                </c:pt>
                <c:pt idx="108">
                  <c:v>35582</c:v>
                </c:pt>
                <c:pt idx="109">
                  <c:v>35612</c:v>
                </c:pt>
                <c:pt idx="110">
                  <c:v>35643</c:v>
                </c:pt>
                <c:pt idx="111">
                  <c:v>35674</c:v>
                </c:pt>
                <c:pt idx="112">
                  <c:v>35704</c:v>
                </c:pt>
                <c:pt idx="113">
                  <c:v>35735</c:v>
                </c:pt>
                <c:pt idx="114">
                  <c:v>35765</c:v>
                </c:pt>
                <c:pt idx="115">
                  <c:v>35796</c:v>
                </c:pt>
                <c:pt idx="116">
                  <c:v>35827</c:v>
                </c:pt>
                <c:pt idx="117">
                  <c:v>35855</c:v>
                </c:pt>
                <c:pt idx="118">
                  <c:v>35886</c:v>
                </c:pt>
                <c:pt idx="119">
                  <c:v>35916</c:v>
                </c:pt>
                <c:pt idx="120">
                  <c:v>35947</c:v>
                </c:pt>
                <c:pt idx="121">
                  <c:v>35977</c:v>
                </c:pt>
                <c:pt idx="122">
                  <c:v>36008</c:v>
                </c:pt>
                <c:pt idx="123">
                  <c:v>36039</c:v>
                </c:pt>
                <c:pt idx="124">
                  <c:v>36069</c:v>
                </c:pt>
                <c:pt idx="125">
                  <c:v>36100</c:v>
                </c:pt>
                <c:pt idx="126">
                  <c:v>36130</c:v>
                </c:pt>
                <c:pt idx="127">
                  <c:v>36161</c:v>
                </c:pt>
                <c:pt idx="128">
                  <c:v>36192</c:v>
                </c:pt>
                <c:pt idx="129">
                  <c:v>36220</c:v>
                </c:pt>
                <c:pt idx="130">
                  <c:v>36251</c:v>
                </c:pt>
                <c:pt idx="131">
                  <c:v>36281</c:v>
                </c:pt>
                <c:pt idx="132">
                  <c:v>36312</c:v>
                </c:pt>
                <c:pt idx="133">
                  <c:v>36342</c:v>
                </c:pt>
                <c:pt idx="134">
                  <c:v>36373</c:v>
                </c:pt>
                <c:pt idx="135">
                  <c:v>36404</c:v>
                </c:pt>
                <c:pt idx="136">
                  <c:v>36434</c:v>
                </c:pt>
                <c:pt idx="137">
                  <c:v>36465</c:v>
                </c:pt>
                <c:pt idx="138">
                  <c:v>36495</c:v>
                </c:pt>
                <c:pt idx="139">
                  <c:v>36526</c:v>
                </c:pt>
                <c:pt idx="140">
                  <c:v>36557</c:v>
                </c:pt>
                <c:pt idx="141">
                  <c:v>36586</c:v>
                </c:pt>
                <c:pt idx="142">
                  <c:v>36617</c:v>
                </c:pt>
                <c:pt idx="143">
                  <c:v>36647</c:v>
                </c:pt>
                <c:pt idx="144">
                  <c:v>36678</c:v>
                </c:pt>
                <c:pt idx="145">
                  <c:v>36708</c:v>
                </c:pt>
                <c:pt idx="146">
                  <c:v>36739</c:v>
                </c:pt>
                <c:pt idx="147">
                  <c:v>36770</c:v>
                </c:pt>
                <c:pt idx="148">
                  <c:v>36800</c:v>
                </c:pt>
                <c:pt idx="149">
                  <c:v>36831</c:v>
                </c:pt>
                <c:pt idx="150">
                  <c:v>36861</c:v>
                </c:pt>
                <c:pt idx="151">
                  <c:v>36892</c:v>
                </c:pt>
                <c:pt idx="152">
                  <c:v>36923</c:v>
                </c:pt>
                <c:pt idx="153">
                  <c:v>36951</c:v>
                </c:pt>
                <c:pt idx="154">
                  <c:v>36982</c:v>
                </c:pt>
                <c:pt idx="155">
                  <c:v>37012</c:v>
                </c:pt>
                <c:pt idx="156">
                  <c:v>37043</c:v>
                </c:pt>
                <c:pt idx="157">
                  <c:v>37073</c:v>
                </c:pt>
                <c:pt idx="158">
                  <c:v>37104</c:v>
                </c:pt>
                <c:pt idx="159">
                  <c:v>37135</c:v>
                </c:pt>
                <c:pt idx="160">
                  <c:v>37165</c:v>
                </c:pt>
                <c:pt idx="161">
                  <c:v>37196</c:v>
                </c:pt>
                <c:pt idx="162">
                  <c:v>37226</c:v>
                </c:pt>
                <c:pt idx="163">
                  <c:v>37257</c:v>
                </c:pt>
                <c:pt idx="164">
                  <c:v>37288</c:v>
                </c:pt>
                <c:pt idx="165">
                  <c:v>37316</c:v>
                </c:pt>
                <c:pt idx="166">
                  <c:v>37347</c:v>
                </c:pt>
                <c:pt idx="167">
                  <c:v>37377</c:v>
                </c:pt>
                <c:pt idx="168">
                  <c:v>37408</c:v>
                </c:pt>
                <c:pt idx="169">
                  <c:v>37438</c:v>
                </c:pt>
                <c:pt idx="170">
                  <c:v>37469</c:v>
                </c:pt>
                <c:pt idx="171">
                  <c:v>37500</c:v>
                </c:pt>
                <c:pt idx="172">
                  <c:v>37530</c:v>
                </c:pt>
                <c:pt idx="173">
                  <c:v>37561</c:v>
                </c:pt>
                <c:pt idx="174">
                  <c:v>37591</c:v>
                </c:pt>
                <c:pt idx="175">
                  <c:v>37622</c:v>
                </c:pt>
                <c:pt idx="176">
                  <c:v>37653</c:v>
                </c:pt>
                <c:pt idx="177">
                  <c:v>37681</c:v>
                </c:pt>
                <c:pt idx="178">
                  <c:v>37712</c:v>
                </c:pt>
                <c:pt idx="179">
                  <c:v>37742</c:v>
                </c:pt>
                <c:pt idx="180">
                  <c:v>37773</c:v>
                </c:pt>
                <c:pt idx="181">
                  <c:v>37803</c:v>
                </c:pt>
                <c:pt idx="182">
                  <c:v>37834</c:v>
                </c:pt>
                <c:pt idx="183">
                  <c:v>37865</c:v>
                </c:pt>
                <c:pt idx="184">
                  <c:v>37895</c:v>
                </c:pt>
                <c:pt idx="185">
                  <c:v>37926</c:v>
                </c:pt>
                <c:pt idx="186">
                  <c:v>37956</c:v>
                </c:pt>
                <c:pt idx="187">
                  <c:v>37987</c:v>
                </c:pt>
                <c:pt idx="188">
                  <c:v>38018</c:v>
                </c:pt>
                <c:pt idx="189">
                  <c:v>38047</c:v>
                </c:pt>
                <c:pt idx="190">
                  <c:v>38078</c:v>
                </c:pt>
                <c:pt idx="191">
                  <c:v>38108</c:v>
                </c:pt>
                <c:pt idx="192">
                  <c:v>38139</c:v>
                </c:pt>
                <c:pt idx="193">
                  <c:v>38169</c:v>
                </c:pt>
                <c:pt idx="194">
                  <c:v>38200</c:v>
                </c:pt>
                <c:pt idx="195">
                  <c:v>38231</c:v>
                </c:pt>
                <c:pt idx="196">
                  <c:v>38261</c:v>
                </c:pt>
                <c:pt idx="197">
                  <c:v>38292</c:v>
                </c:pt>
                <c:pt idx="198">
                  <c:v>38322</c:v>
                </c:pt>
                <c:pt idx="199">
                  <c:v>38353</c:v>
                </c:pt>
                <c:pt idx="200">
                  <c:v>38384</c:v>
                </c:pt>
                <c:pt idx="201">
                  <c:v>38412</c:v>
                </c:pt>
                <c:pt idx="202">
                  <c:v>38443</c:v>
                </c:pt>
                <c:pt idx="203">
                  <c:v>38473</c:v>
                </c:pt>
                <c:pt idx="204">
                  <c:v>38504</c:v>
                </c:pt>
                <c:pt idx="205">
                  <c:v>38534</c:v>
                </c:pt>
                <c:pt idx="206">
                  <c:v>38565</c:v>
                </c:pt>
                <c:pt idx="207">
                  <c:v>38596</c:v>
                </c:pt>
                <c:pt idx="208">
                  <c:v>38626</c:v>
                </c:pt>
                <c:pt idx="209">
                  <c:v>38657</c:v>
                </c:pt>
                <c:pt idx="210">
                  <c:v>38687</c:v>
                </c:pt>
                <c:pt idx="211">
                  <c:v>38718</c:v>
                </c:pt>
                <c:pt idx="212">
                  <c:v>38749</c:v>
                </c:pt>
                <c:pt idx="213">
                  <c:v>38777</c:v>
                </c:pt>
                <c:pt idx="214">
                  <c:v>38808</c:v>
                </c:pt>
                <c:pt idx="215">
                  <c:v>38838</c:v>
                </c:pt>
                <c:pt idx="216">
                  <c:v>38869</c:v>
                </c:pt>
                <c:pt idx="217">
                  <c:v>38899</c:v>
                </c:pt>
                <c:pt idx="218">
                  <c:v>38930</c:v>
                </c:pt>
                <c:pt idx="219">
                  <c:v>38961</c:v>
                </c:pt>
                <c:pt idx="220">
                  <c:v>38991</c:v>
                </c:pt>
                <c:pt idx="221">
                  <c:v>39022</c:v>
                </c:pt>
                <c:pt idx="222">
                  <c:v>39052</c:v>
                </c:pt>
                <c:pt idx="223">
                  <c:v>39083</c:v>
                </c:pt>
                <c:pt idx="224">
                  <c:v>39114</c:v>
                </c:pt>
                <c:pt idx="225">
                  <c:v>39142</c:v>
                </c:pt>
                <c:pt idx="226">
                  <c:v>39173</c:v>
                </c:pt>
                <c:pt idx="227">
                  <c:v>39203</c:v>
                </c:pt>
                <c:pt idx="228">
                  <c:v>39234</c:v>
                </c:pt>
                <c:pt idx="229">
                  <c:v>39264</c:v>
                </c:pt>
                <c:pt idx="230">
                  <c:v>39295</c:v>
                </c:pt>
                <c:pt idx="231">
                  <c:v>39326</c:v>
                </c:pt>
                <c:pt idx="232">
                  <c:v>39356</c:v>
                </c:pt>
                <c:pt idx="233">
                  <c:v>39387</c:v>
                </c:pt>
                <c:pt idx="234">
                  <c:v>39417</c:v>
                </c:pt>
                <c:pt idx="235">
                  <c:v>39448</c:v>
                </c:pt>
                <c:pt idx="236">
                  <c:v>39479</c:v>
                </c:pt>
                <c:pt idx="237">
                  <c:v>39508</c:v>
                </c:pt>
                <c:pt idx="238">
                  <c:v>39539</c:v>
                </c:pt>
                <c:pt idx="239">
                  <c:v>39569</c:v>
                </c:pt>
                <c:pt idx="240">
                  <c:v>39600</c:v>
                </c:pt>
                <c:pt idx="241">
                  <c:v>39630</c:v>
                </c:pt>
                <c:pt idx="242">
                  <c:v>39661</c:v>
                </c:pt>
                <c:pt idx="243">
                  <c:v>39692</c:v>
                </c:pt>
                <c:pt idx="244">
                  <c:v>39722</c:v>
                </c:pt>
                <c:pt idx="245">
                  <c:v>39753</c:v>
                </c:pt>
                <c:pt idx="246">
                  <c:v>39783</c:v>
                </c:pt>
                <c:pt idx="247">
                  <c:v>39814</c:v>
                </c:pt>
                <c:pt idx="248">
                  <c:v>39845</c:v>
                </c:pt>
                <c:pt idx="249">
                  <c:v>39873</c:v>
                </c:pt>
                <c:pt idx="250">
                  <c:v>39904</c:v>
                </c:pt>
                <c:pt idx="251">
                  <c:v>39934</c:v>
                </c:pt>
                <c:pt idx="252">
                  <c:v>39965</c:v>
                </c:pt>
                <c:pt idx="253">
                  <c:v>39995</c:v>
                </c:pt>
                <c:pt idx="254">
                  <c:v>40026</c:v>
                </c:pt>
                <c:pt idx="255">
                  <c:v>40057</c:v>
                </c:pt>
                <c:pt idx="256">
                  <c:v>40087</c:v>
                </c:pt>
                <c:pt idx="257">
                  <c:v>40118</c:v>
                </c:pt>
                <c:pt idx="258">
                  <c:v>40148</c:v>
                </c:pt>
                <c:pt idx="259">
                  <c:v>40179</c:v>
                </c:pt>
                <c:pt idx="260">
                  <c:v>40210</c:v>
                </c:pt>
                <c:pt idx="261">
                  <c:v>40238</c:v>
                </c:pt>
                <c:pt idx="262">
                  <c:v>40269</c:v>
                </c:pt>
                <c:pt idx="263">
                  <c:v>40299</c:v>
                </c:pt>
                <c:pt idx="264">
                  <c:v>40330</c:v>
                </c:pt>
                <c:pt idx="265">
                  <c:v>40360</c:v>
                </c:pt>
                <c:pt idx="266">
                  <c:v>40391</c:v>
                </c:pt>
                <c:pt idx="267">
                  <c:v>40422</c:v>
                </c:pt>
                <c:pt idx="268">
                  <c:v>40452</c:v>
                </c:pt>
                <c:pt idx="269">
                  <c:v>40483</c:v>
                </c:pt>
                <c:pt idx="270">
                  <c:v>40513</c:v>
                </c:pt>
                <c:pt idx="271">
                  <c:v>40544</c:v>
                </c:pt>
                <c:pt idx="272">
                  <c:v>40575</c:v>
                </c:pt>
                <c:pt idx="273">
                  <c:v>40603</c:v>
                </c:pt>
                <c:pt idx="274">
                  <c:v>40634</c:v>
                </c:pt>
                <c:pt idx="275">
                  <c:v>40664</c:v>
                </c:pt>
                <c:pt idx="276">
                  <c:v>40695</c:v>
                </c:pt>
                <c:pt idx="277">
                  <c:v>40725</c:v>
                </c:pt>
                <c:pt idx="278">
                  <c:v>40756</c:v>
                </c:pt>
                <c:pt idx="279">
                  <c:v>40787</c:v>
                </c:pt>
                <c:pt idx="280">
                  <c:v>40817</c:v>
                </c:pt>
                <c:pt idx="281">
                  <c:v>40848</c:v>
                </c:pt>
                <c:pt idx="282">
                  <c:v>40878</c:v>
                </c:pt>
                <c:pt idx="283">
                  <c:v>40909</c:v>
                </c:pt>
                <c:pt idx="284">
                  <c:v>40940</c:v>
                </c:pt>
                <c:pt idx="285">
                  <c:v>40969</c:v>
                </c:pt>
                <c:pt idx="286">
                  <c:v>41000</c:v>
                </c:pt>
                <c:pt idx="287">
                  <c:v>41030</c:v>
                </c:pt>
                <c:pt idx="288">
                  <c:v>41061</c:v>
                </c:pt>
                <c:pt idx="289">
                  <c:v>41091</c:v>
                </c:pt>
                <c:pt idx="290">
                  <c:v>41122</c:v>
                </c:pt>
                <c:pt idx="291">
                  <c:v>41153</c:v>
                </c:pt>
                <c:pt idx="292">
                  <c:v>41183</c:v>
                </c:pt>
                <c:pt idx="293">
                  <c:v>41214</c:v>
                </c:pt>
                <c:pt idx="294">
                  <c:v>41244</c:v>
                </c:pt>
                <c:pt idx="295">
                  <c:v>41275</c:v>
                </c:pt>
                <c:pt idx="296">
                  <c:v>41306</c:v>
                </c:pt>
                <c:pt idx="297">
                  <c:v>41334</c:v>
                </c:pt>
                <c:pt idx="298">
                  <c:v>41365</c:v>
                </c:pt>
                <c:pt idx="299">
                  <c:v>41395</c:v>
                </c:pt>
                <c:pt idx="300">
                  <c:v>41426</c:v>
                </c:pt>
                <c:pt idx="301">
                  <c:v>41456</c:v>
                </c:pt>
                <c:pt idx="302">
                  <c:v>41487</c:v>
                </c:pt>
                <c:pt idx="303">
                  <c:v>41518</c:v>
                </c:pt>
                <c:pt idx="304">
                  <c:v>41548</c:v>
                </c:pt>
                <c:pt idx="305">
                  <c:v>41579</c:v>
                </c:pt>
                <c:pt idx="306">
                  <c:v>41609</c:v>
                </c:pt>
                <c:pt idx="307">
                  <c:v>41640</c:v>
                </c:pt>
                <c:pt idx="308">
                  <c:v>41671</c:v>
                </c:pt>
                <c:pt idx="309">
                  <c:v>41699</c:v>
                </c:pt>
                <c:pt idx="310">
                  <c:v>41730</c:v>
                </c:pt>
                <c:pt idx="311">
                  <c:v>41760</c:v>
                </c:pt>
                <c:pt idx="312">
                  <c:v>41791</c:v>
                </c:pt>
                <c:pt idx="313">
                  <c:v>41821</c:v>
                </c:pt>
                <c:pt idx="314">
                  <c:v>41852</c:v>
                </c:pt>
                <c:pt idx="315">
                  <c:v>41883</c:v>
                </c:pt>
                <c:pt idx="316">
                  <c:v>41913</c:v>
                </c:pt>
                <c:pt idx="317">
                  <c:v>41944</c:v>
                </c:pt>
                <c:pt idx="318">
                  <c:v>41974</c:v>
                </c:pt>
                <c:pt idx="319">
                  <c:v>42005</c:v>
                </c:pt>
                <c:pt idx="320">
                  <c:v>42036</c:v>
                </c:pt>
                <c:pt idx="321">
                  <c:v>42064</c:v>
                </c:pt>
                <c:pt idx="322">
                  <c:v>42095</c:v>
                </c:pt>
                <c:pt idx="323">
                  <c:v>42125</c:v>
                </c:pt>
                <c:pt idx="324">
                  <c:v>42156</c:v>
                </c:pt>
                <c:pt idx="325">
                  <c:v>42186</c:v>
                </c:pt>
                <c:pt idx="326">
                  <c:v>42217</c:v>
                </c:pt>
                <c:pt idx="327">
                  <c:v>42248</c:v>
                </c:pt>
                <c:pt idx="328">
                  <c:v>42278</c:v>
                </c:pt>
                <c:pt idx="329">
                  <c:v>42309</c:v>
                </c:pt>
                <c:pt idx="330">
                  <c:v>42339</c:v>
                </c:pt>
                <c:pt idx="331">
                  <c:v>42370</c:v>
                </c:pt>
                <c:pt idx="332">
                  <c:v>42401</c:v>
                </c:pt>
                <c:pt idx="333">
                  <c:v>42430</c:v>
                </c:pt>
                <c:pt idx="334">
                  <c:v>42461</c:v>
                </c:pt>
                <c:pt idx="335">
                  <c:v>42491</c:v>
                </c:pt>
                <c:pt idx="336">
                  <c:v>42522</c:v>
                </c:pt>
                <c:pt idx="337">
                  <c:v>42552</c:v>
                </c:pt>
              </c:numCache>
            </c:numRef>
          </c:cat>
          <c:val>
            <c:numRef>
              <c:f>'SeriesData (1)'!$AB$3:$AB$324</c:f>
              <c:numCache>
                <c:formatCode>0.00</c:formatCode>
                <c:ptCount val="322"/>
                <c:pt idx="0">
                  <c:v>0.99485337833616383</c:v>
                </c:pt>
                <c:pt idx="1">
                  <c:v>1.0342637139072013</c:v>
                </c:pt>
                <c:pt idx="2">
                  <c:v>1.0697236055482855</c:v>
                </c:pt>
                <c:pt idx="3">
                  <c:v>1.0799784527385863</c:v>
                </c:pt>
                <c:pt idx="4">
                  <c:v>1.0905157585295968</c:v>
                </c:pt>
                <c:pt idx="5">
                  <c:v>1.0439228576858173</c:v>
                </c:pt>
                <c:pt idx="6">
                  <c:v>0.99972345224181247</c:v>
                </c:pt>
                <c:pt idx="7">
                  <c:v>1.0409708563178686</c:v>
                </c:pt>
                <c:pt idx="8">
                  <c:v>1.0620236151705951</c:v>
                </c:pt>
                <c:pt idx="9">
                  <c:v>1.0619769073701337</c:v>
                </c:pt>
                <c:pt idx="10">
                  <c:v>1.0240546306291478</c:v>
                </c:pt>
                <c:pt idx="11">
                  <c:v>1.0546198949552092</c:v>
                </c:pt>
                <c:pt idx="12">
                  <c:v>1.127811093064345</c:v>
                </c:pt>
                <c:pt idx="13">
                  <c:v>1.0554517815730085</c:v>
                </c:pt>
                <c:pt idx="14">
                  <c:v>1.0563653787996281</c:v>
                </c:pt>
                <c:pt idx="15">
                  <c:v>1.1216040531666325</c:v>
                </c:pt>
                <c:pt idx="16">
                  <c:v>1.1048729109787554</c:v>
                </c:pt>
                <c:pt idx="17">
                  <c:v>1.1333351454438907</c:v>
                </c:pt>
                <c:pt idx="18">
                  <c:v>1.1173414225125513</c:v>
                </c:pt>
                <c:pt idx="19">
                  <c:v>1.0901799335221642</c:v>
                </c:pt>
                <c:pt idx="20">
                  <c:v>1.069100357734442</c:v>
                </c:pt>
                <c:pt idx="21">
                  <c:v>1.0941545489277906</c:v>
                </c:pt>
                <c:pt idx="22">
                  <c:v>1.0942199964725992</c:v>
                </c:pt>
                <c:pt idx="23">
                  <c:v>1.0782440650972045</c:v>
                </c:pt>
                <c:pt idx="24">
                  <c:v>1.122784507557163</c:v>
                </c:pt>
                <c:pt idx="25">
                  <c:v>1.1240119134536215</c:v>
                </c:pt>
                <c:pt idx="26">
                  <c:v>1.0870950770561658</c:v>
                </c:pt>
                <c:pt idx="27">
                  <c:v>1.1081732580121733</c:v>
                </c:pt>
                <c:pt idx="28">
                  <c:v>1.1176242336306488</c:v>
                </c:pt>
                <c:pt idx="29">
                  <c:v>1.0845496182052692</c:v>
                </c:pt>
                <c:pt idx="30">
                  <c:v>1.0867756766211543</c:v>
                </c:pt>
                <c:pt idx="31">
                  <c:v>1.1079776796377017</c:v>
                </c:pt>
                <c:pt idx="32">
                  <c:v>1.0058191515861241</c:v>
                </c:pt>
                <c:pt idx="33">
                  <c:v>1.0248553199210637</c:v>
                </c:pt>
                <c:pt idx="34">
                  <c:v>1.0831731038137533</c:v>
                </c:pt>
                <c:pt idx="35">
                  <c:v>1.0385156525385233</c:v>
                </c:pt>
                <c:pt idx="36">
                  <c:v>1.0652211203223669</c:v>
                </c:pt>
                <c:pt idx="37">
                  <c:v>1.1224024733186155</c:v>
                </c:pt>
                <c:pt idx="38">
                  <c:v>1.1271578266236824</c:v>
                </c:pt>
                <c:pt idx="39">
                  <c:v>1.0651413799172864</c:v>
                </c:pt>
                <c:pt idx="40">
                  <c:v>1.1349729677136695</c:v>
                </c:pt>
                <c:pt idx="41">
                  <c:v>1.1389219782102231</c:v>
                </c:pt>
                <c:pt idx="42">
                  <c:v>1.0755066558577173</c:v>
                </c:pt>
                <c:pt idx="43">
                  <c:v>1.0542069813241186</c:v>
                </c:pt>
                <c:pt idx="44">
                  <c:v>1.0632023812611446</c:v>
                </c:pt>
                <c:pt idx="45">
                  <c:v>1.098696317623806</c:v>
                </c:pt>
                <c:pt idx="46">
                  <c:v>1.112056421180099</c:v>
                </c:pt>
                <c:pt idx="47">
                  <c:v>1.128775799117461</c:v>
                </c:pt>
                <c:pt idx="48">
                  <c:v>1.1569779793853403</c:v>
                </c:pt>
                <c:pt idx="49">
                  <c:v>1.129980012123782</c:v>
                </c:pt>
                <c:pt idx="50">
                  <c:v>1.1107162474280003</c:v>
                </c:pt>
                <c:pt idx="51">
                  <c:v>1.0709160108391047</c:v>
                </c:pt>
                <c:pt idx="52">
                  <c:v>1.0094631460463601</c:v>
                </c:pt>
                <c:pt idx="53">
                  <c:v>1.0911681254486008</c:v>
                </c:pt>
                <c:pt idx="54">
                  <c:v>1.0336828238689146</c:v>
                </c:pt>
                <c:pt idx="55">
                  <c:v>1.0533533131709656</c:v>
                </c:pt>
                <c:pt idx="56">
                  <c:v>1.0784668352455993</c:v>
                </c:pt>
                <c:pt idx="57">
                  <c:v>1.1111534564464298</c:v>
                </c:pt>
                <c:pt idx="58">
                  <c:v>1.0728746421713504</c:v>
                </c:pt>
                <c:pt idx="59">
                  <c:v>1.0412083382330115</c:v>
                </c:pt>
                <c:pt idx="60">
                  <c:v>1.0293615316974352</c:v>
                </c:pt>
                <c:pt idx="61">
                  <c:v>1.0915978080351625</c:v>
                </c:pt>
                <c:pt idx="62">
                  <c:v>1.1186410929065762</c:v>
                </c:pt>
                <c:pt idx="63">
                  <c:v>1.0572570075362639</c:v>
                </c:pt>
                <c:pt idx="64">
                  <c:v>1.0243314655418143</c:v>
                </c:pt>
                <c:pt idx="65">
                  <c:v>1.053213417776097</c:v>
                </c:pt>
                <c:pt idx="66">
                  <c:v>1.0310746428714495</c:v>
                </c:pt>
                <c:pt idx="67">
                  <c:v>1.0493670530757158</c:v>
                </c:pt>
                <c:pt idx="68">
                  <c:v>1.0876557613412019</c:v>
                </c:pt>
                <c:pt idx="69">
                  <c:v>1.0536803126731922</c:v>
                </c:pt>
                <c:pt idx="70">
                  <c:v>1.0775631494804765</c:v>
                </c:pt>
                <c:pt idx="71">
                  <c:v>1.0715509400860008</c:v>
                </c:pt>
                <c:pt idx="72">
                  <c:v>1.09018285085889</c:v>
                </c:pt>
                <c:pt idx="73">
                  <c:v>1.0526743546983597</c:v>
                </c:pt>
                <c:pt idx="74">
                  <c:v>1.0668994406522119</c:v>
                </c:pt>
                <c:pt idx="75">
                  <c:v>1.0760092448649814</c:v>
                </c:pt>
                <c:pt idx="76">
                  <c:v>1.039631992975862</c:v>
                </c:pt>
                <c:pt idx="77">
                  <c:v>1.0248344293245946</c:v>
                </c:pt>
                <c:pt idx="78">
                  <c:v>1.0765774245077446</c:v>
                </c:pt>
                <c:pt idx="79">
                  <c:v>1.0671237363617023</c:v>
                </c:pt>
                <c:pt idx="80">
                  <c:v>1.1311223084938731</c:v>
                </c:pt>
                <c:pt idx="81">
                  <c:v>1.0694512266983585</c:v>
                </c:pt>
                <c:pt idx="82">
                  <c:v>1.0290565683646429</c:v>
                </c:pt>
                <c:pt idx="83">
                  <c:v>1.0508200344215888</c:v>
                </c:pt>
                <c:pt idx="84">
                  <c:v>1.049840614065513</c:v>
                </c:pt>
                <c:pt idx="85">
                  <c:v>1.0052431729857487</c:v>
                </c:pt>
                <c:pt idx="86">
                  <c:v>1.0361144298486444</c:v>
                </c:pt>
                <c:pt idx="87">
                  <c:v>1.0947543358024685</c:v>
                </c:pt>
                <c:pt idx="88">
                  <c:v>1.0437288388794626</c:v>
                </c:pt>
                <c:pt idx="89">
                  <c:v>1.017673909914447</c:v>
                </c:pt>
                <c:pt idx="90">
                  <c:v>1.0267478660341409</c:v>
                </c:pt>
                <c:pt idx="91">
                  <c:v>1.0258774166929436</c:v>
                </c:pt>
                <c:pt idx="92">
                  <c:v>1.0221794235654547</c:v>
                </c:pt>
                <c:pt idx="93">
                  <c:v>1.0151843627737425</c:v>
                </c:pt>
                <c:pt idx="94">
                  <c:v>1.0106826617016011</c:v>
                </c:pt>
                <c:pt idx="95">
                  <c:v>1.0327437986160175</c:v>
                </c:pt>
                <c:pt idx="96">
                  <c:v>1.0493748128964508</c:v>
                </c:pt>
                <c:pt idx="97">
                  <c:v>1.050165627638195</c:v>
                </c:pt>
                <c:pt idx="98">
                  <c:v>1.016841794265128</c:v>
                </c:pt>
                <c:pt idx="99">
                  <c:v>1.0150776805417574</c:v>
                </c:pt>
                <c:pt idx="100">
                  <c:v>1.049406055370623</c:v>
                </c:pt>
                <c:pt idx="101">
                  <c:v>1.0013546924884205</c:v>
                </c:pt>
                <c:pt idx="102">
                  <c:v>0.98375603624873609</c:v>
                </c:pt>
                <c:pt idx="103">
                  <c:v>0.98694396822786767</c:v>
                </c:pt>
                <c:pt idx="104">
                  <c:v>1.0192084885650476</c:v>
                </c:pt>
                <c:pt idx="105">
                  <c:v>1.0255438822628358</c:v>
                </c:pt>
                <c:pt idx="106">
                  <c:v>1.0314225975544475</c:v>
                </c:pt>
                <c:pt idx="107">
                  <c:v>1.0182753164964613</c:v>
                </c:pt>
                <c:pt idx="108">
                  <c:v>0.97752644049617166</c:v>
                </c:pt>
                <c:pt idx="109">
                  <c:v>1.0039381305529853</c:v>
                </c:pt>
                <c:pt idx="110">
                  <c:v>1.0698596271769798</c:v>
                </c:pt>
                <c:pt idx="111">
                  <c:v>1.0548839226475051</c:v>
                </c:pt>
                <c:pt idx="112">
                  <c:v>1.047809663134283</c:v>
                </c:pt>
                <c:pt idx="113">
                  <c:v>1.0081903740628073</c:v>
                </c:pt>
                <c:pt idx="114">
                  <c:v>1.0183713934530201</c:v>
                </c:pt>
                <c:pt idx="115">
                  <c:v>1.0310697319174249</c:v>
                </c:pt>
                <c:pt idx="116">
                  <c:v>1.0290972177056379</c:v>
                </c:pt>
                <c:pt idx="117">
                  <c:v>1.0406032146945887</c:v>
                </c:pt>
                <c:pt idx="118">
                  <c:v>1.059831434678016</c:v>
                </c:pt>
                <c:pt idx="119">
                  <c:v>1.0258306283445902</c:v>
                </c:pt>
                <c:pt idx="120">
                  <c:v>1.0265135370049165</c:v>
                </c:pt>
                <c:pt idx="121">
                  <c:v>1.0474917502312404</c:v>
                </c:pt>
                <c:pt idx="122">
                  <c:v>1.0931918472631883</c:v>
                </c:pt>
                <c:pt idx="123">
                  <c:v>1.0738077352549167</c:v>
                </c:pt>
                <c:pt idx="124">
                  <c:v>1.0137135233175287</c:v>
                </c:pt>
                <c:pt idx="125">
                  <c:v>1.0441294605698481</c:v>
                </c:pt>
                <c:pt idx="126">
                  <c:v>1.0323293563402287</c:v>
                </c:pt>
                <c:pt idx="127">
                  <c:v>0.99309255387104234</c:v>
                </c:pt>
                <c:pt idx="128">
                  <c:v>1.0017475287983322</c:v>
                </c:pt>
                <c:pt idx="129">
                  <c:v>1.0105886227651166</c:v>
                </c:pt>
                <c:pt idx="130">
                  <c:v>1.0202465977123074</c:v>
                </c:pt>
                <c:pt idx="131">
                  <c:v>0.99925628974956049</c:v>
                </c:pt>
                <c:pt idx="132">
                  <c:v>1.0181897159874154</c:v>
                </c:pt>
                <c:pt idx="133">
                  <c:v>1.0569758274129286</c:v>
                </c:pt>
                <c:pt idx="134">
                  <c:v>1.0261733525035124</c:v>
                </c:pt>
                <c:pt idx="135">
                  <c:v>1.0517861803180126</c:v>
                </c:pt>
                <c:pt idx="136">
                  <c:v>0.99513927977397498</c:v>
                </c:pt>
                <c:pt idx="137">
                  <c:v>1.0070444487885386</c:v>
                </c:pt>
                <c:pt idx="138">
                  <c:v>1.0353684797852014</c:v>
                </c:pt>
                <c:pt idx="139">
                  <c:v>1.0044432690316614</c:v>
                </c:pt>
                <c:pt idx="140">
                  <c:v>1.021328399036074</c:v>
                </c:pt>
                <c:pt idx="141">
                  <c:v>1.0178704076795915</c:v>
                </c:pt>
                <c:pt idx="142">
                  <c:v>0.99853855916463286</c:v>
                </c:pt>
                <c:pt idx="143">
                  <c:v>1.0896183126263468</c:v>
                </c:pt>
                <c:pt idx="144">
                  <c:v>1.0278347315387568</c:v>
                </c:pt>
                <c:pt idx="145">
                  <c:v>1.0108857930434858</c:v>
                </c:pt>
                <c:pt idx="146">
                  <c:v>1.0111797736576935</c:v>
                </c:pt>
                <c:pt idx="147">
                  <c:v>1.0322675743648211</c:v>
                </c:pt>
                <c:pt idx="148">
                  <c:v>1.0515055985328818</c:v>
                </c:pt>
                <c:pt idx="149">
                  <c:v>1.0856509669647614</c:v>
                </c:pt>
                <c:pt idx="150">
                  <c:v>1.1116720353503124</c:v>
                </c:pt>
                <c:pt idx="151">
                  <c:v>1.0196749238397398</c:v>
                </c:pt>
                <c:pt idx="152">
                  <c:v>1.0340374801195888</c:v>
                </c:pt>
                <c:pt idx="153">
                  <c:v>1.0192757648229525</c:v>
                </c:pt>
                <c:pt idx="154">
                  <c:v>1.0243047973346859</c:v>
                </c:pt>
                <c:pt idx="155">
                  <c:v>1.0214937415185952</c:v>
                </c:pt>
                <c:pt idx="156">
                  <c:v>1.0494307810509214</c:v>
                </c:pt>
                <c:pt idx="157">
                  <c:v>1.0979967270110371</c:v>
                </c:pt>
                <c:pt idx="158">
                  <c:v>1.0600798262027642</c:v>
                </c:pt>
                <c:pt idx="159">
                  <c:v>1.0333118870678557</c:v>
                </c:pt>
                <c:pt idx="160">
                  <c:v>1.0202665725593449</c:v>
                </c:pt>
                <c:pt idx="161">
                  <c:v>1.0183220441690137</c:v>
                </c:pt>
                <c:pt idx="162">
                  <c:v>1.0229219298622976</c:v>
                </c:pt>
                <c:pt idx="163">
                  <c:v>1.0128981049108743</c:v>
                </c:pt>
                <c:pt idx="164">
                  <c:v>1.0385456110089912</c:v>
                </c:pt>
                <c:pt idx="165">
                  <c:v>1.0527205750217228</c:v>
                </c:pt>
                <c:pt idx="166">
                  <c:v>1.0692388370147994</c:v>
                </c:pt>
                <c:pt idx="167">
                  <c:v>1.0783676490971428</c:v>
                </c:pt>
                <c:pt idx="168">
                  <c:v>1.0747048246822182</c:v>
                </c:pt>
                <c:pt idx="169">
                  <c:v>1.0242618635245857</c:v>
                </c:pt>
                <c:pt idx="170">
                  <c:v>1.0384176585869709</c:v>
                </c:pt>
                <c:pt idx="171">
                  <c:v>1.0380438935049581</c:v>
                </c:pt>
                <c:pt idx="172">
                  <c:v>1.0628613974251844</c:v>
                </c:pt>
                <c:pt idx="173">
                  <c:v>1.0313103495759581</c:v>
                </c:pt>
                <c:pt idx="174">
                  <c:v>1.0785904266611541</c:v>
                </c:pt>
                <c:pt idx="175">
                  <c:v>1.0372002456721221</c:v>
                </c:pt>
                <c:pt idx="176">
                  <c:v>1.0292687246375403</c:v>
                </c:pt>
                <c:pt idx="177">
                  <c:v>1.0321597542681915</c:v>
                </c:pt>
                <c:pt idx="178">
                  <c:v>1.097648852805958</c:v>
                </c:pt>
                <c:pt idx="179">
                  <c:v>1.0254654077913343</c:v>
                </c:pt>
                <c:pt idx="180">
                  <c:v>0.99494721224750526</c:v>
                </c:pt>
                <c:pt idx="181">
                  <c:v>1.0045037288174445</c:v>
                </c:pt>
                <c:pt idx="182">
                  <c:v>1.0343494452873263</c:v>
                </c:pt>
                <c:pt idx="183">
                  <c:v>1.0637014743727655</c:v>
                </c:pt>
                <c:pt idx="184">
                  <c:v>1.0271641625795844</c:v>
                </c:pt>
                <c:pt idx="185">
                  <c:v>1.0589187405239229</c:v>
                </c:pt>
                <c:pt idx="186">
                  <c:v>1.0533272407299079</c:v>
                </c:pt>
                <c:pt idx="187">
                  <c:v>1.0212689692499062</c:v>
                </c:pt>
                <c:pt idx="188">
                  <c:v>0.98530220708581895</c:v>
                </c:pt>
                <c:pt idx="189">
                  <c:v>0.99226479235831333</c:v>
                </c:pt>
                <c:pt idx="190">
                  <c:v>1.0222291060643818</c:v>
                </c:pt>
                <c:pt idx="191">
                  <c:v>1.0363115282322801</c:v>
                </c:pt>
                <c:pt idx="192">
                  <c:v>1.0279641885363966</c:v>
                </c:pt>
                <c:pt idx="193">
                  <c:v>1.0119928285406936</c:v>
                </c:pt>
                <c:pt idx="194">
                  <c:v>1.0324822501066058</c:v>
                </c:pt>
                <c:pt idx="195">
                  <c:v>1.0469342667150645</c:v>
                </c:pt>
                <c:pt idx="196">
                  <c:v>1.0722966443040653</c:v>
                </c:pt>
                <c:pt idx="197">
                  <c:v>1.0316836236998745</c:v>
                </c:pt>
                <c:pt idx="198">
                  <c:v>1.0147417128148626</c:v>
                </c:pt>
                <c:pt idx="199">
                  <c:v>1.0084245894981059</c:v>
                </c:pt>
                <c:pt idx="200">
                  <c:v>1.0306834041331727</c:v>
                </c:pt>
                <c:pt idx="201">
                  <c:v>1.0086987879463412</c:v>
                </c:pt>
                <c:pt idx="202">
                  <c:v>0.99705608394155698</c:v>
                </c:pt>
                <c:pt idx="203">
                  <c:v>0.97717537315161096</c:v>
                </c:pt>
                <c:pt idx="204">
                  <c:v>1.0080279857717498</c:v>
                </c:pt>
                <c:pt idx="205">
                  <c:v>1.0469065094201362</c:v>
                </c:pt>
                <c:pt idx="206">
                  <c:v>1.0299341009298983</c:v>
                </c:pt>
                <c:pt idx="207">
                  <c:v>1.0006986452242879</c:v>
                </c:pt>
                <c:pt idx="208">
                  <c:v>1.0038310499284266</c:v>
                </c:pt>
                <c:pt idx="209">
                  <c:v>1.0142631137750862</c:v>
                </c:pt>
                <c:pt idx="210">
                  <c:v>1.0591675587712559</c:v>
                </c:pt>
                <c:pt idx="211">
                  <c:v>1.0030711707910969</c:v>
                </c:pt>
                <c:pt idx="212">
                  <c:v>1.0345590216118845</c:v>
                </c:pt>
                <c:pt idx="213">
                  <c:v>1.047154247632331</c:v>
                </c:pt>
                <c:pt idx="214">
                  <c:v>1.0729733135572967</c:v>
                </c:pt>
                <c:pt idx="215">
                  <c:v>1.0174610857007971</c:v>
                </c:pt>
                <c:pt idx="216">
                  <c:v>1.0293935550296813</c:v>
                </c:pt>
                <c:pt idx="217">
                  <c:v>1.0504624173455934</c:v>
                </c:pt>
                <c:pt idx="218">
                  <c:v>1.027266256211576</c:v>
                </c:pt>
                <c:pt idx="219">
                  <c:v>1.0168736596568111</c:v>
                </c:pt>
                <c:pt idx="220">
                  <c:v>1.0576286158480483</c:v>
                </c:pt>
                <c:pt idx="221">
                  <c:v>1.0528852164200375</c:v>
                </c:pt>
                <c:pt idx="222">
                  <c:v>1.0216992537819842</c:v>
                </c:pt>
                <c:pt idx="223">
                  <c:v>1.038862982507335</c:v>
                </c:pt>
                <c:pt idx="224">
                  <c:v>1.0525398290540948</c:v>
                </c:pt>
                <c:pt idx="225">
                  <c:v>1.0526222512738326</c:v>
                </c:pt>
                <c:pt idx="226">
                  <c:v>1.0437145645735593</c:v>
                </c:pt>
                <c:pt idx="227">
                  <c:v>1.0359572696001589</c:v>
                </c:pt>
                <c:pt idx="228">
                  <c:v>1.0554115829268143</c:v>
                </c:pt>
                <c:pt idx="229">
                  <c:v>1.0374484809028639</c:v>
                </c:pt>
                <c:pt idx="230">
                  <c:v>1.0663655630271793</c:v>
                </c:pt>
                <c:pt idx="231">
                  <c:v>1.0713148465777311</c:v>
                </c:pt>
                <c:pt idx="232">
                  <c:v>1.0776747994270728</c:v>
                </c:pt>
                <c:pt idx="233">
                  <c:v>1.0285059791297888</c:v>
                </c:pt>
                <c:pt idx="234">
                  <c:v>1.0694152271263546</c:v>
                </c:pt>
                <c:pt idx="235">
                  <c:v>1.0408489776890093</c:v>
                </c:pt>
                <c:pt idx="236">
                  <c:v>1.0914203558403242</c:v>
                </c:pt>
                <c:pt idx="237">
                  <c:v>1.0679004155225233</c:v>
                </c:pt>
                <c:pt idx="238">
                  <c:v>1.0284996371845454</c:v>
                </c:pt>
                <c:pt idx="239">
                  <c:v>1.0550599120724575</c:v>
                </c:pt>
                <c:pt idx="240">
                  <c:v>1.0587033564525985</c:v>
                </c:pt>
                <c:pt idx="241">
                  <c:v>1.0008478059006634</c:v>
                </c:pt>
                <c:pt idx="242">
                  <c:v>1.0102688556905464</c:v>
                </c:pt>
                <c:pt idx="243">
                  <c:v>0.96810917391903883</c:v>
                </c:pt>
                <c:pt idx="244">
                  <c:v>0.99815999993338922</c:v>
                </c:pt>
                <c:pt idx="245">
                  <c:v>1.0808062075907894</c:v>
                </c:pt>
                <c:pt idx="246">
                  <c:v>1.0316164852360645</c:v>
                </c:pt>
                <c:pt idx="247">
                  <c:v>0.98142668010160394</c:v>
                </c:pt>
                <c:pt idx="248">
                  <c:v>1.0428816897742856</c:v>
                </c:pt>
                <c:pt idx="249">
                  <c:v>1.0270303806446186</c:v>
                </c:pt>
                <c:pt idx="250">
                  <c:v>1.0530723077701716</c:v>
                </c:pt>
                <c:pt idx="251">
                  <c:v>1.0425846748399077</c:v>
                </c:pt>
                <c:pt idx="252">
                  <c:v>1.0171350198765801</c:v>
                </c:pt>
                <c:pt idx="253">
                  <c:v>1.022026469861371</c:v>
                </c:pt>
                <c:pt idx="254">
                  <c:v>1.0374741052573662</c:v>
                </c:pt>
                <c:pt idx="255">
                  <c:v>1.0284756866378479</c:v>
                </c:pt>
                <c:pt idx="256">
                  <c:v>1.0193237997646887</c:v>
                </c:pt>
                <c:pt idx="257">
                  <c:v>0.97143647012005696</c:v>
                </c:pt>
                <c:pt idx="258">
                  <c:v>0.99634065719307652</c:v>
                </c:pt>
                <c:pt idx="259">
                  <c:v>0.9568959373455822</c:v>
                </c:pt>
                <c:pt idx="260">
                  <c:v>0.98844138465992204</c:v>
                </c:pt>
                <c:pt idx="261">
                  <c:v>0.99262330050668512</c:v>
                </c:pt>
                <c:pt idx="262">
                  <c:v>0.9443334625516181</c:v>
                </c:pt>
                <c:pt idx="263">
                  <c:v>0.97825972718681176</c:v>
                </c:pt>
                <c:pt idx="264">
                  <c:v>1.0509817127917083</c:v>
                </c:pt>
                <c:pt idx="265">
                  <c:v>1.0179482053640152</c:v>
                </c:pt>
                <c:pt idx="266">
                  <c:v>1.0259075592715226</c:v>
                </c:pt>
                <c:pt idx="267">
                  <c:v>1.0750560296392904</c:v>
                </c:pt>
                <c:pt idx="268">
                  <c:v>0.99281503042887609</c:v>
                </c:pt>
                <c:pt idx="269">
                  <c:v>0.97053463724419198</c:v>
                </c:pt>
                <c:pt idx="270">
                  <c:v>1.0279562881715907</c:v>
                </c:pt>
                <c:pt idx="271">
                  <c:v>1.0233811199947467</c:v>
                </c:pt>
                <c:pt idx="272">
                  <c:v>1.0297498577643027</c:v>
                </c:pt>
                <c:pt idx="273">
                  <c:v>1.0487551744262358</c:v>
                </c:pt>
                <c:pt idx="274">
                  <c:v>1.0097522712806779</c:v>
                </c:pt>
                <c:pt idx="275">
                  <c:v>1.0152312864183615</c:v>
                </c:pt>
                <c:pt idx="276">
                  <c:v>1.0047359857782916</c:v>
                </c:pt>
                <c:pt idx="277">
                  <c:v>1.0228393939362368</c:v>
                </c:pt>
                <c:pt idx="278">
                  <c:v>0.97288540177665639</c:v>
                </c:pt>
                <c:pt idx="279">
                  <c:v>1.0113215214465405</c:v>
                </c:pt>
                <c:pt idx="280">
                  <c:v>1.0026588024311065</c:v>
                </c:pt>
                <c:pt idx="281">
                  <c:v>0.98307416474916587</c:v>
                </c:pt>
                <c:pt idx="282">
                  <c:v>0.99801989083335441</c:v>
                </c:pt>
                <c:pt idx="283">
                  <c:v>1.0256617169575601</c:v>
                </c:pt>
                <c:pt idx="284">
                  <c:v>0.99942037464861333</c:v>
                </c:pt>
                <c:pt idx="285">
                  <c:v>1.011160539547856</c:v>
                </c:pt>
                <c:pt idx="286">
                  <c:v>0.97623177587966348</c:v>
                </c:pt>
                <c:pt idx="287">
                  <c:v>0.98924626895264189</c:v>
                </c:pt>
                <c:pt idx="288">
                  <c:v>0.97961290727312933</c:v>
                </c:pt>
                <c:pt idx="289">
                  <c:v>1.0125029689565386</c:v>
                </c:pt>
                <c:pt idx="290">
                  <c:v>1.0431983343695004</c:v>
                </c:pt>
                <c:pt idx="291">
                  <c:v>1.0147663543777734</c:v>
                </c:pt>
                <c:pt idx="292">
                  <c:v>0.98714676757902986</c:v>
                </c:pt>
                <c:pt idx="293">
                  <c:v>1.0187475302034352</c:v>
                </c:pt>
                <c:pt idx="294">
                  <c:v>1.0261113363537253</c:v>
                </c:pt>
                <c:pt idx="295">
                  <c:v>1.0018781778619137</c:v>
                </c:pt>
                <c:pt idx="296">
                  <c:v>0.96053090175643296</c:v>
                </c:pt>
                <c:pt idx="297">
                  <c:v>1.0144056463788853</c:v>
                </c:pt>
                <c:pt idx="298">
                  <c:v>0.99131738129280667</c:v>
                </c:pt>
                <c:pt idx="299">
                  <c:v>1.0181375593680118</c:v>
                </c:pt>
                <c:pt idx="300">
                  <c:v>0.98620057869766942</c:v>
                </c:pt>
                <c:pt idx="301">
                  <c:v>1.0220841576307593</c:v>
                </c:pt>
                <c:pt idx="302">
                  <c:v>1.0067481128572748</c:v>
                </c:pt>
                <c:pt idx="303">
                  <c:v>1.0284405447375427</c:v>
                </c:pt>
                <c:pt idx="304">
                  <c:v>0.98982257010421026</c:v>
                </c:pt>
                <c:pt idx="305">
                  <c:v>1.0129295175144315</c:v>
                </c:pt>
                <c:pt idx="306">
                  <c:v>1.009699759316022</c:v>
                </c:pt>
                <c:pt idx="307">
                  <c:v>0.9978322429920905</c:v>
                </c:pt>
                <c:pt idx="308">
                  <c:v>1.0104674538967231</c:v>
                </c:pt>
                <c:pt idx="309">
                  <c:v>1.0087098829330374</c:v>
                </c:pt>
                <c:pt idx="310">
                  <c:v>1.0005024789891375</c:v>
                </c:pt>
                <c:pt idx="311">
                  <c:v>0.98844393766196381</c:v>
                </c:pt>
                <c:pt idx="312">
                  <c:v>0.99390660544506093</c:v>
                </c:pt>
                <c:pt idx="313">
                  <c:v>0.98514342243193287</c:v>
                </c:pt>
                <c:pt idx="314">
                  <c:v>0.97206111341717127</c:v>
                </c:pt>
                <c:pt idx="315">
                  <c:v>0.98942697104674626</c:v>
                </c:pt>
                <c:pt idx="316">
                  <c:v>0.98339313422519092</c:v>
                </c:pt>
                <c:pt idx="317">
                  <c:v>0.98611613403556575</c:v>
                </c:pt>
                <c:pt idx="318">
                  <c:v>0.95642375338687835</c:v>
                </c:pt>
                <c:pt idx="319">
                  <c:v>0.96311598963181877</c:v>
                </c:pt>
                <c:pt idx="320">
                  <c:v>0.94791828908711173</c:v>
                </c:pt>
                <c:pt idx="321">
                  <c:v>0.99644696887730699</c:v>
                </c:pt>
              </c:numCache>
            </c:numRef>
          </c:val>
          <c:smooth val="0"/>
          <c:extLst xmlns:c16r2="http://schemas.microsoft.com/office/drawing/2015/06/chart">
            <c:ext xmlns:c16="http://schemas.microsoft.com/office/drawing/2014/chart" uri="{C3380CC4-5D6E-409C-BE32-E72D297353CC}">
              <c16:uniqueId val="{00000002-EB38-4C4B-9240-99215C6DD9ED}"/>
            </c:ext>
          </c:extLst>
        </c:ser>
        <c:ser>
          <c:idx val="4"/>
          <c:order val="3"/>
          <c:tx>
            <c:strRef>
              <c:f>'SeriesData (1)'!$AC$2</c:f>
              <c:strCache>
                <c:ptCount val="1"/>
                <c:pt idx="0">
                  <c:v>uk</c:v>
                </c:pt>
              </c:strCache>
            </c:strRef>
          </c:tx>
          <c:spPr>
            <a:ln w="9525">
              <a:solidFill>
                <a:schemeClr val="accent2">
                  <a:lumMod val="40000"/>
                  <a:lumOff val="60000"/>
                </a:schemeClr>
              </a:solidFill>
            </a:ln>
          </c:spPr>
          <c:marker>
            <c:symbol val="none"/>
          </c:marker>
          <c:cat>
            <c:numRef>
              <c:f>'SeriesData (1)'!$A$3:$A$340</c:f>
              <c:numCache>
                <c:formatCode>dd/mm/yy</c:formatCode>
                <c:ptCount val="338"/>
                <c:pt idx="0">
                  <c:v>32295</c:v>
                </c:pt>
                <c:pt idx="1">
                  <c:v>32325</c:v>
                </c:pt>
                <c:pt idx="2">
                  <c:v>32356</c:v>
                </c:pt>
                <c:pt idx="3">
                  <c:v>32387</c:v>
                </c:pt>
                <c:pt idx="4">
                  <c:v>32417</c:v>
                </c:pt>
                <c:pt idx="5">
                  <c:v>32448</c:v>
                </c:pt>
                <c:pt idx="6">
                  <c:v>32478</c:v>
                </c:pt>
                <c:pt idx="7">
                  <c:v>32509</c:v>
                </c:pt>
                <c:pt idx="8">
                  <c:v>32540</c:v>
                </c:pt>
                <c:pt idx="9">
                  <c:v>32568</c:v>
                </c:pt>
                <c:pt idx="10">
                  <c:v>32599</c:v>
                </c:pt>
                <c:pt idx="11">
                  <c:v>32629</c:v>
                </c:pt>
                <c:pt idx="12">
                  <c:v>32660</c:v>
                </c:pt>
                <c:pt idx="13">
                  <c:v>32690</c:v>
                </c:pt>
                <c:pt idx="14">
                  <c:v>32721</c:v>
                </c:pt>
                <c:pt idx="15">
                  <c:v>32752</c:v>
                </c:pt>
                <c:pt idx="16">
                  <c:v>32782</c:v>
                </c:pt>
                <c:pt idx="17">
                  <c:v>32813</c:v>
                </c:pt>
                <c:pt idx="18">
                  <c:v>32843</c:v>
                </c:pt>
                <c:pt idx="19">
                  <c:v>32874</c:v>
                </c:pt>
                <c:pt idx="20">
                  <c:v>32905</c:v>
                </c:pt>
                <c:pt idx="21">
                  <c:v>32933</c:v>
                </c:pt>
                <c:pt idx="22">
                  <c:v>32964</c:v>
                </c:pt>
                <c:pt idx="23">
                  <c:v>32994</c:v>
                </c:pt>
                <c:pt idx="24">
                  <c:v>33025</c:v>
                </c:pt>
                <c:pt idx="25">
                  <c:v>33055</c:v>
                </c:pt>
                <c:pt idx="26">
                  <c:v>33086</c:v>
                </c:pt>
                <c:pt idx="27">
                  <c:v>33117</c:v>
                </c:pt>
                <c:pt idx="28">
                  <c:v>33147</c:v>
                </c:pt>
                <c:pt idx="29">
                  <c:v>33178</c:v>
                </c:pt>
                <c:pt idx="30">
                  <c:v>33208</c:v>
                </c:pt>
                <c:pt idx="31">
                  <c:v>33239</c:v>
                </c:pt>
                <c:pt idx="32">
                  <c:v>33270</c:v>
                </c:pt>
                <c:pt idx="33">
                  <c:v>33298</c:v>
                </c:pt>
                <c:pt idx="34">
                  <c:v>33329</c:v>
                </c:pt>
                <c:pt idx="35">
                  <c:v>33359</c:v>
                </c:pt>
                <c:pt idx="36">
                  <c:v>33390</c:v>
                </c:pt>
                <c:pt idx="37">
                  <c:v>33420</c:v>
                </c:pt>
                <c:pt idx="38">
                  <c:v>33451</c:v>
                </c:pt>
                <c:pt idx="39">
                  <c:v>33482</c:v>
                </c:pt>
                <c:pt idx="40">
                  <c:v>33512</c:v>
                </c:pt>
                <c:pt idx="41">
                  <c:v>33543</c:v>
                </c:pt>
                <c:pt idx="42">
                  <c:v>33573</c:v>
                </c:pt>
                <c:pt idx="43">
                  <c:v>33604</c:v>
                </c:pt>
                <c:pt idx="44">
                  <c:v>33635</c:v>
                </c:pt>
                <c:pt idx="45">
                  <c:v>33664</c:v>
                </c:pt>
                <c:pt idx="46">
                  <c:v>33695</c:v>
                </c:pt>
                <c:pt idx="47">
                  <c:v>33725</c:v>
                </c:pt>
                <c:pt idx="48">
                  <c:v>33756</c:v>
                </c:pt>
                <c:pt idx="49">
                  <c:v>33786</c:v>
                </c:pt>
                <c:pt idx="50">
                  <c:v>33817</c:v>
                </c:pt>
                <c:pt idx="51">
                  <c:v>33848</c:v>
                </c:pt>
                <c:pt idx="52">
                  <c:v>33878</c:v>
                </c:pt>
                <c:pt idx="53">
                  <c:v>33909</c:v>
                </c:pt>
                <c:pt idx="54">
                  <c:v>33939</c:v>
                </c:pt>
                <c:pt idx="55">
                  <c:v>33970</c:v>
                </c:pt>
                <c:pt idx="56">
                  <c:v>34001</c:v>
                </c:pt>
                <c:pt idx="57">
                  <c:v>34029</c:v>
                </c:pt>
                <c:pt idx="58">
                  <c:v>34060</c:v>
                </c:pt>
                <c:pt idx="59">
                  <c:v>34090</c:v>
                </c:pt>
                <c:pt idx="60">
                  <c:v>34121</c:v>
                </c:pt>
                <c:pt idx="61">
                  <c:v>34151</c:v>
                </c:pt>
                <c:pt idx="62">
                  <c:v>34182</c:v>
                </c:pt>
                <c:pt idx="63">
                  <c:v>34213</c:v>
                </c:pt>
                <c:pt idx="64">
                  <c:v>34243</c:v>
                </c:pt>
                <c:pt idx="65">
                  <c:v>34274</c:v>
                </c:pt>
                <c:pt idx="66">
                  <c:v>34304</c:v>
                </c:pt>
                <c:pt idx="67">
                  <c:v>34335</c:v>
                </c:pt>
                <c:pt idx="68">
                  <c:v>34366</c:v>
                </c:pt>
                <c:pt idx="69">
                  <c:v>34394</c:v>
                </c:pt>
                <c:pt idx="70">
                  <c:v>34425</c:v>
                </c:pt>
                <c:pt idx="71">
                  <c:v>34455</c:v>
                </c:pt>
                <c:pt idx="72">
                  <c:v>34486</c:v>
                </c:pt>
                <c:pt idx="73">
                  <c:v>34516</c:v>
                </c:pt>
                <c:pt idx="74">
                  <c:v>34547</c:v>
                </c:pt>
                <c:pt idx="75">
                  <c:v>34578</c:v>
                </c:pt>
                <c:pt idx="76">
                  <c:v>34608</c:v>
                </c:pt>
                <c:pt idx="77">
                  <c:v>34639</c:v>
                </c:pt>
                <c:pt idx="78">
                  <c:v>34669</c:v>
                </c:pt>
                <c:pt idx="79">
                  <c:v>34700</c:v>
                </c:pt>
                <c:pt idx="80">
                  <c:v>34731</c:v>
                </c:pt>
                <c:pt idx="81">
                  <c:v>34759</c:v>
                </c:pt>
                <c:pt idx="82">
                  <c:v>34790</c:v>
                </c:pt>
                <c:pt idx="83">
                  <c:v>34820</c:v>
                </c:pt>
                <c:pt idx="84">
                  <c:v>34851</c:v>
                </c:pt>
                <c:pt idx="85">
                  <c:v>34881</c:v>
                </c:pt>
                <c:pt idx="86">
                  <c:v>34912</c:v>
                </c:pt>
                <c:pt idx="87">
                  <c:v>34943</c:v>
                </c:pt>
                <c:pt idx="88">
                  <c:v>34973</c:v>
                </c:pt>
                <c:pt idx="89">
                  <c:v>35004</c:v>
                </c:pt>
                <c:pt idx="90">
                  <c:v>35034</c:v>
                </c:pt>
                <c:pt idx="91">
                  <c:v>35065</c:v>
                </c:pt>
                <c:pt idx="92">
                  <c:v>35096</c:v>
                </c:pt>
                <c:pt idx="93">
                  <c:v>35125</c:v>
                </c:pt>
                <c:pt idx="94">
                  <c:v>35156</c:v>
                </c:pt>
                <c:pt idx="95">
                  <c:v>35186</c:v>
                </c:pt>
                <c:pt idx="96">
                  <c:v>35217</c:v>
                </c:pt>
                <c:pt idx="97">
                  <c:v>35247</c:v>
                </c:pt>
                <c:pt idx="98">
                  <c:v>35278</c:v>
                </c:pt>
                <c:pt idx="99">
                  <c:v>35309</c:v>
                </c:pt>
                <c:pt idx="100">
                  <c:v>35339</c:v>
                </c:pt>
                <c:pt idx="101">
                  <c:v>35370</c:v>
                </c:pt>
                <c:pt idx="102">
                  <c:v>35400</c:v>
                </c:pt>
                <c:pt idx="103">
                  <c:v>35431</c:v>
                </c:pt>
                <c:pt idx="104">
                  <c:v>35462</c:v>
                </c:pt>
                <c:pt idx="105">
                  <c:v>35490</c:v>
                </c:pt>
                <c:pt idx="106">
                  <c:v>35521</c:v>
                </c:pt>
                <c:pt idx="107">
                  <c:v>35551</c:v>
                </c:pt>
                <c:pt idx="108">
                  <c:v>35582</c:v>
                </c:pt>
                <c:pt idx="109">
                  <c:v>35612</c:v>
                </c:pt>
                <c:pt idx="110">
                  <c:v>35643</c:v>
                </c:pt>
                <c:pt idx="111">
                  <c:v>35674</c:v>
                </c:pt>
                <c:pt idx="112">
                  <c:v>35704</c:v>
                </c:pt>
                <c:pt idx="113">
                  <c:v>35735</c:v>
                </c:pt>
                <c:pt idx="114">
                  <c:v>35765</c:v>
                </c:pt>
                <c:pt idx="115">
                  <c:v>35796</c:v>
                </c:pt>
                <c:pt idx="116">
                  <c:v>35827</c:v>
                </c:pt>
                <c:pt idx="117">
                  <c:v>35855</c:v>
                </c:pt>
                <c:pt idx="118">
                  <c:v>35886</c:v>
                </c:pt>
                <c:pt idx="119">
                  <c:v>35916</c:v>
                </c:pt>
                <c:pt idx="120">
                  <c:v>35947</c:v>
                </c:pt>
                <c:pt idx="121">
                  <c:v>35977</c:v>
                </c:pt>
                <c:pt idx="122">
                  <c:v>36008</c:v>
                </c:pt>
                <c:pt idx="123">
                  <c:v>36039</c:v>
                </c:pt>
                <c:pt idx="124">
                  <c:v>36069</c:v>
                </c:pt>
                <c:pt idx="125">
                  <c:v>36100</c:v>
                </c:pt>
                <c:pt idx="126">
                  <c:v>36130</c:v>
                </c:pt>
                <c:pt idx="127">
                  <c:v>36161</c:v>
                </c:pt>
                <c:pt idx="128">
                  <c:v>36192</c:v>
                </c:pt>
                <c:pt idx="129">
                  <c:v>36220</c:v>
                </c:pt>
                <c:pt idx="130">
                  <c:v>36251</c:v>
                </c:pt>
                <c:pt idx="131">
                  <c:v>36281</c:v>
                </c:pt>
                <c:pt idx="132">
                  <c:v>36312</c:v>
                </c:pt>
                <c:pt idx="133">
                  <c:v>36342</c:v>
                </c:pt>
                <c:pt idx="134">
                  <c:v>36373</c:v>
                </c:pt>
                <c:pt idx="135">
                  <c:v>36404</c:v>
                </c:pt>
                <c:pt idx="136">
                  <c:v>36434</c:v>
                </c:pt>
                <c:pt idx="137">
                  <c:v>36465</c:v>
                </c:pt>
                <c:pt idx="138">
                  <c:v>36495</c:v>
                </c:pt>
                <c:pt idx="139">
                  <c:v>36526</c:v>
                </c:pt>
                <c:pt idx="140">
                  <c:v>36557</c:v>
                </c:pt>
                <c:pt idx="141">
                  <c:v>36586</c:v>
                </c:pt>
                <c:pt idx="142">
                  <c:v>36617</c:v>
                </c:pt>
                <c:pt idx="143">
                  <c:v>36647</c:v>
                </c:pt>
                <c:pt idx="144">
                  <c:v>36678</c:v>
                </c:pt>
                <c:pt idx="145">
                  <c:v>36708</c:v>
                </c:pt>
                <c:pt idx="146">
                  <c:v>36739</c:v>
                </c:pt>
                <c:pt idx="147">
                  <c:v>36770</c:v>
                </c:pt>
                <c:pt idx="148">
                  <c:v>36800</c:v>
                </c:pt>
                <c:pt idx="149">
                  <c:v>36831</c:v>
                </c:pt>
                <c:pt idx="150">
                  <c:v>36861</c:v>
                </c:pt>
                <c:pt idx="151">
                  <c:v>36892</c:v>
                </c:pt>
                <c:pt idx="152">
                  <c:v>36923</c:v>
                </c:pt>
                <c:pt idx="153">
                  <c:v>36951</c:v>
                </c:pt>
                <c:pt idx="154">
                  <c:v>36982</c:v>
                </c:pt>
                <c:pt idx="155">
                  <c:v>37012</c:v>
                </c:pt>
                <c:pt idx="156">
                  <c:v>37043</c:v>
                </c:pt>
                <c:pt idx="157">
                  <c:v>37073</c:v>
                </c:pt>
                <c:pt idx="158">
                  <c:v>37104</c:v>
                </c:pt>
                <c:pt idx="159">
                  <c:v>37135</c:v>
                </c:pt>
                <c:pt idx="160">
                  <c:v>37165</c:v>
                </c:pt>
                <c:pt idx="161">
                  <c:v>37196</c:v>
                </c:pt>
                <c:pt idx="162">
                  <c:v>37226</c:v>
                </c:pt>
                <c:pt idx="163">
                  <c:v>37257</c:v>
                </c:pt>
                <c:pt idx="164">
                  <c:v>37288</c:v>
                </c:pt>
                <c:pt idx="165">
                  <c:v>37316</c:v>
                </c:pt>
                <c:pt idx="166">
                  <c:v>37347</c:v>
                </c:pt>
                <c:pt idx="167">
                  <c:v>37377</c:v>
                </c:pt>
                <c:pt idx="168">
                  <c:v>37408</c:v>
                </c:pt>
                <c:pt idx="169">
                  <c:v>37438</c:v>
                </c:pt>
                <c:pt idx="170">
                  <c:v>37469</c:v>
                </c:pt>
                <c:pt idx="171">
                  <c:v>37500</c:v>
                </c:pt>
                <c:pt idx="172">
                  <c:v>37530</c:v>
                </c:pt>
                <c:pt idx="173">
                  <c:v>37561</c:v>
                </c:pt>
                <c:pt idx="174">
                  <c:v>37591</c:v>
                </c:pt>
                <c:pt idx="175">
                  <c:v>37622</c:v>
                </c:pt>
                <c:pt idx="176">
                  <c:v>37653</c:v>
                </c:pt>
                <c:pt idx="177">
                  <c:v>37681</c:v>
                </c:pt>
                <c:pt idx="178">
                  <c:v>37712</c:v>
                </c:pt>
                <c:pt idx="179">
                  <c:v>37742</c:v>
                </c:pt>
                <c:pt idx="180">
                  <c:v>37773</c:v>
                </c:pt>
                <c:pt idx="181">
                  <c:v>37803</c:v>
                </c:pt>
                <c:pt idx="182">
                  <c:v>37834</c:v>
                </c:pt>
                <c:pt idx="183">
                  <c:v>37865</c:v>
                </c:pt>
                <c:pt idx="184">
                  <c:v>37895</c:v>
                </c:pt>
                <c:pt idx="185">
                  <c:v>37926</c:v>
                </c:pt>
                <c:pt idx="186">
                  <c:v>37956</c:v>
                </c:pt>
                <c:pt idx="187">
                  <c:v>37987</c:v>
                </c:pt>
                <c:pt idx="188">
                  <c:v>38018</c:v>
                </c:pt>
                <c:pt idx="189">
                  <c:v>38047</c:v>
                </c:pt>
                <c:pt idx="190">
                  <c:v>38078</c:v>
                </c:pt>
                <c:pt idx="191">
                  <c:v>38108</c:v>
                </c:pt>
                <c:pt idx="192">
                  <c:v>38139</c:v>
                </c:pt>
                <c:pt idx="193">
                  <c:v>38169</c:v>
                </c:pt>
                <c:pt idx="194">
                  <c:v>38200</c:v>
                </c:pt>
                <c:pt idx="195">
                  <c:v>38231</c:v>
                </c:pt>
                <c:pt idx="196">
                  <c:v>38261</c:v>
                </c:pt>
                <c:pt idx="197">
                  <c:v>38292</c:v>
                </c:pt>
                <c:pt idx="198">
                  <c:v>38322</c:v>
                </c:pt>
                <c:pt idx="199">
                  <c:v>38353</c:v>
                </c:pt>
                <c:pt idx="200">
                  <c:v>38384</c:v>
                </c:pt>
                <c:pt idx="201">
                  <c:v>38412</c:v>
                </c:pt>
                <c:pt idx="202">
                  <c:v>38443</c:v>
                </c:pt>
                <c:pt idx="203">
                  <c:v>38473</c:v>
                </c:pt>
                <c:pt idx="204">
                  <c:v>38504</c:v>
                </c:pt>
                <c:pt idx="205">
                  <c:v>38534</c:v>
                </c:pt>
                <c:pt idx="206">
                  <c:v>38565</c:v>
                </c:pt>
                <c:pt idx="207">
                  <c:v>38596</c:v>
                </c:pt>
                <c:pt idx="208">
                  <c:v>38626</c:v>
                </c:pt>
                <c:pt idx="209">
                  <c:v>38657</c:v>
                </c:pt>
                <c:pt idx="210">
                  <c:v>38687</c:v>
                </c:pt>
                <c:pt idx="211">
                  <c:v>38718</c:v>
                </c:pt>
                <c:pt idx="212">
                  <c:v>38749</c:v>
                </c:pt>
                <c:pt idx="213">
                  <c:v>38777</c:v>
                </c:pt>
                <c:pt idx="214">
                  <c:v>38808</c:v>
                </c:pt>
                <c:pt idx="215">
                  <c:v>38838</c:v>
                </c:pt>
                <c:pt idx="216">
                  <c:v>38869</c:v>
                </c:pt>
                <c:pt idx="217">
                  <c:v>38899</c:v>
                </c:pt>
                <c:pt idx="218">
                  <c:v>38930</c:v>
                </c:pt>
                <c:pt idx="219">
                  <c:v>38961</c:v>
                </c:pt>
                <c:pt idx="220">
                  <c:v>38991</c:v>
                </c:pt>
                <c:pt idx="221">
                  <c:v>39022</c:v>
                </c:pt>
                <c:pt idx="222">
                  <c:v>39052</c:v>
                </c:pt>
                <c:pt idx="223">
                  <c:v>39083</c:v>
                </c:pt>
                <c:pt idx="224">
                  <c:v>39114</c:v>
                </c:pt>
                <c:pt idx="225">
                  <c:v>39142</c:v>
                </c:pt>
                <c:pt idx="226">
                  <c:v>39173</c:v>
                </c:pt>
                <c:pt idx="227">
                  <c:v>39203</c:v>
                </c:pt>
                <c:pt idx="228">
                  <c:v>39234</c:v>
                </c:pt>
                <c:pt idx="229">
                  <c:v>39264</c:v>
                </c:pt>
                <c:pt idx="230">
                  <c:v>39295</c:v>
                </c:pt>
                <c:pt idx="231">
                  <c:v>39326</c:v>
                </c:pt>
                <c:pt idx="232">
                  <c:v>39356</c:v>
                </c:pt>
                <c:pt idx="233">
                  <c:v>39387</c:v>
                </c:pt>
                <c:pt idx="234">
                  <c:v>39417</c:v>
                </c:pt>
                <c:pt idx="235">
                  <c:v>39448</c:v>
                </c:pt>
                <c:pt idx="236">
                  <c:v>39479</c:v>
                </c:pt>
                <c:pt idx="237">
                  <c:v>39508</c:v>
                </c:pt>
                <c:pt idx="238">
                  <c:v>39539</c:v>
                </c:pt>
                <c:pt idx="239">
                  <c:v>39569</c:v>
                </c:pt>
                <c:pt idx="240">
                  <c:v>39600</c:v>
                </c:pt>
                <c:pt idx="241">
                  <c:v>39630</c:v>
                </c:pt>
                <c:pt idx="242">
                  <c:v>39661</c:v>
                </c:pt>
                <c:pt idx="243">
                  <c:v>39692</c:v>
                </c:pt>
                <c:pt idx="244">
                  <c:v>39722</c:v>
                </c:pt>
                <c:pt idx="245">
                  <c:v>39753</c:v>
                </c:pt>
                <c:pt idx="246">
                  <c:v>39783</c:v>
                </c:pt>
                <c:pt idx="247">
                  <c:v>39814</c:v>
                </c:pt>
                <c:pt idx="248">
                  <c:v>39845</c:v>
                </c:pt>
                <c:pt idx="249">
                  <c:v>39873</c:v>
                </c:pt>
                <c:pt idx="250">
                  <c:v>39904</c:v>
                </c:pt>
                <c:pt idx="251">
                  <c:v>39934</c:v>
                </c:pt>
                <c:pt idx="252">
                  <c:v>39965</c:v>
                </c:pt>
                <c:pt idx="253">
                  <c:v>39995</c:v>
                </c:pt>
                <c:pt idx="254">
                  <c:v>40026</c:v>
                </c:pt>
                <c:pt idx="255">
                  <c:v>40057</c:v>
                </c:pt>
                <c:pt idx="256">
                  <c:v>40087</c:v>
                </c:pt>
                <c:pt idx="257">
                  <c:v>40118</c:v>
                </c:pt>
                <c:pt idx="258">
                  <c:v>40148</c:v>
                </c:pt>
                <c:pt idx="259">
                  <c:v>40179</c:v>
                </c:pt>
                <c:pt idx="260">
                  <c:v>40210</c:v>
                </c:pt>
                <c:pt idx="261">
                  <c:v>40238</c:v>
                </c:pt>
                <c:pt idx="262">
                  <c:v>40269</c:v>
                </c:pt>
                <c:pt idx="263">
                  <c:v>40299</c:v>
                </c:pt>
                <c:pt idx="264">
                  <c:v>40330</c:v>
                </c:pt>
                <c:pt idx="265">
                  <c:v>40360</c:v>
                </c:pt>
                <c:pt idx="266">
                  <c:v>40391</c:v>
                </c:pt>
                <c:pt idx="267">
                  <c:v>40422</c:v>
                </c:pt>
                <c:pt idx="268">
                  <c:v>40452</c:v>
                </c:pt>
                <c:pt idx="269">
                  <c:v>40483</c:v>
                </c:pt>
                <c:pt idx="270">
                  <c:v>40513</c:v>
                </c:pt>
                <c:pt idx="271">
                  <c:v>40544</c:v>
                </c:pt>
                <c:pt idx="272">
                  <c:v>40575</c:v>
                </c:pt>
                <c:pt idx="273">
                  <c:v>40603</c:v>
                </c:pt>
                <c:pt idx="274">
                  <c:v>40634</c:v>
                </c:pt>
                <c:pt idx="275">
                  <c:v>40664</c:v>
                </c:pt>
                <c:pt idx="276">
                  <c:v>40695</c:v>
                </c:pt>
                <c:pt idx="277">
                  <c:v>40725</c:v>
                </c:pt>
                <c:pt idx="278">
                  <c:v>40756</c:v>
                </c:pt>
                <c:pt idx="279">
                  <c:v>40787</c:v>
                </c:pt>
                <c:pt idx="280">
                  <c:v>40817</c:v>
                </c:pt>
                <c:pt idx="281">
                  <c:v>40848</c:v>
                </c:pt>
                <c:pt idx="282">
                  <c:v>40878</c:v>
                </c:pt>
                <c:pt idx="283">
                  <c:v>40909</c:v>
                </c:pt>
                <c:pt idx="284">
                  <c:v>40940</c:v>
                </c:pt>
                <c:pt idx="285">
                  <c:v>40969</c:v>
                </c:pt>
                <c:pt idx="286">
                  <c:v>41000</c:v>
                </c:pt>
                <c:pt idx="287">
                  <c:v>41030</c:v>
                </c:pt>
                <c:pt idx="288">
                  <c:v>41061</c:v>
                </c:pt>
                <c:pt idx="289">
                  <c:v>41091</c:v>
                </c:pt>
                <c:pt idx="290">
                  <c:v>41122</c:v>
                </c:pt>
                <c:pt idx="291">
                  <c:v>41153</c:v>
                </c:pt>
                <c:pt idx="292">
                  <c:v>41183</c:v>
                </c:pt>
                <c:pt idx="293">
                  <c:v>41214</c:v>
                </c:pt>
                <c:pt idx="294">
                  <c:v>41244</c:v>
                </c:pt>
                <c:pt idx="295">
                  <c:v>41275</c:v>
                </c:pt>
                <c:pt idx="296">
                  <c:v>41306</c:v>
                </c:pt>
                <c:pt idx="297">
                  <c:v>41334</c:v>
                </c:pt>
                <c:pt idx="298">
                  <c:v>41365</c:v>
                </c:pt>
                <c:pt idx="299">
                  <c:v>41395</c:v>
                </c:pt>
                <c:pt idx="300">
                  <c:v>41426</c:v>
                </c:pt>
                <c:pt idx="301">
                  <c:v>41456</c:v>
                </c:pt>
                <c:pt idx="302">
                  <c:v>41487</c:v>
                </c:pt>
                <c:pt idx="303">
                  <c:v>41518</c:v>
                </c:pt>
                <c:pt idx="304">
                  <c:v>41548</c:v>
                </c:pt>
                <c:pt idx="305">
                  <c:v>41579</c:v>
                </c:pt>
                <c:pt idx="306">
                  <c:v>41609</c:v>
                </c:pt>
                <c:pt idx="307">
                  <c:v>41640</c:v>
                </c:pt>
                <c:pt idx="308">
                  <c:v>41671</c:v>
                </c:pt>
                <c:pt idx="309">
                  <c:v>41699</c:v>
                </c:pt>
                <c:pt idx="310">
                  <c:v>41730</c:v>
                </c:pt>
                <c:pt idx="311">
                  <c:v>41760</c:v>
                </c:pt>
                <c:pt idx="312">
                  <c:v>41791</c:v>
                </c:pt>
                <c:pt idx="313">
                  <c:v>41821</c:v>
                </c:pt>
                <c:pt idx="314">
                  <c:v>41852</c:v>
                </c:pt>
                <c:pt idx="315">
                  <c:v>41883</c:v>
                </c:pt>
                <c:pt idx="316">
                  <c:v>41913</c:v>
                </c:pt>
                <c:pt idx="317">
                  <c:v>41944</c:v>
                </c:pt>
                <c:pt idx="318">
                  <c:v>41974</c:v>
                </c:pt>
                <c:pt idx="319">
                  <c:v>42005</c:v>
                </c:pt>
                <c:pt idx="320">
                  <c:v>42036</c:v>
                </c:pt>
                <c:pt idx="321">
                  <c:v>42064</c:v>
                </c:pt>
                <c:pt idx="322">
                  <c:v>42095</c:v>
                </c:pt>
                <c:pt idx="323">
                  <c:v>42125</c:v>
                </c:pt>
                <c:pt idx="324">
                  <c:v>42156</c:v>
                </c:pt>
                <c:pt idx="325">
                  <c:v>42186</c:v>
                </c:pt>
                <c:pt idx="326">
                  <c:v>42217</c:v>
                </c:pt>
                <c:pt idx="327">
                  <c:v>42248</c:v>
                </c:pt>
                <c:pt idx="328">
                  <c:v>42278</c:v>
                </c:pt>
                <c:pt idx="329">
                  <c:v>42309</c:v>
                </c:pt>
                <c:pt idx="330">
                  <c:v>42339</c:v>
                </c:pt>
                <c:pt idx="331">
                  <c:v>42370</c:v>
                </c:pt>
                <c:pt idx="332">
                  <c:v>42401</c:v>
                </c:pt>
                <c:pt idx="333">
                  <c:v>42430</c:v>
                </c:pt>
                <c:pt idx="334">
                  <c:v>42461</c:v>
                </c:pt>
                <c:pt idx="335">
                  <c:v>42491</c:v>
                </c:pt>
                <c:pt idx="336">
                  <c:v>42522</c:v>
                </c:pt>
                <c:pt idx="337">
                  <c:v>42552</c:v>
                </c:pt>
              </c:numCache>
            </c:numRef>
          </c:cat>
          <c:val>
            <c:numRef>
              <c:f>'SeriesData (1)'!$AC$3:$AC$324</c:f>
              <c:numCache>
                <c:formatCode>0.00</c:formatCode>
                <c:ptCount val="322"/>
                <c:pt idx="0">
                  <c:v>1.1480504069009323</c:v>
                </c:pt>
                <c:pt idx="1">
                  <c:v>1.1040535315154123</c:v>
                </c:pt>
                <c:pt idx="2">
                  <c:v>1.1188904744644375</c:v>
                </c:pt>
                <c:pt idx="3">
                  <c:v>1.0738055167911671</c:v>
                </c:pt>
                <c:pt idx="4">
                  <c:v>1.0670649305765634</c:v>
                </c:pt>
                <c:pt idx="5">
                  <c:v>1.1143478910602322</c:v>
                </c:pt>
                <c:pt idx="6">
                  <c:v>1.1582905307999591</c:v>
                </c:pt>
                <c:pt idx="7">
                  <c:v>1.1310382826735996</c:v>
                </c:pt>
                <c:pt idx="8">
                  <c:v>1.1480327049511054</c:v>
                </c:pt>
                <c:pt idx="9">
                  <c:v>1.1099836892495618</c:v>
                </c:pt>
                <c:pt idx="10">
                  <c:v>1.1627599557478494</c:v>
                </c:pt>
                <c:pt idx="11">
                  <c:v>1.1841659315416855</c:v>
                </c:pt>
                <c:pt idx="12">
                  <c:v>1.088177106596063</c:v>
                </c:pt>
                <c:pt idx="13">
                  <c:v>1.1551565362764158</c:v>
                </c:pt>
                <c:pt idx="14">
                  <c:v>1.1363769140356965</c:v>
                </c:pt>
                <c:pt idx="15">
                  <c:v>1.1115083474778984</c:v>
                </c:pt>
                <c:pt idx="16">
                  <c:v>1.1510097585477574</c:v>
                </c:pt>
                <c:pt idx="17">
                  <c:v>1.1278826396565209</c:v>
                </c:pt>
                <c:pt idx="18">
                  <c:v>1.1091596344470469</c:v>
                </c:pt>
                <c:pt idx="19">
                  <c:v>1.1061761298217401</c:v>
                </c:pt>
                <c:pt idx="20">
                  <c:v>1.1860919878821119</c:v>
                </c:pt>
                <c:pt idx="21">
                  <c:v>1.0986091482443003</c:v>
                </c:pt>
                <c:pt idx="22">
                  <c:v>1.1003489008838132</c:v>
                </c:pt>
                <c:pt idx="23">
                  <c:v>1.1216708422049284</c:v>
                </c:pt>
                <c:pt idx="24">
                  <c:v>1.0892545867428103</c:v>
                </c:pt>
                <c:pt idx="25">
                  <c:v>1.0741415290938499</c:v>
                </c:pt>
                <c:pt idx="26">
                  <c:v>1.1398285730674969</c:v>
                </c:pt>
                <c:pt idx="27">
                  <c:v>1.0955681500306456</c:v>
                </c:pt>
                <c:pt idx="28">
                  <c:v>1.1192716482744232</c:v>
                </c:pt>
                <c:pt idx="29">
                  <c:v>1.1599983675556496</c:v>
                </c:pt>
                <c:pt idx="30">
                  <c:v>1.127343761490031</c:v>
                </c:pt>
                <c:pt idx="31">
                  <c:v>1.1007628430580532</c:v>
                </c:pt>
                <c:pt idx="32">
                  <c:v>1.1980860206865289</c:v>
                </c:pt>
                <c:pt idx="33">
                  <c:v>1.0875208289968417</c:v>
                </c:pt>
                <c:pt idx="34">
                  <c:v>1.1175540181519918</c:v>
                </c:pt>
                <c:pt idx="35">
                  <c:v>1.1490751135057562</c:v>
                </c:pt>
                <c:pt idx="36">
                  <c:v>1.1153592069593457</c:v>
                </c:pt>
                <c:pt idx="37">
                  <c:v>1.0753454259821236</c:v>
                </c:pt>
                <c:pt idx="38">
                  <c:v>1.0663136419445194</c:v>
                </c:pt>
                <c:pt idx="39">
                  <c:v>1.0900395750762621</c:v>
                </c:pt>
                <c:pt idx="40">
                  <c:v>1.0621310125806487</c:v>
                </c:pt>
                <c:pt idx="41">
                  <c:v>1.0718087354003254</c:v>
                </c:pt>
                <c:pt idx="42">
                  <c:v>1.1209326114858873</c:v>
                </c:pt>
                <c:pt idx="43">
                  <c:v>1.1095728964757696</c:v>
                </c:pt>
                <c:pt idx="44">
                  <c:v>1.1247926268587969</c:v>
                </c:pt>
                <c:pt idx="45">
                  <c:v>1.0598002740997043</c:v>
                </c:pt>
                <c:pt idx="46">
                  <c:v>1.0590976367353158</c:v>
                </c:pt>
                <c:pt idx="47">
                  <c:v>1.0704358834190655</c:v>
                </c:pt>
                <c:pt idx="48">
                  <c:v>1.072178498525709</c:v>
                </c:pt>
                <c:pt idx="49">
                  <c:v>1.0839410802739595</c:v>
                </c:pt>
                <c:pt idx="50">
                  <c:v>1.1458694232189817</c:v>
                </c:pt>
                <c:pt idx="51">
                  <c:v>1.2064311176085925</c:v>
                </c:pt>
                <c:pt idx="52">
                  <c:v>1.1590096479791592</c:v>
                </c:pt>
                <c:pt idx="53">
                  <c:v>1.0460913788712363</c:v>
                </c:pt>
                <c:pt idx="54">
                  <c:v>1.0939355964457467</c:v>
                </c:pt>
                <c:pt idx="55">
                  <c:v>1.1094016374189715</c:v>
                </c:pt>
                <c:pt idx="56">
                  <c:v>1.0294639929286042</c:v>
                </c:pt>
                <c:pt idx="57">
                  <c:v>0.9785781968912014</c:v>
                </c:pt>
                <c:pt idx="58">
                  <c:v>1.0439460598065518</c:v>
                </c:pt>
                <c:pt idx="59">
                  <c:v>1.0838926886926505</c:v>
                </c:pt>
                <c:pt idx="60">
                  <c:v>1.0685554255132068</c:v>
                </c:pt>
                <c:pt idx="61">
                  <c:v>1.0459599147844874</c:v>
                </c:pt>
                <c:pt idx="62">
                  <c:v>1.0201156895965859</c:v>
                </c:pt>
                <c:pt idx="63">
                  <c:v>1.0754469827613391</c:v>
                </c:pt>
                <c:pt idx="64">
                  <c:v>1.074863097498532</c:v>
                </c:pt>
                <c:pt idx="65">
                  <c:v>1.0364647139980299</c:v>
                </c:pt>
                <c:pt idx="66">
                  <c:v>1.0579417807945193</c:v>
                </c:pt>
                <c:pt idx="67">
                  <c:v>1.0508103153171284</c:v>
                </c:pt>
                <c:pt idx="68">
                  <c:v>1.0346214301074708</c:v>
                </c:pt>
                <c:pt idx="69">
                  <c:v>1.0376234852420227</c:v>
                </c:pt>
                <c:pt idx="70">
                  <c:v>1.0289363151562672</c:v>
                </c:pt>
                <c:pt idx="71">
                  <c:v>1.0356853707752274</c:v>
                </c:pt>
                <c:pt idx="72">
                  <c:v>1.0519097910709623</c:v>
                </c:pt>
                <c:pt idx="73">
                  <c:v>1.0505368741961432</c:v>
                </c:pt>
                <c:pt idx="74">
                  <c:v>1.0364363443283038</c:v>
                </c:pt>
                <c:pt idx="75">
                  <c:v>1.0351405719393396</c:v>
                </c:pt>
                <c:pt idx="76">
                  <c:v>1.0654080031646531</c:v>
                </c:pt>
                <c:pt idx="77">
                  <c:v>1.0701590099154814</c:v>
                </c:pt>
                <c:pt idx="78">
                  <c:v>1.0512608399290604</c:v>
                </c:pt>
                <c:pt idx="79">
                  <c:v>1.0561242339973917</c:v>
                </c:pt>
                <c:pt idx="80">
                  <c:v>1.0359004505121205</c:v>
                </c:pt>
                <c:pt idx="81">
                  <c:v>1.0480248257450835</c:v>
                </c:pt>
                <c:pt idx="82">
                  <c:v>1.0687810172464911</c:v>
                </c:pt>
                <c:pt idx="83">
                  <c:v>1.057926493088732</c:v>
                </c:pt>
                <c:pt idx="84">
                  <c:v>1.0800353273355912</c:v>
                </c:pt>
                <c:pt idx="85">
                  <c:v>1.0745150775651024</c:v>
                </c:pt>
                <c:pt idx="86">
                  <c:v>1.0629255267185498</c:v>
                </c:pt>
                <c:pt idx="87">
                  <c:v>1.0585403421151574</c:v>
                </c:pt>
                <c:pt idx="88">
                  <c:v>1.0772478039873041</c:v>
                </c:pt>
                <c:pt idx="89">
                  <c:v>1.0663121359938834</c:v>
                </c:pt>
                <c:pt idx="90">
                  <c:v>1.082118503712715</c:v>
                </c:pt>
                <c:pt idx="91">
                  <c:v>1.047924930505485</c:v>
                </c:pt>
                <c:pt idx="92">
                  <c:v>1.0590138223582941</c:v>
                </c:pt>
                <c:pt idx="93">
                  <c:v>1.0605047905966607</c:v>
                </c:pt>
                <c:pt idx="94">
                  <c:v>1.0544084082652572</c:v>
                </c:pt>
                <c:pt idx="95">
                  <c:v>1.0390954724686956</c:v>
                </c:pt>
                <c:pt idx="96">
                  <c:v>1.0618587008189535</c:v>
                </c:pt>
                <c:pt idx="97">
                  <c:v>1.0493456844467446</c:v>
                </c:pt>
                <c:pt idx="98">
                  <c:v>1.0400237776572403</c:v>
                </c:pt>
                <c:pt idx="99">
                  <c:v>1.0408399697863173</c:v>
                </c:pt>
                <c:pt idx="100">
                  <c:v>1.0133861735427732</c:v>
                </c:pt>
                <c:pt idx="101">
                  <c:v>1.0568413456327657</c:v>
                </c:pt>
                <c:pt idx="102">
                  <c:v>1.0763487378902046</c:v>
                </c:pt>
                <c:pt idx="103">
                  <c:v>1.0765606285878646</c:v>
                </c:pt>
                <c:pt idx="104">
                  <c:v>1.0657692294461141</c:v>
                </c:pt>
                <c:pt idx="105">
                  <c:v>1.039238949611222</c:v>
                </c:pt>
                <c:pt idx="106">
                  <c:v>1.0533440034781643</c:v>
                </c:pt>
                <c:pt idx="107">
                  <c:v>1.0497873576031489</c:v>
                </c:pt>
                <c:pt idx="108">
                  <c:v>1.0589786001525181</c:v>
                </c:pt>
                <c:pt idx="109">
                  <c:v>1.1013928828165702</c:v>
                </c:pt>
                <c:pt idx="110">
                  <c:v>1.0642016591876942</c:v>
                </c:pt>
                <c:pt idx="111">
                  <c:v>1.0501688182232083</c:v>
                </c:pt>
                <c:pt idx="112">
                  <c:v>1.0348967932262867</c:v>
                </c:pt>
                <c:pt idx="113">
                  <c:v>1.0878047012196932</c:v>
                </c:pt>
                <c:pt idx="114">
                  <c:v>1.1010991942733825</c:v>
                </c:pt>
                <c:pt idx="115">
                  <c:v>1.0575874931744125</c:v>
                </c:pt>
                <c:pt idx="116">
                  <c:v>1.0502204019291825</c:v>
                </c:pt>
                <c:pt idx="117">
                  <c:v>1.0535431795447443</c:v>
                </c:pt>
                <c:pt idx="118">
                  <c:v>1.0851584340981639</c:v>
                </c:pt>
                <c:pt idx="119">
                  <c:v>1.0669416576200232</c:v>
                </c:pt>
                <c:pt idx="120">
                  <c:v>1.089761552547436</c:v>
                </c:pt>
                <c:pt idx="121">
                  <c:v>1.0745053453387987</c:v>
                </c:pt>
                <c:pt idx="122">
                  <c:v>1.0323203182704406</c:v>
                </c:pt>
                <c:pt idx="123">
                  <c:v>1.062516549340407</c:v>
                </c:pt>
                <c:pt idx="124">
                  <c:v>1.0851966671904416</c:v>
                </c:pt>
                <c:pt idx="125">
                  <c:v>1.0522334417224861</c:v>
                </c:pt>
                <c:pt idx="126">
                  <c:v>1.0830346588872199</c:v>
                </c:pt>
                <c:pt idx="127">
                  <c:v>1.0645703006750316</c:v>
                </c:pt>
                <c:pt idx="128">
                  <c:v>1.0434606360433538</c:v>
                </c:pt>
                <c:pt idx="129">
                  <c:v>1.054924808048699</c:v>
                </c:pt>
                <c:pt idx="130">
                  <c:v>1.0397921045715179</c:v>
                </c:pt>
                <c:pt idx="131">
                  <c:v>1.0656150476973381</c:v>
                </c:pt>
                <c:pt idx="132">
                  <c:v>1.0765962076876334</c:v>
                </c:pt>
                <c:pt idx="133">
                  <c:v>1.0252642911354897</c:v>
                </c:pt>
                <c:pt idx="134">
                  <c:v>1.0318324293517271</c:v>
                </c:pt>
                <c:pt idx="135">
                  <c:v>1.0371902847681371</c:v>
                </c:pt>
                <c:pt idx="136">
                  <c:v>1.0752709717335782</c:v>
                </c:pt>
                <c:pt idx="137">
                  <c:v>1.0534576238209061</c:v>
                </c:pt>
                <c:pt idx="138">
                  <c:v>1.0620108491576616</c:v>
                </c:pt>
                <c:pt idx="139">
                  <c:v>1.0797460858917538</c:v>
                </c:pt>
                <c:pt idx="140">
                  <c:v>1.075184260354763</c:v>
                </c:pt>
                <c:pt idx="141">
                  <c:v>1.04759370123364</c:v>
                </c:pt>
                <c:pt idx="142">
                  <c:v>1.1067898251065069</c:v>
                </c:pt>
                <c:pt idx="143">
                  <c:v>1.0625701634904916</c:v>
                </c:pt>
                <c:pt idx="144">
                  <c:v>1.0744463469194001</c:v>
                </c:pt>
                <c:pt idx="145">
                  <c:v>1.0717244782053867</c:v>
                </c:pt>
                <c:pt idx="146">
                  <c:v>1.0870505438817217</c:v>
                </c:pt>
                <c:pt idx="147">
                  <c:v>1.0470614108511274</c:v>
                </c:pt>
                <c:pt idx="148">
                  <c:v>1.0745048165315054</c:v>
                </c:pt>
                <c:pt idx="149">
                  <c:v>1.0319693702986352</c:v>
                </c:pt>
                <c:pt idx="150">
                  <c:v>1.069127752540294</c:v>
                </c:pt>
                <c:pt idx="151">
                  <c:v>1.0725334735144536</c:v>
                </c:pt>
                <c:pt idx="152">
                  <c:v>1.0516783262141878</c:v>
                </c:pt>
                <c:pt idx="153">
                  <c:v>1.0495722642770053</c:v>
                </c:pt>
                <c:pt idx="154">
                  <c:v>1.0447594156100943</c:v>
                </c:pt>
                <c:pt idx="155">
                  <c:v>1.0673594234083459</c:v>
                </c:pt>
                <c:pt idx="156">
                  <c:v>1.0531650874304097</c:v>
                </c:pt>
                <c:pt idx="157">
                  <c:v>1.024991194455283</c:v>
                </c:pt>
                <c:pt idx="158">
                  <c:v>1.0260415941412739</c:v>
                </c:pt>
                <c:pt idx="159">
                  <c:v>1.055416495543323</c:v>
                </c:pt>
                <c:pt idx="160">
                  <c:v>1.0540300648656222</c:v>
                </c:pt>
                <c:pt idx="161">
                  <c:v>1.0274689623650519</c:v>
                </c:pt>
                <c:pt idx="162">
                  <c:v>1.0553334933679841</c:v>
                </c:pt>
                <c:pt idx="163">
                  <c:v>1.0443709956362439</c:v>
                </c:pt>
                <c:pt idx="164">
                  <c:v>1.0330898649183955</c:v>
                </c:pt>
                <c:pt idx="165">
                  <c:v>1.0220625719090941</c:v>
                </c:pt>
                <c:pt idx="166">
                  <c:v>1.0229902170305731</c:v>
                </c:pt>
                <c:pt idx="167">
                  <c:v>1.0238271857839403</c:v>
                </c:pt>
                <c:pt idx="168">
                  <c:v>0.99829071134964908</c:v>
                </c:pt>
                <c:pt idx="169">
                  <c:v>1.0477007922560262</c:v>
                </c:pt>
                <c:pt idx="170">
                  <c:v>1.0213658215158083</c:v>
                </c:pt>
                <c:pt idx="171">
                  <c:v>1.0365398207925638</c:v>
                </c:pt>
                <c:pt idx="172">
                  <c:v>1.0296330372596116</c:v>
                </c:pt>
                <c:pt idx="173">
                  <c:v>1.0218289802012039</c:v>
                </c:pt>
                <c:pt idx="174">
                  <c:v>1.0365149955182051</c:v>
                </c:pt>
                <c:pt idx="175">
                  <c:v>1.0411051172366197</c:v>
                </c:pt>
                <c:pt idx="176">
                  <c:v>1.0445403462333458</c:v>
                </c:pt>
                <c:pt idx="177">
                  <c:v>1.0309333504610816</c:v>
                </c:pt>
                <c:pt idx="178">
                  <c:v>1.00186540583146</c:v>
                </c:pt>
                <c:pt idx="179">
                  <c:v>1.0138672852690787</c:v>
                </c:pt>
                <c:pt idx="180">
                  <c:v>1.0656697238702593</c:v>
                </c:pt>
                <c:pt idx="181">
                  <c:v>1.0478089529358889</c:v>
                </c:pt>
                <c:pt idx="182">
                  <c:v>1.0162853851009082</c:v>
                </c:pt>
                <c:pt idx="183">
                  <c:v>0.99264706840206152</c:v>
                </c:pt>
                <c:pt idx="184">
                  <c:v>1.0345780362220804</c:v>
                </c:pt>
                <c:pt idx="185">
                  <c:v>0.99623287796026228</c:v>
                </c:pt>
                <c:pt idx="186">
                  <c:v>1.0101655283727842</c:v>
                </c:pt>
                <c:pt idx="187">
                  <c:v>1.0128156492033749</c:v>
                </c:pt>
                <c:pt idx="188">
                  <c:v>1.0633144122417626</c:v>
                </c:pt>
                <c:pt idx="189">
                  <c:v>1.0484952490207409</c:v>
                </c:pt>
                <c:pt idx="190">
                  <c:v>1.0512775619695032</c:v>
                </c:pt>
                <c:pt idx="191">
                  <c:v>1.0243337659128007</c:v>
                </c:pt>
                <c:pt idx="192">
                  <c:v>1.0436864133252315</c:v>
                </c:pt>
                <c:pt idx="193">
                  <c:v>1.0557225397359893</c:v>
                </c:pt>
                <c:pt idx="194">
                  <c:v>1.0634552061883809</c:v>
                </c:pt>
                <c:pt idx="195">
                  <c:v>1.0387519484177306</c:v>
                </c:pt>
                <c:pt idx="196">
                  <c:v>1.0191189466860322</c:v>
                </c:pt>
                <c:pt idx="197">
                  <c:v>0.99914142704836628</c:v>
                </c:pt>
                <c:pt idx="198">
                  <c:v>1.0848377963367859</c:v>
                </c:pt>
                <c:pt idx="199">
                  <c:v>1.0413665451057477</c:v>
                </c:pt>
                <c:pt idx="200">
                  <c:v>1.0335845841734961</c:v>
                </c:pt>
                <c:pt idx="201">
                  <c:v>1.0472094919863513</c:v>
                </c:pt>
                <c:pt idx="202">
                  <c:v>1.0607841370273825</c:v>
                </c:pt>
                <c:pt idx="203">
                  <c:v>1.0690242696655523</c:v>
                </c:pt>
                <c:pt idx="204">
                  <c:v>1.0890678478814488</c:v>
                </c:pt>
                <c:pt idx="205">
                  <c:v>1.0198346573713493</c:v>
                </c:pt>
                <c:pt idx="206">
                  <c:v>1.0457174030148768</c:v>
                </c:pt>
                <c:pt idx="207">
                  <c:v>1.0672673408278399</c:v>
                </c:pt>
                <c:pt idx="208">
                  <c:v>1.0570793199687947</c:v>
                </c:pt>
                <c:pt idx="209">
                  <c:v>1.0323166734973868</c:v>
                </c:pt>
                <c:pt idx="210">
                  <c:v>1.04771231200422</c:v>
                </c:pt>
                <c:pt idx="211">
                  <c:v>1.0488641351822459</c:v>
                </c:pt>
                <c:pt idx="212">
                  <c:v>1.0450144164732673</c:v>
                </c:pt>
                <c:pt idx="213">
                  <c:v>1.0222883017968485</c:v>
                </c:pt>
                <c:pt idx="214">
                  <c:v>0.97879875439612996</c:v>
                </c:pt>
                <c:pt idx="215">
                  <c:v>1.0567565946055293</c:v>
                </c:pt>
                <c:pt idx="216">
                  <c:v>1.0531202117628347</c:v>
                </c:pt>
                <c:pt idx="217">
                  <c:v>1.0126375318296283</c:v>
                </c:pt>
                <c:pt idx="218">
                  <c:v>1.0456438294495525</c:v>
                </c:pt>
                <c:pt idx="219">
                  <c:v>1.0456212329349386</c:v>
                </c:pt>
                <c:pt idx="220">
                  <c:v>1.0253893712845852</c:v>
                </c:pt>
                <c:pt idx="221">
                  <c:v>1.0164033822406653</c:v>
                </c:pt>
                <c:pt idx="222">
                  <c:v>1.0734658043898282</c:v>
                </c:pt>
                <c:pt idx="223">
                  <c:v>1.0471428692027487</c:v>
                </c:pt>
                <c:pt idx="224">
                  <c:v>1.0544683606873062</c:v>
                </c:pt>
                <c:pt idx="225">
                  <c:v>1.0302783658411327</c:v>
                </c:pt>
                <c:pt idx="226">
                  <c:v>1.0557696089750919</c:v>
                </c:pt>
                <c:pt idx="227">
                  <c:v>1.0519550213254627</c:v>
                </c:pt>
                <c:pt idx="228">
                  <c:v>1.0469128077216634</c:v>
                </c:pt>
                <c:pt idx="229">
                  <c:v>1.0628771895477152</c:v>
                </c:pt>
                <c:pt idx="230">
                  <c:v>1.0557275334453007</c:v>
                </c:pt>
                <c:pt idx="231">
                  <c:v>1.0354114907590928</c:v>
                </c:pt>
                <c:pt idx="232">
                  <c:v>1.0460252657974463</c:v>
                </c:pt>
                <c:pt idx="233">
                  <c:v>1.0726882966220268</c:v>
                </c:pt>
                <c:pt idx="234">
                  <c:v>1.0963490618129283</c:v>
                </c:pt>
                <c:pt idx="235">
                  <c:v>1.0404002036561799</c:v>
                </c:pt>
                <c:pt idx="236">
                  <c:v>1.0242487007661392</c:v>
                </c:pt>
                <c:pt idx="237">
                  <c:v>1.0455502902348353</c:v>
                </c:pt>
                <c:pt idx="238">
                  <c:v>1.0491365532833004</c:v>
                </c:pt>
                <c:pt idx="239">
                  <c:v>1.0457274089354294</c:v>
                </c:pt>
                <c:pt idx="240">
                  <c:v>1.0491219211395151</c:v>
                </c:pt>
                <c:pt idx="241">
                  <c:v>1.0906448005776512</c:v>
                </c:pt>
                <c:pt idx="242">
                  <c:v>1.0921188410465894</c:v>
                </c:pt>
                <c:pt idx="243">
                  <c:v>1.1095116686910329</c:v>
                </c:pt>
                <c:pt idx="244">
                  <c:v>1.1216369126495445</c:v>
                </c:pt>
                <c:pt idx="245">
                  <c:v>1.0478681900286111</c:v>
                </c:pt>
                <c:pt idx="246">
                  <c:v>1.0572434248360745</c:v>
                </c:pt>
                <c:pt idx="247">
                  <c:v>0.9990892644801167</c:v>
                </c:pt>
                <c:pt idx="248">
                  <c:v>1.0187930315964571</c:v>
                </c:pt>
                <c:pt idx="249">
                  <c:v>0.96566936217830657</c:v>
                </c:pt>
                <c:pt idx="250">
                  <c:v>0.95206802604793772</c:v>
                </c:pt>
                <c:pt idx="251">
                  <c:v>0.94798047677493091</c:v>
                </c:pt>
                <c:pt idx="252">
                  <c:v>1.0040894940320506</c:v>
                </c:pt>
                <c:pt idx="253">
                  <c:v>0.99136328175972144</c:v>
                </c:pt>
                <c:pt idx="254">
                  <c:v>1.0163177015445137</c:v>
                </c:pt>
                <c:pt idx="255">
                  <c:v>1.0115508237973803</c:v>
                </c:pt>
                <c:pt idx="256">
                  <c:v>0.97775462670382929</c:v>
                </c:pt>
                <c:pt idx="257">
                  <c:v>1.0165754291306117</c:v>
                </c:pt>
                <c:pt idx="258">
                  <c:v>1.0144559016665939</c:v>
                </c:pt>
                <c:pt idx="259">
                  <c:v>1.0291407225262055</c:v>
                </c:pt>
                <c:pt idx="260">
                  <c:v>1.030847546896575</c:v>
                </c:pt>
                <c:pt idx="261">
                  <c:v>0.97642865106047083</c:v>
                </c:pt>
                <c:pt idx="262">
                  <c:v>1.0453147032081549</c:v>
                </c:pt>
                <c:pt idx="263">
                  <c:v>0.99559959100130624</c:v>
                </c:pt>
                <c:pt idx="264">
                  <c:v>0.9757839764768379</c:v>
                </c:pt>
                <c:pt idx="265">
                  <c:v>0.97258854174171816</c:v>
                </c:pt>
                <c:pt idx="266">
                  <c:v>1.0110824658799173</c:v>
                </c:pt>
                <c:pt idx="267">
                  <c:v>0.98671501893382096</c:v>
                </c:pt>
                <c:pt idx="268">
                  <c:v>0.99508118080656827</c:v>
                </c:pt>
                <c:pt idx="269">
                  <c:v>1.0122261399684502</c:v>
                </c:pt>
                <c:pt idx="270">
                  <c:v>0.99413110028870755</c:v>
                </c:pt>
                <c:pt idx="271">
                  <c:v>0.97191064388865989</c:v>
                </c:pt>
                <c:pt idx="272">
                  <c:v>1.0039801453240378</c:v>
                </c:pt>
                <c:pt idx="273">
                  <c:v>0.97599372760682757</c:v>
                </c:pt>
                <c:pt idx="274">
                  <c:v>1.007468841514545</c:v>
                </c:pt>
                <c:pt idx="275">
                  <c:v>1.0144984814348799</c:v>
                </c:pt>
                <c:pt idx="276">
                  <c:v>1.011520705117865</c:v>
                </c:pt>
                <c:pt idx="277">
                  <c:v>0.98517320459243685</c:v>
                </c:pt>
                <c:pt idx="278">
                  <c:v>1.0308663078883511</c:v>
                </c:pt>
                <c:pt idx="279">
                  <c:v>1.0033011346121514</c:v>
                </c:pt>
                <c:pt idx="280">
                  <c:v>1.0018144832802707</c:v>
                </c:pt>
                <c:pt idx="281">
                  <c:v>1.0077384629714154</c:v>
                </c:pt>
                <c:pt idx="282">
                  <c:v>1.0200807681434454</c:v>
                </c:pt>
                <c:pt idx="283">
                  <c:v>0.97771004390421234</c:v>
                </c:pt>
                <c:pt idx="284">
                  <c:v>0.99861865831029717</c:v>
                </c:pt>
                <c:pt idx="285">
                  <c:v>0.98266001859391117</c:v>
                </c:pt>
                <c:pt idx="286">
                  <c:v>1.0083520804216093</c:v>
                </c:pt>
                <c:pt idx="287">
                  <c:v>1.0347722065070761</c:v>
                </c:pt>
                <c:pt idx="288">
                  <c:v>0.99901590865990153</c:v>
                </c:pt>
                <c:pt idx="289">
                  <c:v>0.99004151672897889</c:v>
                </c:pt>
                <c:pt idx="290">
                  <c:v>0.97396629093478049</c:v>
                </c:pt>
                <c:pt idx="291">
                  <c:v>0.99797996605715777</c:v>
                </c:pt>
                <c:pt idx="292">
                  <c:v>1.0035146165144946</c:v>
                </c:pt>
                <c:pt idx="293">
                  <c:v>0.9832227901982068</c:v>
                </c:pt>
                <c:pt idx="294">
                  <c:v>1.0264612067230205</c:v>
                </c:pt>
                <c:pt idx="295">
                  <c:v>1.0259779011668715</c:v>
                </c:pt>
                <c:pt idx="296">
                  <c:v>1.0202668369572163</c:v>
                </c:pt>
                <c:pt idx="297">
                  <c:v>0.9827285914093018</c:v>
                </c:pt>
                <c:pt idx="298">
                  <c:v>1.0003547002497957</c:v>
                </c:pt>
                <c:pt idx="299">
                  <c:v>0.99635462244016659</c:v>
                </c:pt>
                <c:pt idx="300">
                  <c:v>1.0257711345152261</c:v>
                </c:pt>
                <c:pt idx="301">
                  <c:v>0.97599829061904098</c:v>
                </c:pt>
                <c:pt idx="302">
                  <c:v>0.97235912267411317</c:v>
                </c:pt>
                <c:pt idx="303">
                  <c:v>0.99089158017782564</c:v>
                </c:pt>
                <c:pt idx="304">
                  <c:v>1.0028160443772378</c:v>
                </c:pt>
                <c:pt idx="305">
                  <c:v>0.98037998967293549</c:v>
                </c:pt>
                <c:pt idx="306">
                  <c:v>1.0118814214614302</c:v>
                </c:pt>
                <c:pt idx="307">
                  <c:v>0.98893872768537461</c:v>
                </c:pt>
                <c:pt idx="308">
                  <c:v>0.99696215865968651</c:v>
                </c:pt>
                <c:pt idx="309">
                  <c:v>0.99135508740590617</c:v>
                </c:pt>
                <c:pt idx="310">
                  <c:v>1.0011383390106203</c:v>
                </c:pt>
                <c:pt idx="311">
                  <c:v>0.99575916665940689</c:v>
                </c:pt>
                <c:pt idx="312">
                  <c:v>1.0018965643639552</c:v>
                </c:pt>
                <c:pt idx="313">
                  <c:v>1.0196434793350595</c:v>
                </c:pt>
                <c:pt idx="314">
                  <c:v>1.0286903414904502</c:v>
                </c:pt>
                <c:pt idx="315">
                  <c:v>1.0168751511388066</c:v>
                </c:pt>
                <c:pt idx="316">
                  <c:v>1.0276660582979023</c:v>
                </c:pt>
                <c:pt idx="317">
                  <c:v>1.0088802254655704</c:v>
                </c:pt>
                <c:pt idx="318">
                  <c:v>1.0472311814407571</c:v>
                </c:pt>
                <c:pt idx="319">
                  <c:v>0.98916433406388027</c:v>
                </c:pt>
                <c:pt idx="320">
                  <c:v>1.0267304777826927</c:v>
                </c:pt>
                <c:pt idx="321">
                  <c:v>1.0011756774578933</c:v>
                </c:pt>
              </c:numCache>
            </c:numRef>
          </c:val>
          <c:smooth val="0"/>
          <c:extLst xmlns:c16r2="http://schemas.microsoft.com/office/drawing/2015/06/chart">
            <c:ext xmlns:c16="http://schemas.microsoft.com/office/drawing/2014/chart" uri="{C3380CC4-5D6E-409C-BE32-E72D297353CC}">
              <c16:uniqueId val="{00000003-EB38-4C4B-9240-99215C6DD9ED}"/>
            </c:ext>
          </c:extLst>
        </c:ser>
        <c:ser>
          <c:idx val="5"/>
          <c:order val="4"/>
          <c:tx>
            <c:v>Israel Trend</c:v>
          </c:tx>
          <c:spPr>
            <a:ln>
              <a:solidFill>
                <a:srgbClr val="0070C0"/>
              </a:solidFill>
            </a:ln>
          </c:spPr>
          <c:marker>
            <c:symbol val="none"/>
          </c:marker>
          <c:dLbls>
            <c:dLbl>
              <c:idx val="98"/>
              <c:layout>
                <c:manualLayout>
                  <c:x val="-4.0568126201175843E-2"/>
                  <c:y val="-7.1459164669381001E-2"/>
                </c:manualLayout>
              </c:layout>
              <c:tx>
                <c:rich>
                  <a:bodyPr/>
                  <a:lstStyle/>
                  <a:p>
                    <a:pPr>
                      <a:defRPr b="1"/>
                    </a:pPr>
                    <a:r>
                      <a:rPr lang="en-US" b="1"/>
                      <a:t>Israel</a:t>
                    </a:r>
                  </a:p>
                </c:rich>
              </c:tx>
              <c:spPr/>
              <c:showLegendKey val="0"/>
              <c:showVal val="0"/>
              <c:showCatName val="0"/>
              <c:showSerName val="1"/>
              <c:showPercent val="0"/>
              <c:showBubbleSize val="0"/>
              <c:extLst xmlns:c16r2="http://schemas.microsoft.com/office/drawing/2015/06/chart">
                <c:ext xmlns:c16="http://schemas.microsoft.com/office/drawing/2014/chart" uri="{C3380CC4-5D6E-409C-BE32-E72D297353CC}">
                  <c16:uniqueId val="{00000004-EB38-4C4B-9240-99215C6DD9ED}"/>
                </c:ext>
                <c:ext xmlns:c15="http://schemas.microsoft.com/office/drawing/2012/chart" uri="{CE6537A1-D6FC-4f65-9D91-7224C49458BB}"/>
              </c:extLst>
            </c:dLbl>
            <c:spPr>
              <a:noFill/>
              <a:ln>
                <a:noFill/>
              </a:ln>
              <a:effectLst/>
            </c:spPr>
            <c:txPr>
              <a:bodyPr/>
              <a:lstStyle/>
              <a:p>
                <a:pPr>
                  <a:defRPr b="1"/>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val>
            <c:numRef>
              <c:f>'SeriesData (1)'!$AD$3:$AD$323</c:f>
              <c:numCache>
                <c:formatCode>0.00</c:formatCode>
                <c:ptCount val="321"/>
                <c:pt idx="0">
                  <c:v>0.99148227191148908</c:v>
                </c:pt>
                <c:pt idx="1">
                  <c:v>0.99087827878620471</c:v>
                </c:pt>
                <c:pt idx="2">
                  <c:v>0.99030095316873856</c:v>
                </c:pt>
                <c:pt idx="3">
                  <c:v>0.98979494990030858</c:v>
                </c:pt>
                <c:pt idx="4">
                  <c:v>0.98939288758819011</c:v>
                </c:pt>
                <c:pt idx="5">
                  <c:v>0.98909392843238919</c:v>
                </c:pt>
                <c:pt idx="6">
                  <c:v>0.98886746181170249</c:v>
                </c:pt>
                <c:pt idx="7">
                  <c:v>0.98866950190690028</c:v>
                </c:pt>
                <c:pt idx="8">
                  <c:v>0.98838995422279707</c:v>
                </c:pt>
                <c:pt idx="9">
                  <c:v>0.98802874230531301</c:v>
                </c:pt>
                <c:pt idx="10">
                  <c:v>0.98758525274743136</c:v>
                </c:pt>
                <c:pt idx="11">
                  <c:v>0.98703091099595419</c:v>
                </c:pt>
                <c:pt idx="12">
                  <c:v>0.98633991448485059</c:v>
                </c:pt>
                <c:pt idx="13">
                  <c:v>0.98551064946273736</c:v>
                </c:pt>
                <c:pt idx="14">
                  <c:v>0.98458749734288897</c:v>
                </c:pt>
                <c:pt idx="15">
                  <c:v>0.98361804065235492</c:v>
                </c:pt>
                <c:pt idx="16">
                  <c:v>0.98264584149918277</c:v>
                </c:pt>
                <c:pt idx="17">
                  <c:v>0.98170985071207739</c:v>
                </c:pt>
                <c:pt idx="18">
                  <c:v>0.98083789851261038</c:v>
                </c:pt>
                <c:pt idx="19">
                  <c:v>0.980051909145083</c:v>
                </c:pt>
                <c:pt idx="20">
                  <c:v>0.97936583382714382</c:v>
                </c:pt>
                <c:pt idx="21">
                  <c:v>0.97880059030722677</c:v>
                </c:pt>
                <c:pt idx="22">
                  <c:v>0.97837830698487227</c:v>
                </c:pt>
                <c:pt idx="23">
                  <c:v>0.97812998304298515</c:v>
                </c:pt>
                <c:pt idx="24">
                  <c:v>0.97807539416900269</c:v>
                </c:pt>
                <c:pt idx="25">
                  <c:v>0.97825433660859717</c:v>
                </c:pt>
                <c:pt idx="26">
                  <c:v>0.97872215884115488</c:v>
                </c:pt>
                <c:pt idx="27">
                  <c:v>0.97953394609857991</c:v>
                </c:pt>
                <c:pt idx="28">
                  <c:v>0.9807166315303073</c:v>
                </c:pt>
                <c:pt idx="29">
                  <c:v>0.982300803375317</c:v>
                </c:pt>
                <c:pt idx="30">
                  <c:v>0.98430068631080581</c:v>
                </c:pt>
                <c:pt idx="31">
                  <c:v>0.9867360128725039</c:v>
                </c:pt>
                <c:pt idx="32">
                  <c:v>0.98963147431545673</c:v>
                </c:pt>
                <c:pt idx="33">
                  <c:v>0.99301256582724817</c:v>
                </c:pt>
                <c:pt idx="34">
                  <c:v>0.99688151310913586</c:v>
                </c:pt>
                <c:pt idx="35">
                  <c:v>1.0012816837909817</c:v>
                </c:pt>
                <c:pt idx="36">
                  <c:v>1.0062697940257508</c:v>
                </c:pt>
                <c:pt idx="37">
                  <c:v>1.0119084353688257</c:v>
                </c:pt>
                <c:pt idx="38">
                  <c:v>1.0182122744483064</c:v>
                </c:pt>
                <c:pt idx="39">
                  <c:v>1.0251385036110596</c:v>
                </c:pt>
                <c:pt idx="40">
                  <c:v>1.0325813678013929</c:v>
                </c:pt>
                <c:pt idx="41">
                  <c:v>1.0403998313735845</c:v>
                </c:pt>
                <c:pt idx="42">
                  <c:v>1.0484605345589988</c:v>
                </c:pt>
                <c:pt idx="43">
                  <c:v>1.0565577448526453</c:v>
                </c:pt>
                <c:pt idx="44">
                  <c:v>1.0644208229503209</c:v>
                </c:pt>
                <c:pt idx="45">
                  <c:v>1.0718442441755907</c:v>
                </c:pt>
                <c:pt idx="46">
                  <c:v>1.0786734111005563</c:v>
                </c:pt>
                <c:pt idx="47">
                  <c:v>1.0848006357217668</c:v>
                </c:pt>
                <c:pt idx="48">
                  <c:v>1.0901747889530813</c:v>
                </c:pt>
                <c:pt idx="49">
                  <c:v>1.0948021298206778</c:v>
                </c:pt>
                <c:pt idx="50">
                  <c:v>1.0987141609891429</c:v>
                </c:pt>
                <c:pt idx="51">
                  <c:v>1.1019415316431043</c:v>
                </c:pt>
                <c:pt idx="52">
                  <c:v>1.1044981751545611</c:v>
                </c:pt>
                <c:pt idx="53">
                  <c:v>1.1064021346781452</c:v>
                </c:pt>
                <c:pt idx="54">
                  <c:v>1.1076899572940369</c:v>
                </c:pt>
                <c:pt idx="55">
                  <c:v>1.1084399770605511</c:v>
                </c:pt>
                <c:pt idx="56">
                  <c:v>1.1087285495728489</c:v>
                </c:pt>
                <c:pt idx="57">
                  <c:v>1.108647875226991</c:v>
                </c:pt>
                <c:pt idx="58">
                  <c:v>1.1082864142907547</c:v>
                </c:pt>
                <c:pt idx="59">
                  <c:v>1.1077100239902156</c:v>
                </c:pt>
                <c:pt idx="60">
                  <c:v>1.1069735330769483</c:v>
                </c:pt>
                <c:pt idx="61">
                  <c:v>1.1061377023204193</c:v>
                </c:pt>
                <c:pt idx="62">
                  <c:v>1.1052919599022388</c:v>
                </c:pt>
                <c:pt idx="63">
                  <c:v>1.1045326051402395</c:v>
                </c:pt>
                <c:pt idx="64">
                  <c:v>1.1039448170380601</c:v>
                </c:pt>
                <c:pt idx="65">
                  <c:v>1.1035849443110139</c:v>
                </c:pt>
                <c:pt idx="66">
                  <c:v>1.1034978527727992</c:v>
                </c:pt>
                <c:pt idx="67">
                  <c:v>1.1037329319399827</c:v>
                </c:pt>
                <c:pt idx="68">
                  <c:v>1.1043314424101502</c:v>
                </c:pt>
                <c:pt idx="69">
                  <c:v>1.1053288490005497</c:v>
                </c:pt>
                <c:pt idx="70">
                  <c:v>1.106738547212351</c:v>
                </c:pt>
                <c:pt idx="71">
                  <c:v>1.1085285624484631</c:v>
                </c:pt>
                <c:pt idx="72">
                  <c:v>1.1106482043161372</c:v>
                </c:pt>
                <c:pt idx="73">
                  <c:v>1.1130274174243218</c:v>
                </c:pt>
                <c:pt idx="74">
                  <c:v>1.1155925079454352</c:v>
                </c:pt>
                <c:pt idx="75">
                  <c:v>1.1182505759537478</c:v>
                </c:pt>
                <c:pt idx="76">
                  <c:v>1.1209054448315174</c:v>
                </c:pt>
                <c:pt idx="77">
                  <c:v>1.1234533223012246</c:v>
                </c:pt>
                <c:pt idx="78">
                  <c:v>1.1257997443084309</c:v>
                </c:pt>
                <c:pt idx="79">
                  <c:v>1.1278736268189633</c:v>
                </c:pt>
                <c:pt idx="80">
                  <c:v>1.1296564020902515</c:v>
                </c:pt>
                <c:pt idx="81">
                  <c:v>1.131160538629381</c:v>
                </c:pt>
                <c:pt idx="82">
                  <c:v>1.1324368296374216</c:v>
                </c:pt>
                <c:pt idx="83">
                  <c:v>1.1335348342334766</c:v>
                </c:pt>
                <c:pt idx="84">
                  <c:v>1.1344898216983077</c:v>
                </c:pt>
                <c:pt idx="85">
                  <c:v>1.1353566479256665</c:v>
                </c:pt>
                <c:pt idx="86">
                  <c:v>1.136181334581194</c:v>
                </c:pt>
                <c:pt idx="87">
                  <c:v>1.1369771485955344</c:v>
                </c:pt>
                <c:pt idx="88">
                  <c:v>1.1377677866598865</c:v>
                </c:pt>
                <c:pt idx="89">
                  <c:v>1.138562893495439</c:v>
                </c:pt>
                <c:pt idx="90">
                  <c:v>1.1393572124911919</c:v>
                </c:pt>
                <c:pt idx="91">
                  <c:v>1.1401380657845064</c:v>
                </c:pt>
                <c:pt idx="92">
                  <c:v>1.1409122501985596</c:v>
                </c:pt>
                <c:pt idx="93">
                  <c:v>1.1416732632883173</c:v>
                </c:pt>
                <c:pt idx="94">
                  <c:v>1.1423949152244066</c:v>
                </c:pt>
                <c:pt idx="95">
                  <c:v>1.1430193348205251</c:v>
                </c:pt>
                <c:pt idx="96">
                  <c:v>1.1434881448768957</c:v>
                </c:pt>
                <c:pt idx="97">
                  <c:v>1.1437766611646194</c:v>
                </c:pt>
                <c:pt idx="98">
                  <c:v>1.1438831290884501</c:v>
                </c:pt>
                <c:pt idx="99">
                  <c:v>1.1438009280324508</c:v>
                </c:pt>
                <c:pt idx="100">
                  <c:v>1.143525274859482</c:v>
                </c:pt>
                <c:pt idx="101">
                  <c:v>1.1430588480137802</c:v>
                </c:pt>
                <c:pt idx="102">
                  <c:v>1.1424291511524742</c:v>
                </c:pt>
                <c:pt idx="103">
                  <c:v>1.1416670528018811</c:v>
                </c:pt>
                <c:pt idx="104">
                  <c:v>1.1408174766674752</c:v>
                </c:pt>
                <c:pt idx="105">
                  <c:v>1.1399040241914333</c:v>
                </c:pt>
                <c:pt idx="106">
                  <c:v>1.1389488052901011</c:v>
                </c:pt>
                <c:pt idx="107">
                  <c:v>1.1379694502751778</c:v>
                </c:pt>
                <c:pt idx="108">
                  <c:v>1.1369821536225013</c:v>
                </c:pt>
                <c:pt idx="109">
                  <c:v>1.1359855875521296</c:v>
                </c:pt>
                <c:pt idx="110">
                  <c:v>1.1349725442969543</c:v>
                </c:pt>
                <c:pt idx="111">
                  <c:v>1.1339522804066458</c:v>
                </c:pt>
                <c:pt idx="112">
                  <c:v>1.1329325484669328</c:v>
                </c:pt>
                <c:pt idx="113">
                  <c:v>1.1318927858846481</c:v>
                </c:pt>
                <c:pt idx="114">
                  <c:v>1.1308287470641016</c:v>
                </c:pt>
                <c:pt idx="115">
                  <c:v>1.129753369175299</c:v>
                </c:pt>
                <c:pt idx="116">
                  <c:v>1.1286809827476116</c:v>
                </c:pt>
                <c:pt idx="117">
                  <c:v>1.1276459163545445</c:v>
                </c:pt>
                <c:pt idx="118">
                  <c:v>1.1266936314744418</c:v>
                </c:pt>
                <c:pt idx="119">
                  <c:v>1.1258364918495736</c:v>
                </c:pt>
                <c:pt idx="120">
                  <c:v>1.1251149993660823</c:v>
                </c:pt>
                <c:pt idx="121">
                  <c:v>1.1245398402601485</c:v>
                </c:pt>
                <c:pt idx="122">
                  <c:v>1.1241139968946854</c:v>
                </c:pt>
                <c:pt idx="123">
                  <c:v>1.1238140307210736</c:v>
                </c:pt>
                <c:pt idx="124">
                  <c:v>1.1235750476464976</c:v>
                </c:pt>
                <c:pt idx="125">
                  <c:v>1.1232859108323237</c:v>
                </c:pt>
                <c:pt idx="126">
                  <c:v>1.1228968950400118</c:v>
                </c:pt>
                <c:pt idx="127">
                  <c:v>1.1223778824525052</c:v>
                </c:pt>
                <c:pt idx="128">
                  <c:v>1.121711736345397</c:v>
                </c:pt>
                <c:pt idx="129">
                  <c:v>1.1208842761756739</c:v>
                </c:pt>
                <c:pt idx="130">
                  <c:v>1.1198949419972006</c:v>
                </c:pt>
                <c:pt idx="131">
                  <c:v>1.1187409339137997</c:v>
                </c:pt>
                <c:pt idx="132">
                  <c:v>1.1174204897507773</c:v>
                </c:pt>
                <c:pt idx="133">
                  <c:v>1.1159421478986162</c:v>
                </c:pt>
                <c:pt idx="134">
                  <c:v>1.1143069998589885</c:v>
                </c:pt>
                <c:pt idx="135">
                  <c:v>1.1125103730705808</c:v>
                </c:pt>
                <c:pt idx="136">
                  <c:v>1.110568464264484</c:v>
                </c:pt>
                <c:pt idx="137">
                  <c:v>1.1085006819916472</c:v>
                </c:pt>
                <c:pt idx="138">
                  <c:v>1.1063437591812351</c:v>
                </c:pt>
                <c:pt idx="139">
                  <c:v>1.1041328143068045</c:v>
                </c:pt>
                <c:pt idx="140">
                  <c:v>1.1019102868146047</c:v>
                </c:pt>
                <c:pt idx="141">
                  <c:v>1.0997067127909286</c:v>
                </c:pt>
                <c:pt idx="142">
                  <c:v>1.0975470328912984</c:v>
                </c:pt>
                <c:pt idx="143">
                  <c:v>1.0954218750034683</c:v>
                </c:pt>
                <c:pt idx="144">
                  <c:v>1.093307568287532</c:v>
                </c:pt>
                <c:pt idx="145">
                  <c:v>1.0912062561183118</c:v>
                </c:pt>
                <c:pt idx="146">
                  <c:v>1.0891047149262159</c:v>
                </c:pt>
                <c:pt idx="147">
                  <c:v>1.0869975265134706</c:v>
                </c:pt>
                <c:pt idx="148">
                  <c:v>1.0848888574505933</c:v>
                </c:pt>
                <c:pt idx="149">
                  <c:v>1.0827716403952317</c:v>
                </c:pt>
                <c:pt idx="150">
                  <c:v>1.0806608817222978</c:v>
                </c:pt>
                <c:pt idx="151">
                  <c:v>1.0785788976405892</c:v>
                </c:pt>
                <c:pt idx="152">
                  <c:v>1.0765598215319867</c:v>
                </c:pt>
                <c:pt idx="153">
                  <c:v>1.074651179148993</c:v>
                </c:pt>
                <c:pt idx="154">
                  <c:v>1.0728931396853063</c:v>
                </c:pt>
                <c:pt idx="155">
                  <c:v>1.0713161664839732</c:v>
                </c:pt>
                <c:pt idx="156">
                  <c:v>1.0699467471186024</c:v>
                </c:pt>
                <c:pt idx="157">
                  <c:v>1.0687946208155457</c:v>
                </c:pt>
                <c:pt idx="158">
                  <c:v>1.067857043973496</c:v>
                </c:pt>
                <c:pt idx="159">
                  <c:v>1.0671273350280028</c:v>
                </c:pt>
                <c:pt idx="160">
                  <c:v>1.0666034429535747</c:v>
                </c:pt>
                <c:pt idx="161">
                  <c:v>1.0662993564300065</c:v>
                </c:pt>
                <c:pt idx="162">
                  <c:v>1.0662354379199874</c:v>
                </c:pt>
                <c:pt idx="163">
                  <c:v>1.066407832123401</c:v>
                </c:pt>
                <c:pt idx="164">
                  <c:v>1.0667850921554187</c:v>
                </c:pt>
                <c:pt idx="165">
                  <c:v>1.0673577235624976</c:v>
                </c:pt>
                <c:pt idx="166">
                  <c:v>1.0681142723343069</c:v>
                </c:pt>
                <c:pt idx="167">
                  <c:v>1.0689990068152826</c:v>
                </c:pt>
                <c:pt idx="168">
                  <c:v>1.0699527708377556</c:v>
                </c:pt>
                <c:pt idx="169">
                  <c:v>1.0708949902371596</c:v>
                </c:pt>
                <c:pt idx="170">
                  <c:v>1.0717574365354572</c:v>
                </c:pt>
                <c:pt idx="171">
                  <c:v>1.072455340680178</c:v>
                </c:pt>
                <c:pt idx="172">
                  <c:v>1.0729050441140517</c:v>
                </c:pt>
                <c:pt idx="173">
                  <c:v>1.0730533389780774</c:v>
                </c:pt>
                <c:pt idx="174">
                  <c:v>1.072891916505607</c:v>
                </c:pt>
                <c:pt idx="175">
                  <c:v>1.0724122880892648</c:v>
                </c:pt>
                <c:pt idx="176">
                  <c:v>1.0716187397603714</c:v>
                </c:pt>
                <c:pt idx="177">
                  <c:v>1.0705549234030141</c:v>
                </c:pt>
                <c:pt idx="178">
                  <c:v>1.069281095894584</c:v>
                </c:pt>
                <c:pt idx="179">
                  <c:v>1.0678489334717924</c:v>
                </c:pt>
                <c:pt idx="180">
                  <c:v>1.066287895663514</c:v>
                </c:pt>
                <c:pt idx="181">
                  <c:v>1.0646141570096777</c:v>
                </c:pt>
                <c:pt idx="182">
                  <c:v>1.0628399399699839</c:v>
                </c:pt>
                <c:pt idx="183">
                  <c:v>1.0609731675933121</c:v>
                </c:pt>
                <c:pt idx="184">
                  <c:v>1.0590497048330532</c:v>
                </c:pt>
                <c:pt idx="185">
                  <c:v>1.0571011468826896</c:v>
                </c:pt>
                <c:pt idx="186">
                  <c:v>1.0551546576093476</c:v>
                </c:pt>
                <c:pt idx="187">
                  <c:v>1.0532523519426846</c:v>
                </c:pt>
                <c:pt idx="188">
                  <c:v>1.0514157101161379</c:v>
                </c:pt>
                <c:pt idx="189">
                  <c:v>1.0496650644590462</c:v>
                </c:pt>
                <c:pt idx="190">
                  <c:v>1.0480288569740404</c:v>
                </c:pt>
                <c:pt idx="191">
                  <c:v>1.0465173640002445</c:v>
                </c:pt>
                <c:pt idx="192">
                  <c:v>1.0451427286688781</c:v>
                </c:pt>
                <c:pt idx="193">
                  <c:v>1.0439272728984896</c:v>
                </c:pt>
                <c:pt idx="194">
                  <c:v>1.0428776665315571</c:v>
                </c:pt>
                <c:pt idx="195">
                  <c:v>1.041989748436478</c:v>
                </c:pt>
                <c:pt idx="196">
                  <c:v>1.0412760404326391</c:v>
                </c:pt>
                <c:pt idx="197">
                  <c:v>1.0407461471330535</c:v>
                </c:pt>
                <c:pt idx="198">
                  <c:v>1.0404086330399007</c:v>
                </c:pt>
                <c:pt idx="199">
                  <c:v>1.0402578485643355</c:v>
                </c:pt>
                <c:pt idx="200">
                  <c:v>1.0402828527987973</c:v>
                </c:pt>
                <c:pt idx="201">
                  <c:v>1.0404780370392588</c:v>
                </c:pt>
                <c:pt idx="202">
                  <c:v>1.0408377189830347</c:v>
                </c:pt>
                <c:pt idx="203">
                  <c:v>1.0413302304406296</c:v>
                </c:pt>
                <c:pt idx="204">
                  <c:v>1.0419230595561326</c:v>
                </c:pt>
                <c:pt idx="205">
                  <c:v>1.0425780350559932</c:v>
                </c:pt>
                <c:pt idx="206">
                  <c:v>1.0432611125991067</c:v>
                </c:pt>
                <c:pt idx="207">
                  <c:v>1.0439522444383547</c:v>
                </c:pt>
                <c:pt idx="208">
                  <c:v>1.0446259224559007</c:v>
                </c:pt>
                <c:pt idx="209">
                  <c:v>1.045242817267414</c:v>
                </c:pt>
                <c:pt idx="210">
                  <c:v>1.0457782391061869</c:v>
                </c:pt>
                <c:pt idx="211">
                  <c:v>1.0462288423149946</c:v>
                </c:pt>
                <c:pt idx="212">
                  <c:v>1.0465876370245084</c:v>
                </c:pt>
                <c:pt idx="213">
                  <c:v>1.0468408516394769</c:v>
                </c:pt>
                <c:pt idx="214">
                  <c:v>1.0469948493193504</c:v>
                </c:pt>
                <c:pt idx="215">
                  <c:v>1.0470453572882426</c:v>
                </c:pt>
                <c:pt idx="216">
                  <c:v>1.046973907660387</c:v>
                </c:pt>
                <c:pt idx="217">
                  <c:v>1.0467472951089127</c:v>
                </c:pt>
                <c:pt idx="218">
                  <c:v>1.0463457261237297</c:v>
                </c:pt>
                <c:pt idx="219">
                  <c:v>1.045754966038934</c:v>
                </c:pt>
                <c:pt idx="220">
                  <c:v>1.0449735389890435</c:v>
                </c:pt>
                <c:pt idx="221">
                  <c:v>1.0440158907689812</c:v>
                </c:pt>
                <c:pt idx="222">
                  <c:v>1.0428917783524858</c:v>
                </c:pt>
                <c:pt idx="223">
                  <c:v>1.0416328438193445</c:v>
                </c:pt>
                <c:pt idx="224">
                  <c:v>1.0402590485488323</c:v>
                </c:pt>
                <c:pt idx="225">
                  <c:v>1.0388129396969945</c:v>
                </c:pt>
                <c:pt idx="226">
                  <c:v>1.0373414971508985</c:v>
                </c:pt>
                <c:pt idx="227">
                  <c:v>1.035885171444374</c:v>
                </c:pt>
                <c:pt idx="228">
                  <c:v>1.034459794462695</c:v>
                </c:pt>
                <c:pt idx="229">
                  <c:v>1.0330542191070431</c:v>
                </c:pt>
                <c:pt idx="230">
                  <c:v>1.0316866951201686</c:v>
                </c:pt>
                <c:pt idx="231">
                  <c:v>1.030384229834979</c:v>
                </c:pt>
                <c:pt idx="232">
                  <c:v>1.0291935724660921</c:v>
                </c:pt>
                <c:pt idx="233">
                  <c:v>1.0281415855906193</c:v>
                </c:pt>
                <c:pt idx="234">
                  <c:v>1.0272494095705289</c:v>
                </c:pt>
                <c:pt idx="235">
                  <c:v>1.0265178968428188</c:v>
                </c:pt>
                <c:pt idx="236">
                  <c:v>1.0259669706700969</c:v>
                </c:pt>
                <c:pt idx="237">
                  <c:v>1.0255991221130341</c:v>
                </c:pt>
                <c:pt idx="238">
                  <c:v>1.0253900253306769</c:v>
                </c:pt>
                <c:pt idx="239">
                  <c:v>1.0252681814783835</c:v>
                </c:pt>
                <c:pt idx="240">
                  <c:v>1.0251611073025833</c:v>
                </c:pt>
                <c:pt idx="241">
                  <c:v>1.0249728721237354</c:v>
                </c:pt>
                <c:pt idx="242">
                  <c:v>1.0245987993086354</c:v>
                </c:pt>
                <c:pt idx="243">
                  <c:v>1.0239318211041255</c:v>
                </c:pt>
                <c:pt idx="244">
                  <c:v>1.0229396950403136</c:v>
                </c:pt>
                <c:pt idx="245">
                  <c:v>1.0215937007968074</c:v>
                </c:pt>
                <c:pt idx="246">
                  <c:v>1.0199132400228352</c:v>
                </c:pt>
                <c:pt idx="247">
                  <c:v>1.0179759585403778</c:v>
                </c:pt>
                <c:pt idx="248">
                  <c:v>1.0158681043490274</c:v>
                </c:pt>
                <c:pt idx="249">
                  <c:v>1.013688056816842</c:v>
                </c:pt>
                <c:pt idx="250">
                  <c:v>1.0115617863172586</c:v>
                </c:pt>
                <c:pt idx="251">
                  <c:v>1.0096010899460748</c:v>
                </c:pt>
                <c:pt idx="252">
                  <c:v>1.0079124434418147</c:v>
                </c:pt>
                <c:pt idx="253">
                  <c:v>1.006562095575708</c:v>
                </c:pt>
                <c:pt idx="254">
                  <c:v>1.005554011328311</c:v>
                </c:pt>
                <c:pt idx="255">
                  <c:v>1.0048701152283732</c:v>
                </c:pt>
                <c:pt idx="256">
                  <c:v>1.0044844595747078</c:v>
                </c:pt>
                <c:pt idx="257">
                  <c:v>1.0043548534291926</c:v>
                </c:pt>
                <c:pt idx="258">
                  <c:v>1.0044286038512182</c:v>
                </c:pt>
                <c:pt idx="259">
                  <c:v>1.0046709580979769</c:v>
                </c:pt>
                <c:pt idx="260">
                  <c:v>1.0050713258922275</c:v>
                </c:pt>
                <c:pt idx="261">
                  <c:v>1.0056112641464543</c:v>
                </c:pt>
                <c:pt idx="262">
                  <c:v>1.0062875140601941</c:v>
                </c:pt>
                <c:pt idx="263">
                  <c:v>1.0070866747701619</c:v>
                </c:pt>
                <c:pt idx="264">
                  <c:v>1.007987012801725</c:v>
                </c:pt>
                <c:pt idx="265">
                  <c:v>1.0089879485621096</c:v>
                </c:pt>
                <c:pt idx="266">
                  <c:v>1.0101068833869646</c:v>
                </c:pt>
                <c:pt idx="267">
                  <c:v>1.0113603259592019</c:v>
                </c:pt>
                <c:pt idx="268">
                  <c:v>1.0127513899704852</c:v>
                </c:pt>
                <c:pt idx="269">
                  <c:v>1.0142732932136944</c:v>
                </c:pt>
                <c:pt idx="270">
                  <c:v>1.015891622085161</c:v>
                </c:pt>
                <c:pt idx="271">
                  <c:v>1.0175824438214862</c:v>
                </c:pt>
                <c:pt idx="272">
                  <c:v>1.0193147695497593</c:v>
                </c:pt>
                <c:pt idx="273">
                  <c:v>1.0210521594668929</c:v>
                </c:pt>
                <c:pt idx="274">
                  <c:v>1.0227839223869661</c:v>
                </c:pt>
                <c:pt idx="275">
                  <c:v>1.02447152735025</c:v>
                </c:pt>
                <c:pt idx="276">
                  <c:v>1.0260406293440552</c:v>
                </c:pt>
                <c:pt idx="277">
                  <c:v>1.0274253448511517</c:v>
                </c:pt>
                <c:pt idx="278">
                  <c:v>1.0285613711264665</c:v>
                </c:pt>
                <c:pt idx="279">
                  <c:v>1.0293814645715142</c:v>
                </c:pt>
                <c:pt idx="280">
                  <c:v>1.0298641579505432</c:v>
                </c:pt>
                <c:pt idx="281">
                  <c:v>1.030025187961549</c:v>
                </c:pt>
                <c:pt idx="282">
                  <c:v>1.029877178894222</c:v>
                </c:pt>
                <c:pt idx="283">
                  <c:v>1.0294466409245586</c:v>
                </c:pt>
                <c:pt idx="284">
                  <c:v>1.0287726526714487</c:v>
                </c:pt>
                <c:pt idx="285">
                  <c:v>1.0279014491949903</c:v>
                </c:pt>
                <c:pt idx="286">
                  <c:v>1.0268507122435182</c:v>
                </c:pt>
                <c:pt idx="287">
                  <c:v>1.0256249651068303</c:v>
                </c:pt>
                <c:pt idx="288">
                  <c:v>1.0242215323632973</c:v>
                </c:pt>
                <c:pt idx="289">
                  <c:v>1.0226631341015502</c:v>
                </c:pt>
                <c:pt idx="290">
                  <c:v>1.0209868687852859</c:v>
                </c:pt>
                <c:pt idx="291">
                  <c:v>1.0192393465395435</c:v>
                </c:pt>
                <c:pt idx="292">
                  <c:v>1.0174782423080053</c:v>
                </c:pt>
                <c:pt idx="293">
                  <c:v>1.0157562078775484</c:v>
                </c:pt>
                <c:pt idx="294">
                  <c:v>1.0141104430794459</c:v>
                </c:pt>
                <c:pt idx="295">
                  <c:v>1.0125884241128016</c:v>
                </c:pt>
                <c:pt idx="296">
                  <c:v>1.0112173300181757</c:v>
                </c:pt>
                <c:pt idx="297">
                  <c:v>1.0100246910411168</c:v>
                </c:pt>
                <c:pt idx="298">
                  <c:v>1.0090242659953248</c:v>
                </c:pt>
                <c:pt idx="299">
                  <c:v>1.0082262058860043</c:v>
                </c:pt>
                <c:pt idx="300">
                  <c:v>1.0076269634140518</c:v>
                </c:pt>
                <c:pt idx="301">
                  <c:v>1.007217909071394</c:v>
                </c:pt>
                <c:pt idx="302">
                  <c:v>1.0069911602071253</c:v>
                </c:pt>
                <c:pt idx="303">
                  <c:v>1.0069353862680144</c:v>
                </c:pt>
                <c:pt idx="304">
                  <c:v>1.0070380304139901</c:v>
                </c:pt>
                <c:pt idx="305">
                  <c:v>1.007281078592728</c:v>
                </c:pt>
                <c:pt idx="306">
                  <c:v>1.007652156568301</c:v>
                </c:pt>
                <c:pt idx="307">
                  <c:v>1.0081410488758811</c:v>
                </c:pt>
                <c:pt idx="308">
                  <c:v>1.0087444932159511</c:v>
                </c:pt>
                <c:pt idx="309">
                  <c:v>1.0094620522378992</c:v>
                </c:pt>
                <c:pt idx="310">
                  <c:v>1.0102958901220862</c:v>
                </c:pt>
                <c:pt idx="311">
                  <c:v>1.0112349716681053</c:v>
                </c:pt>
                <c:pt idx="312">
                  <c:v>1.0122631590016917</c:v>
                </c:pt>
                <c:pt idx="313">
                  <c:v>1.0133514715465621</c:v>
                </c:pt>
                <c:pt idx="314">
                  <c:v>1.014460848150835</c:v>
                </c:pt>
                <c:pt idx="315">
                  <c:v>1.0155377726762889</c:v>
                </c:pt>
                <c:pt idx="316">
                  <c:v>1.0165493042651748</c:v>
                </c:pt>
                <c:pt idx="317">
                  <c:v>1.0174802559975351</c:v>
                </c:pt>
                <c:pt idx="318">
                  <c:v>1.0183336316188869</c:v>
                </c:pt>
                <c:pt idx="319">
                  <c:v>1.0191186310865572</c:v>
                </c:pt>
                <c:pt idx="320">
                  <c:v>1.0198682246091881</c:v>
                </c:pt>
              </c:numCache>
            </c:numRef>
          </c:val>
          <c:smooth val="1"/>
          <c:extLst xmlns:c16r2="http://schemas.microsoft.com/office/drawing/2015/06/chart">
            <c:ext xmlns:c16="http://schemas.microsoft.com/office/drawing/2014/chart" uri="{C3380CC4-5D6E-409C-BE32-E72D297353CC}">
              <c16:uniqueId val="{00000005-EB38-4C4B-9240-99215C6DD9ED}"/>
            </c:ext>
          </c:extLst>
        </c:ser>
        <c:ser>
          <c:idx val="6"/>
          <c:order val="5"/>
          <c:tx>
            <c:v>Canada Trend</c:v>
          </c:tx>
          <c:spPr>
            <a:ln>
              <a:solidFill>
                <a:schemeClr val="accent6"/>
              </a:solidFill>
            </a:ln>
          </c:spPr>
          <c:marker>
            <c:symbol val="none"/>
          </c:marker>
          <c:dLbls>
            <c:dLbl>
              <c:idx val="120"/>
              <c:layout>
                <c:manualLayout>
                  <c:x val="-0.15273096379207393"/>
                  <c:y val="0.17224607183159282"/>
                </c:manualLayout>
              </c:layout>
              <c:tx>
                <c:rich>
                  <a:bodyPr/>
                  <a:lstStyle/>
                  <a:p>
                    <a:r>
                      <a:rPr lang="en-US" b="1"/>
                      <a:t>Canada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B38-4C4B-9240-99215C6DD9ED}"/>
                </c:ext>
                <c:ext xmlns:c15="http://schemas.microsoft.com/office/drawing/2012/chart" uri="{CE6537A1-D6FC-4f65-9D91-7224C49458BB}"/>
              </c:extLst>
            </c:dLbl>
            <c:spPr>
              <a:noFill/>
              <a:ln>
                <a:noFill/>
              </a:ln>
              <a:effectLst/>
            </c:spPr>
            <c:txPr>
              <a:bodyPr/>
              <a:lstStyle/>
              <a:p>
                <a:pPr>
                  <a:defRPr b="1"/>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val>
            <c:numRef>
              <c:f>'SeriesData (1)'!$AE$3:$AE$324</c:f>
              <c:numCache>
                <c:formatCode>0.00</c:formatCode>
                <c:ptCount val="322"/>
                <c:pt idx="0">
                  <c:v>1.0966901800555788</c:v>
                </c:pt>
                <c:pt idx="1">
                  <c:v>1.0988878328918013</c:v>
                </c:pt>
                <c:pt idx="2">
                  <c:v>1.1010839191708444</c:v>
                </c:pt>
                <c:pt idx="3">
                  <c:v>1.1032602231835691</c:v>
                </c:pt>
                <c:pt idx="4">
                  <c:v>1.1053938049859535</c:v>
                </c:pt>
                <c:pt idx="5">
                  <c:v>1.1074741761059599</c:v>
                </c:pt>
                <c:pt idx="6">
                  <c:v>1.1094800001767255</c:v>
                </c:pt>
                <c:pt idx="7">
                  <c:v>1.1114151186581549</c:v>
                </c:pt>
                <c:pt idx="8">
                  <c:v>1.1132814656824652</c:v>
                </c:pt>
                <c:pt idx="9">
                  <c:v>1.1150733511853739</c:v>
                </c:pt>
                <c:pt idx="10">
                  <c:v>1.1167752161282161</c:v>
                </c:pt>
                <c:pt idx="11">
                  <c:v>1.1183861200518075</c:v>
                </c:pt>
                <c:pt idx="12">
                  <c:v>1.119891034747506</c:v>
                </c:pt>
                <c:pt idx="13">
                  <c:v>1.1212692139492204</c:v>
                </c:pt>
                <c:pt idx="14">
                  <c:v>1.1225004682899586</c:v>
                </c:pt>
                <c:pt idx="15">
                  <c:v>1.123575791547422</c:v>
                </c:pt>
                <c:pt idx="16">
                  <c:v>1.124480205375078</c:v>
                </c:pt>
                <c:pt idx="17">
                  <c:v>1.1252019563616364</c:v>
                </c:pt>
                <c:pt idx="18">
                  <c:v>1.1257314644193706</c:v>
                </c:pt>
                <c:pt idx="19">
                  <c:v>1.126068792046</c:v>
                </c:pt>
                <c:pt idx="20">
                  <c:v>1.1261964594272975</c:v>
                </c:pt>
                <c:pt idx="21">
                  <c:v>1.1260586372742627</c:v>
                </c:pt>
                <c:pt idx="22">
                  <c:v>1.1256136280524396</c:v>
                </c:pt>
                <c:pt idx="23">
                  <c:v>1.1248454701913306</c:v>
                </c:pt>
                <c:pt idx="24">
                  <c:v>1.1237286029395752</c:v>
                </c:pt>
                <c:pt idx="25">
                  <c:v>1.122249575439044</c:v>
                </c:pt>
                <c:pt idx="26">
                  <c:v>1.1204214876635183</c:v>
                </c:pt>
                <c:pt idx="27">
                  <c:v>1.1182908486805454</c:v>
                </c:pt>
                <c:pt idx="28">
                  <c:v>1.115905538526017</c:v>
                </c:pt>
                <c:pt idx="29">
                  <c:v>1.1133088570329368</c:v>
                </c:pt>
                <c:pt idx="30">
                  <c:v>1.1105385955182905</c:v>
                </c:pt>
                <c:pt idx="31">
                  <c:v>1.107653703167397</c:v>
                </c:pt>
                <c:pt idx="32">
                  <c:v>1.1046744118463778</c:v>
                </c:pt>
                <c:pt idx="33">
                  <c:v>1.1016287119266495</c:v>
                </c:pt>
                <c:pt idx="34">
                  <c:v>1.0985350951808144</c:v>
                </c:pt>
                <c:pt idx="35">
                  <c:v>1.0954156720680137</c:v>
                </c:pt>
                <c:pt idx="36">
                  <c:v>1.0922881038641916</c:v>
                </c:pt>
                <c:pt idx="37">
                  <c:v>1.089164914229211</c:v>
                </c:pt>
                <c:pt idx="38">
                  <c:v>1.0860493931797031</c:v>
                </c:pt>
                <c:pt idx="39">
                  <c:v>1.082946756079014</c:v>
                </c:pt>
                <c:pt idx="40">
                  <c:v>1.0798797142663199</c:v>
                </c:pt>
                <c:pt idx="41">
                  <c:v>1.0768865866065445</c:v>
                </c:pt>
                <c:pt idx="42">
                  <c:v>1.0740046786564512</c:v>
                </c:pt>
                <c:pt idx="43">
                  <c:v>1.0712709846311532</c:v>
                </c:pt>
                <c:pt idx="44">
                  <c:v>1.0687046599676486</c:v>
                </c:pt>
                <c:pt idx="45">
                  <c:v>1.0663052030031459</c:v>
                </c:pt>
                <c:pt idx="46">
                  <c:v>1.0640632658004592</c:v>
                </c:pt>
                <c:pt idx="47">
                  <c:v>1.0619824673330116</c:v>
                </c:pt>
                <c:pt idx="48">
                  <c:v>1.0600631819377517</c:v>
                </c:pt>
                <c:pt idx="49">
                  <c:v>1.0583100819683264</c:v>
                </c:pt>
                <c:pt idx="50">
                  <c:v>1.0567301544113614</c:v>
                </c:pt>
                <c:pt idx="51">
                  <c:v>1.055331603085947</c:v>
                </c:pt>
                <c:pt idx="52">
                  <c:v>1.0540932513060655</c:v>
                </c:pt>
                <c:pt idx="53">
                  <c:v>1.0529703511522863</c:v>
                </c:pt>
                <c:pt idx="54">
                  <c:v>1.0519145930207043</c:v>
                </c:pt>
                <c:pt idx="55">
                  <c:v>1.0508920878228338</c:v>
                </c:pt>
                <c:pt idx="56">
                  <c:v>1.0498881029140723</c:v>
                </c:pt>
                <c:pt idx="57">
                  <c:v>1.0489151461820811</c:v>
                </c:pt>
                <c:pt idx="58">
                  <c:v>1.0480156303579078</c:v>
                </c:pt>
                <c:pt idx="59">
                  <c:v>1.0472306597426713</c:v>
                </c:pt>
                <c:pt idx="60">
                  <c:v>1.0465972992237922</c:v>
                </c:pt>
                <c:pt idx="61">
                  <c:v>1.0461518476637883</c:v>
                </c:pt>
                <c:pt idx="62">
                  <c:v>1.0459266532236691</c:v>
                </c:pt>
                <c:pt idx="63">
                  <c:v>1.0459323116572663</c:v>
                </c:pt>
                <c:pt idx="64">
                  <c:v>1.0461676006533385</c:v>
                </c:pt>
                <c:pt idx="65">
                  <c:v>1.0466285642318458</c:v>
                </c:pt>
                <c:pt idx="66">
                  <c:v>1.0473126223068163</c:v>
                </c:pt>
                <c:pt idx="67">
                  <c:v>1.0482090984223444</c:v>
                </c:pt>
                <c:pt idx="68">
                  <c:v>1.0493134861164435</c:v>
                </c:pt>
                <c:pt idx="69">
                  <c:v>1.0506121198153007</c:v>
                </c:pt>
                <c:pt idx="70">
                  <c:v>1.0520650898860984</c:v>
                </c:pt>
                <c:pt idx="71">
                  <c:v>1.0536108981857608</c:v>
                </c:pt>
                <c:pt idx="72">
                  <c:v>1.0552039669943427</c:v>
                </c:pt>
                <c:pt idx="73">
                  <c:v>1.0568032283923037</c:v>
                </c:pt>
                <c:pt idx="74">
                  <c:v>1.0583727128820746</c:v>
                </c:pt>
                <c:pt idx="75">
                  <c:v>1.059888753455082</c:v>
                </c:pt>
                <c:pt idx="76">
                  <c:v>1.0613444638795173</c:v>
                </c:pt>
                <c:pt idx="77">
                  <c:v>1.0627382480036185</c:v>
                </c:pt>
                <c:pt idx="78">
                  <c:v>1.0640413866617948</c:v>
                </c:pt>
                <c:pt idx="79">
                  <c:v>1.0651999531139247</c:v>
                </c:pt>
                <c:pt idx="80">
                  <c:v>1.0661395190086216</c:v>
                </c:pt>
                <c:pt idx="81">
                  <c:v>1.0668012446171</c:v>
                </c:pt>
                <c:pt idx="82">
                  <c:v>1.0671335180617392</c:v>
                </c:pt>
                <c:pt idx="83">
                  <c:v>1.0671215388677577</c:v>
                </c:pt>
                <c:pt idx="84">
                  <c:v>1.0667751148706106</c:v>
                </c:pt>
                <c:pt idx="85">
                  <c:v>1.0661018203166799</c:v>
                </c:pt>
                <c:pt idx="86">
                  <c:v>1.0651215463717685</c:v>
                </c:pt>
                <c:pt idx="87">
                  <c:v>1.06386698586114</c:v>
                </c:pt>
                <c:pt idx="88">
                  <c:v>1.062374468823519</c:v>
                </c:pt>
                <c:pt idx="89">
                  <c:v>1.060691982971788</c:v>
                </c:pt>
                <c:pt idx="90">
                  <c:v>1.0588606631376778</c:v>
                </c:pt>
                <c:pt idx="91">
                  <c:v>1.0569152400942661</c:v>
                </c:pt>
                <c:pt idx="92">
                  <c:v>1.0548925703916932</c:v>
                </c:pt>
                <c:pt idx="93">
                  <c:v>1.0528207320300826</c:v>
                </c:pt>
                <c:pt idx="94">
                  <c:v>1.0507270684405252</c:v>
                </c:pt>
                <c:pt idx="95">
                  <c:v>1.0486427450747453</c:v>
                </c:pt>
                <c:pt idx="96">
                  <c:v>1.0465850366142271</c:v>
                </c:pt>
                <c:pt idx="97">
                  <c:v>1.0445753351164919</c:v>
                </c:pt>
                <c:pt idx="98">
                  <c:v>1.0426361640407649</c:v>
                </c:pt>
                <c:pt idx="99">
                  <c:v>1.0407919038713465</c:v>
                </c:pt>
                <c:pt idx="100">
                  <c:v>1.0390701570471346</c:v>
                </c:pt>
                <c:pt idx="101">
                  <c:v>1.0375111882586077</c:v>
                </c:pt>
                <c:pt idx="102">
                  <c:v>1.0361553246327719</c:v>
                </c:pt>
                <c:pt idx="103">
                  <c:v>1.0350200798549085</c:v>
                </c:pt>
                <c:pt idx="104">
                  <c:v>1.0341242086653306</c:v>
                </c:pt>
                <c:pt idx="105">
                  <c:v>1.0334774022999487</c:v>
                </c:pt>
                <c:pt idx="106">
                  <c:v>1.0330722132441066</c:v>
                </c:pt>
                <c:pt idx="107">
                  <c:v>1.0328840702839053</c:v>
                </c:pt>
                <c:pt idx="108">
                  <c:v>1.0328981179332113</c:v>
                </c:pt>
                <c:pt idx="109">
                  <c:v>1.033093756075057</c:v>
                </c:pt>
                <c:pt idx="110">
                  <c:v>1.0334571858448771</c:v>
                </c:pt>
                <c:pt idx="111">
                  <c:v>1.033967744232402</c:v>
                </c:pt>
                <c:pt idx="112">
                  <c:v>1.0346122600294358</c:v>
                </c:pt>
                <c:pt idx="113">
                  <c:v>1.0353822097129193</c:v>
                </c:pt>
                <c:pt idx="114">
                  <c:v>1.0362566458787628</c:v>
                </c:pt>
                <c:pt idx="115">
                  <c:v>1.0372113205594984</c:v>
                </c:pt>
                <c:pt idx="116">
                  <c:v>1.0382125250033241</c:v>
                </c:pt>
                <c:pt idx="117">
                  <c:v>1.0392371562272387</c:v>
                </c:pt>
                <c:pt idx="118">
                  <c:v>1.0402846389147578</c:v>
                </c:pt>
                <c:pt idx="119">
                  <c:v>1.0413581496408368</c:v>
                </c:pt>
                <c:pt idx="120">
                  <c:v>1.0424539367998533</c:v>
                </c:pt>
                <c:pt idx="121">
                  <c:v>1.0435619413561528</c:v>
                </c:pt>
                <c:pt idx="122">
                  <c:v>1.0446677850768238</c:v>
                </c:pt>
                <c:pt idx="123">
                  <c:v>1.0457329217020881</c:v>
                </c:pt>
                <c:pt idx="124">
                  <c:v>1.046739672003234</c:v>
                </c:pt>
                <c:pt idx="125">
                  <c:v>1.0476593566812489</c:v>
                </c:pt>
                <c:pt idx="126">
                  <c:v>1.048473148043249</c:v>
                </c:pt>
                <c:pt idx="127">
                  <c:v>1.0491730860551673</c:v>
                </c:pt>
                <c:pt idx="128">
                  <c:v>1.0497644011563034</c:v>
                </c:pt>
                <c:pt idx="129">
                  <c:v>1.0502675419444754</c:v>
                </c:pt>
                <c:pt idx="130">
                  <c:v>1.05068169144621</c:v>
                </c:pt>
                <c:pt idx="131">
                  <c:v>1.0510214396907041</c:v>
                </c:pt>
                <c:pt idx="132">
                  <c:v>1.0513142178403476</c:v>
                </c:pt>
                <c:pt idx="133">
                  <c:v>1.0515723139758411</c:v>
                </c:pt>
                <c:pt idx="134">
                  <c:v>1.0517915778790183</c:v>
                </c:pt>
                <c:pt idx="135">
                  <c:v>1.0519584082163982</c:v>
                </c:pt>
                <c:pt idx="136">
                  <c:v>1.052065243032513</c:v>
                </c:pt>
                <c:pt idx="137">
                  <c:v>1.0521013498811145</c:v>
                </c:pt>
                <c:pt idx="138">
                  <c:v>1.0520655081275845</c:v>
                </c:pt>
                <c:pt idx="139">
                  <c:v>1.0519499496045821</c:v>
                </c:pt>
                <c:pt idx="140">
                  <c:v>1.0517718064844213</c:v>
                </c:pt>
                <c:pt idx="141">
                  <c:v>1.0515381451202896</c:v>
                </c:pt>
                <c:pt idx="142">
                  <c:v>1.0512415437724991</c:v>
                </c:pt>
                <c:pt idx="143">
                  <c:v>1.0508783744334573</c:v>
                </c:pt>
                <c:pt idx="144">
                  <c:v>1.0504219230534353</c:v>
                </c:pt>
                <c:pt idx="145">
                  <c:v>1.049859365508075</c:v>
                </c:pt>
                <c:pt idx="146">
                  <c:v>1.0491825340904235</c:v>
                </c:pt>
                <c:pt idx="147">
                  <c:v>1.0483906830162386</c:v>
                </c:pt>
                <c:pt idx="148">
                  <c:v>1.0474883726928959</c:v>
                </c:pt>
                <c:pt idx="149">
                  <c:v>1.0464687915618003</c:v>
                </c:pt>
                <c:pt idx="150">
                  <c:v>1.045310543733375</c:v>
                </c:pt>
                <c:pt idx="151">
                  <c:v>1.0440168392198279</c:v>
                </c:pt>
                <c:pt idx="152">
                  <c:v>1.0426337793765992</c:v>
                </c:pt>
                <c:pt idx="153">
                  <c:v>1.0411961585038214</c:v>
                </c:pt>
                <c:pt idx="154">
                  <c:v>1.0397182374754386</c:v>
                </c:pt>
                <c:pt idx="155">
                  <c:v>1.0382065675660153</c:v>
                </c:pt>
                <c:pt idx="156">
                  <c:v>1.0366742557068651</c:v>
                </c:pt>
                <c:pt idx="157">
                  <c:v>1.0351516966027861</c:v>
                </c:pt>
                <c:pt idx="158">
                  <c:v>1.0336795444085358</c:v>
                </c:pt>
                <c:pt idx="159">
                  <c:v>1.0322991175186715</c:v>
                </c:pt>
                <c:pt idx="160">
                  <c:v>1.0310411683364968</c:v>
                </c:pt>
                <c:pt idx="161">
                  <c:v>1.0299433742086468</c:v>
                </c:pt>
                <c:pt idx="162">
                  <c:v>1.0290449170521474</c:v>
                </c:pt>
                <c:pt idx="163">
                  <c:v>1.0283825288291486</c:v>
                </c:pt>
                <c:pt idx="164">
                  <c:v>1.0279686117529712</c:v>
                </c:pt>
                <c:pt idx="165">
                  <c:v>1.0277998020886485</c:v>
                </c:pt>
                <c:pt idx="166">
                  <c:v>1.027859435270978</c:v>
                </c:pt>
                <c:pt idx="167">
                  <c:v>1.0281214821231159</c:v>
                </c:pt>
                <c:pt idx="168">
                  <c:v>1.0285739843075901</c:v>
                </c:pt>
                <c:pt idx="169">
                  <c:v>1.0292118967359098</c:v>
                </c:pt>
                <c:pt idx="170">
                  <c:v>1.030010902951594</c:v>
                </c:pt>
                <c:pt idx="171">
                  <c:v>1.0309252219761025</c:v>
                </c:pt>
                <c:pt idx="172">
                  <c:v>1.031906624906151</c:v>
                </c:pt>
                <c:pt idx="173">
                  <c:v>1.03289850546766</c:v>
                </c:pt>
                <c:pt idx="174">
                  <c:v>1.0338409522133742</c:v>
                </c:pt>
                <c:pt idx="175">
                  <c:v>1.0346875136576417</c:v>
                </c:pt>
                <c:pt idx="176">
                  <c:v>1.0353848466213809</c:v>
                </c:pt>
                <c:pt idx="177">
                  <c:v>1.0358820435331901</c:v>
                </c:pt>
                <c:pt idx="178">
                  <c:v>1.0361438792972952</c:v>
                </c:pt>
                <c:pt idx="179">
                  <c:v>1.0361514709518145</c:v>
                </c:pt>
                <c:pt idx="180">
                  <c:v>1.0359373219658239</c:v>
                </c:pt>
                <c:pt idx="181">
                  <c:v>1.0355539002569552</c:v>
                </c:pt>
                <c:pt idx="182">
                  <c:v>1.0350320473278483</c:v>
                </c:pt>
                <c:pt idx="183">
                  <c:v>1.0343826399344265</c:v>
                </c:pt>
                <c:pt idx="184">
                  <c:v>1.0336330694287805</c:v>
                </c:pt>
                <c:pt idx="185">
                  <c:v>1.0328408793984238</c:v>
                </c:pt>
                <c:pt idx="186">
                  <c:v>1.0320608455790894</c:v>
                </c:pt>
                <c:pt idx="187">
                  <c:v>1.0313431104576987</c:v>
                </c:pt>
                <c:pt idx="188">
                  <c:v>1.0307485943409644</c:v>
                </c:pt>
                <c:pt idx="189">
                  <c:v>1.0303042475611244</c:v>
                </c:pt>
                <c:pt idx="190">
                  <c:v>1.0300232926886008</c:v>
                </c:pt>
                <c:pt idx="191">
                  <c:v>1.0299001133787242</c:v>
                </c:pt>
                <c:pt idx="192">
                  <c:v>1.0298797548479621</c:v>
                </c:pt>
                <c:pt idx="193">
                  <c:v>1.0299144827733047</c:v>
                </c:pt>
                <c:pt idx="194">
                  <c:v>1.0299785585746397</c:v>
                </c:pt>
                <c:pt idx="195">
                  <c:v>1.0300478435890315</c:v>
                </c:pt>
                <c:pt idx="196">
                  <c:v>1.0301080865203791</c:v>
                </c:pt>
                <c:pt idx="197">
                  <c:v>1.0301744977096683</c:v>
                </c:pt>
                <c:pt idx="198">
                  <c:v>1.0303003034030955</c:v>
                </c:pt>
                <c:pt idx="199">
                  <c:v>1.030520965762749</c:v>
                </c:pt>
                <c:pt idx="200">
                  <c:v>1.0308636556120883</c:v>
                </c:pt>
                <c:pt idx="201">
                  <c:v>1.0313346989474321</c:v>
                </c:pt>
                <c:pt idx="202">
                  <c:v>1.0319461422075131</c:v>
                </c:pt>
                <c:pt idx="203">
                  <c:v>1.0326866664581924</c:v>
                </c:pt>
                <c:pt idx="204">
                  <c:v>1.0335202022743157</c:v>
                </c:pt>
                <c:pt idx="205">
                  <c:v>1.0344118542586143</c:v>
                </c:pt>
                <c:pt idx="206">
                  <c:v>1.0353371354599912</c:v>
                </c:pt>
                <c:pt idx="207">
                  <c:v>1.0362774507027348</c:v>
                </c:pt>
                <c:pt idx="208">
                  <c:v>1.0372264885790869</c:v>
                </c:pt>
                <c:pt idx="209">
                  <c:v>1.038182892604127</c:v>
                </c:pt>
                <c:pt idx="210">
                  <c:v>1.0391330182726799</c:v>
                </c:pt>
                <c:pt idx="211">
                  <c:v>1.0400785919939788</c:v>
                </c:pt>
                <c:pt idx="212">
                  <c:v>1.0410145259269541</c:v>
                </c:pt>
                <c:pt idx="213">
                  <c:v>1.0419445082738761</c:v>
                </c:pt>
                <c:pt idx="214">
                  <c:v>1.0428513778498427</c:v>
                </c:pt>
                <c:pt idx="215">
                  <c:v>1.0437207354782043</c:v>
                </c:pt>
                <c:pt idx="216">
                  <c:v>1.0445630695390684</c:v>
                </c:pt>
                <c:pt idx="217">
                  <c:v>1.045390400973307</c:v>
                </c:pt>
                <c:pt idx="218">
                  <c:v>1.0462052034414471</c:v>
                </c:pt>
                <c:pt idx="219">
                  <c:v>1.0470172268298417</c:v>
                </c:pt>
                <c:pt idx="220">
                  <c:v>1.0478430929546931</c:v>
                </c:pt>
                <c:pt idx="221">
                  <c:v>1.0486826380492824</c:v>
                </c:pt>
                <c:pt idx="222">
                  <c:v>1.0495212398210541</c:v>
                </c:pt>
                <c:pt idx="223">
                  <c:v>1.0503268089615954</c:v>
                </c:pt>
                <c:pt idx="224">
                  <c:v>1.0510408230585426</c:v>
                </c:pt>
                <c:pt idx="225">
                  <c:v>1.0515910136029649</c:v>
                </c:pt>
                <c:pt idx="226">
                  <c:v>1.051888214639245</c:v>
                </c:pt>
                <c:pt idx="227">
                  <c:v>1.0518598574346416</c:v>
                </c:pt>
                <c:pt idx="228">
                  <c:v>1.0514574578803226</c:v>
                </c:pt>
                <c:pt idx="229">
                  <c:v>1.0506599534393442</c:v>
                </c:pt>
                <c:pt idx="230">
                  <c:v>1.0494540334221769</c:v>
                </c:pt>
                <c:pt idx="231">
                  <c:v>1.0478211431107056</c:v>
                </c:pt>
                <c:pt idx="232">
                  <c:v>1.0457753482750216</c:v>
                </c:pt>
                <c:pt idx="233">
                  <c:v>1.043398390981515</c:v>
                </c:pt>
                <c:pt idx="234">
                  <c:v>1.0407909917966649</c:v>
                </c:pt>
                <c:pt idx="235">
                  <c:v>1.0380185594413096</c:v>
                </c:pt>
                <c:pt idx="236">
                  <c:v>1.035154396031033</c:v>
                </c:pt>
                <c:pt idx="237">
                  <c:v>1.0322819532442258</c:v>
                </c:pt>
                <c:pt idx="238">
                  <c:v>1.0294847744558617</c:v>
                </c:pt>
                <c:pt idx="239">
                  <c:v>1.0268215958164331</c:v>
                </c:pt>
                <c:pt idx="240">
                  <c:v>1.0243581735209655</c:v>
                </c:pt>
                <c:pt idx="241">
                  <c:v>1.0221434054137426</c:v>
                </c:pt>
                <c:pt idx="242">
                  <c:v>1.0202366721432532</c:v>
                </c:pt>
                <c:pt idx="243">
                  <c:v>1.0186706873810807</c:v>
                </c:pt>
                <c:pt idx="244">
                  <c:v>1.017484248110553</c:v>
                </c:pt>
                <c:pt idx="245">
                  <c:v>1.016637977553593</c:v>
                </c:pt>
                <c:pt idx="246">
                  <c:v>1.0160623629967247</c:v>
                </c:pt>
                <c:pt idx="247">
                  <c:v>1.0156907802865875</c:v>
                </c:pt>
                <c:pt idx="248">
                  <c:v>1.0154791405115307</c:v>
                </c:pt>
                <c:pt idx="249">
                  <c:v>1.0153566393111448</c:v>
                </c:pt>
                <c:pt idx="250">
                  <c:v>1.0152319771491873</c:v>
                </c:pt>
                <c:pt idx="251">
                  <c:v>1.0150412805923983</c:v>
                </c:pt>
                <c:pt idx="252">
                  <c:v>1.0147675574224091</c:v>
                </c:pt>
                <c:pt idx="253">
                  <c:v>1.0144104579340236</c:v>
                </c:pt>
                <c:pt idx="254">
                  <c:v>1.0139682108234773</c:v>
                </c:pt>
                <c:pt idx="255">
                  <c:v>1.0134647403589701</c:v>
                </c:pt>
                <c:pt idx="256">
                  <c:v>1.012921851505425</c:v>
                </c:pt>
                <c:pt idx="257">
                  <c:v>1.0123830622480361</c:v>
                </c:pt>
                <c:pt idx="258">
                  <c:v>1.0118705303229134</c:v>
                </c:pt>
                <c:pt idx="259">
                  <c:v>1.0114113906463413</c:v>
                </c:pt>
                <c:pt idx="260">
                  <c:v>1.0110306458039138</c:v>
                </c:pt>
                <c:pt idx="261">
                  <c:v>1.0107235431797708</c:v>
                </c:pt>
                <c:pt idx="262">
                  <c:v>1.0105102410754252</c:v>
                </c:pt>
                <c:pt idx="263">
                  <c:v>1.010416190959482</c:v>
                </c:pt>
                <c:pt idx="264">
                  <c:v>1.0104217507798581</c:v>
                </c:pt>
                <c:pt idx="265">
                  <c:v>1.0105057324350877</c:v>
                </c:pt>
                <c:pt idx="266">
                  <c:v>1.0106309145263908</c:v>
                </c:pt>
                <c:pt idx="267">
                  <c:v>1.0107635269478175</c:v>
                </c:pt>
                <c:pt idx="268">
                  <c:v>1.0108721407198822</c:v>
                </c:pt>
                <c:pt idx="269">
                  <c:v>1.0109364309932112</c:v>
                </c:pt>
                <c:pt idx="270">
                  <c:v>1.0109432785171639</c:v>
                </c:pt>
                <c:pt idx="271">
                  <c:v>1.0108888754877137</c:v>
                </c:pt>
                <c:pt idx="272">
                  <c:v>1.0107827892796597</c:v>
                </c:pt>
                <c:pt idx="273">
                  <c:v>1.0106396914166851</c:v>
                </c:pt>
                <c:pt idx="274">
                  <c:v>1.0104698361772244</c:v>
                </c:pt>
                <c:pt idx="275">
                  <c:v>1.0103024792086834</c:v>
                </c:pt>
                <c:pt idx="276">
                  <c:v>1.0101478621846478</c:v>
                </c:pt>
                <c:pt idx="277">
                  <c:v>1.0100211532780163</c:v>
                </c:pt>
                <c:pt idx="278">
                  <c:v>1.0099607967984594</c:v>
                </c:pt>
                <c:pt idx="279">
                  <c:v>1.0099794470428887</c:v>
                </c:pt>
                <c:pt idx="280">
                  <c:v>1.0100672907515202</c:v>
                </c:pt>
                <c:pt idx="281">
                  <c:v>1.0101951799542157</c:v>
                </c:pt>
                <c:pt idx="282">
                  <c:v>1.0103308393626771</c:v>
                </c:pt>
                <c:pt idx="283">
                  <c:v>1.0104577690225649</c:v>
                </c:pt>
                <c:pt idx="284">
                  <c:v>1.0105648857055782</c:v>
                </c:pt>
                <c:pt idx="285">
                  <c:v>1.010651783948183</c:v>
                </c:pt>
                <c:pt idx="286">
                  <c:v>1.0107168962862285</c:v>
                </c:pt>
                <c:pt idx="287">
                  <c:v>1.0107540837107953</c:v>
                </c:pt>
                <c:pt idx="288">
                  <c:v>1.0107397636208824</c:v>
                </c:pt>
                <c:pt idx="289">
                  <c:v>1.0106412878834512</c:v>
                </c:pt>
                <c:pt idx="290">
                  <c:v>1.0104421281626201</c:v>
                </c:pt>
                <c:pt idx="291">
                  <c:v>1.0101490025424755</c:v>
                </c:pt>
                <c:pt idx="292">
                  <c:v>1.0097864342632863</c:v>
                </c:pt>
                <c:pt idx="293">
                  <c:v>1.0093720831396584</c:v>
                </c:pt>
                <c:pt idx="294">
                  <c:v>1.0089184103383579</c:v>
                </c:pt>
                <c:pt idx="295">
                  <c:v>1.0084591727639511</c:v>
                </c:pt>
                <c:pt idx="296">
                  <c:v>1.0080278999136496</c:v>
                </c:pt>
                <c:pt idx="297">
                  <c:v>1.0076279808377</c:v>
                </c:pt>
                <c:pt idx="298">
                  <c:v>1.0072446253698371</c:v>
                </c:pt>
                <c:pt idx="299">
                  <c:v>1.0068744769795293</c:v>
                </c:pt>
                <c:pt idx="300">
                  <c:v>1.0065111680308212</c:v>
                </c:pt>
                <c:pt idx="301">
                  <c:v>1.0061455594889233</c:v>
                </c:pt>
                <c:pt idx="302">
                  <c:v>1.0057636650862123</c:v>
                </c:pt>
                <c:pt idx="303">
                  <c:v>1.0053596188508234</c:v>
                </c:pt>
                <c:pt idx="304">
                  <c:v>1.0049374651442851</c:v>
                </c:pt>
                <c:pt idx="305">
                  <c:v>1.0045122368974344</c:v>
                </c:pt>
                <c:pt idx="306">
                  <c:v>1.0040957040225011</c:v>
                </c:pt>
                <c:pt idx="307">
                  <c:v>1.0036994509926587</c:v>
                </c:pt>
                <c:pt idx="308">
                  <c:v>1.0033112079257427</c:v>
                </c:pt>
                <c:pt idx="309">
                  <c:v>1.0029009598726446</c:v>
                </c:pt>
                <c:pt idx="310">
                  <c:v>1.0024319766379921</c:v>
                </c:pt>
                <c:pt idx="311">
                  <c:v>1.0018830431151864</c:v>
                </c:pt>
                <c:pt idx="312">
                  <c:v>1.0012434480036998</c:v>
                </c:pt>
                <c:pt idx="313">
                  <c:v>1.0005165068586159</c:v>
                </c:pt>
                <c:pt idx="314">
                  <c:v>0.99973053065343664</c:v>
                </c:pt>
                <c:pt idx="315">
                  <c:v>0.99890633436918519</c:v>
                </c:pt>
                <c:pt idx="316">
                  <c:v>0.99806922824325095</c:v>
                </c:pt>
                <c:pt idx="317">
                  <c:v>0.99723722760104683</c:v>
                </c:pt>
                <c:pt idx="318">
                  <c:v>0.99643784641831967</c:v>
                </c:pt>
                <c:pt idx="319">
                  <c:v>0.99570716698466222</c:v>
                </c:pt>
                <c:pt idx="320">
                  <c:v>0.99504696869229858</c:v>
                </c:pt>
                <c:pt idx="321">
                  <c:v>0.99442515949313381</c:v>
                </c:pt>
              </c:numCache>
            </c:numRef>
          </c:val>
          <c:smooth val="1"/>
          <c:extLst xmlns:c16r2="http://schemas.microsoft.com/office/drawing/2015/06/chart">
            <c:ext xmlns:c16="http://schemas.microsoft.com/office/drawing/2014/chart" uri="{C3380CC4-5D6E-409C-BE32-E72D297353CC}">
              <c16:uniqueId val="{00000007-EB38-4C4B-9240-99215C6DD9ED}"/>
            </c:ext>
          </c:extLst>
        </c:ser>
        <c:ser>
          <c:idx val="7"/>
          <c:order val="6"/>
          <c:tx>
            <c:v>Germany Trend</c:v>
          </c:tx>
          <c:spPr>
            <a:ln>
              <a:solidFill>
                <a:srgbClr val="7030A0"/>
              </a:solidFill>
            </a:ln>
          </c:spPr>
          <c:marker>
            <c:symbol val="none"/>
          </c:marker>
          <c:dLbls>
            <c:dLbl>
              <c:idx val="103"/>
              <c:layout>
                <c:manualLayout>
                  <c:x val="-0.16892732843949848"/>
                  <c:y val="6.5337620545351249E-2"/>
                </c:manualLayout>
              </c:layout>
              <c:tx>
                <c:rich>
                  <a:bodyPr/>
                  <a:lstStyle/>
                  <a:p>
                    <a:r>
                      <a:rPr lang="en-US" b="1"/>
                      <a:t>Germany</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B38-4C4B-9240-99215C6DD9ED}"/>
                </c:ext>
                <c:ext xmlns:c15="http://schemas.microsoft.com/office/drawing/2012/chart" uri="{CE6537A1-D6FC-4f65-9D91-7224C49458BB}"/>
              </c:extLst>
            </c:dLbl>
            <c:spPr>
              <a:noFill/>
              <a:ln>
                <a:noFill/>
              </a:ln>
              <a:effectLst/>
            </c:spPr>
            <c:txPr>
              <a:bodyPr/>
              <a:lstStyle/>
              <a:p>
                <a:pPr>
                  <a:defRPr b="1"/>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val>
            <c:numRef>
              <c:f>'SeriesData (1)'!$AF$3:$AF$324</c:f>
              <c:numCache>
                <c:formatCode>0.00</c:formatCode>
                <c:ptCount val="322"/>
                <c:pt idx="0">
                  <c:v>1.0340015974129548</c:v>
                </c:pt>
                <c:pt idx="1">
                  <c:v>1.0376828997993592</c:v>
                </c:pt>
                <c:pt idx="2">
                  <c:v>1.041325053966687</c:v>
                </c:pt>
                <c:pt idx="3">
                  <c:v>1.0448854925099689</c:v>
                </c:pt>
                <c:pt idx="4">
                  <c:v>1.0483500465758178</c:v>
                </c:pt>
                <c:pt idx="5">
                  <c:v>1.0517396402710748</c:v>
                </c:pt>
                <c:pt idx="6">
                  <c:v>1.055117363414535</c:v>
                </c:pt>
                <c:pt idx="7">
                  <c:v>1.0585384890424081</c:v>
                </c:pt>
                <c:pt idx="8">
                  <c:v>1.0620028962797305</c:v>
                </c:pt>
                <c:pt idx="9">
                  <c:v>1.0654928966188146</c:v>
                </c:pt>
                <c:pt idx="10">
                  <c:v>1.0689908222708633</c:v>
                </c:pt>
                <c:pt idx="11">
                  <c:v>1.0724754894578308</c:v>
                </c:pt>
                <c:pt idx="12">
                  <c:v>1.0758807782100297</c:v>
                </c:pt>
                <c:pt idx="13">
                  <c:v>1.0791227129632697</c:v>
                </c:pt>
                <c:pt idx="14">
                  <c:v>1.0821692484682142</c:v>
                </c:pt>
                <c:pt idx="15">
                  <c:v>1.0849646685441365</c:v>
                </c:pt>
                <c:pt idx="16">
                  <c:v>1.0874274531406416</c:v>
                </c:pt>
                <c:pt idx="17">
                  <c:v>1.0895127215919564</c:v>
                </c:pt>
                <c:pt idx="18">
                  <c:v>1.0911930386901465</c:v>
                </c:pt>
                <c:pt idx="19">
                  <c:v>1.0924847916511291</c:v>
                </c:pt>
                <c:pt idx="20">
                  <c:v>1.0934305160746445</c:v>
                </c:pt>
                <c:pt idx="21">
                  <c:v>1.0940704427023034</c:v>
                </c:pt>
                <c:pt idx="22">
                  <c:v>1.0944204721173763</c:v>
                </c:pt>
                <c:pt idx="23">
                  <c:v>1.0944965890093592</c:v>
                </c:pt>
                <c:pt idx="24">
                  <c:v>1.0943145775921037</c:v>
                </c:pt>
                <c:pt idx="25">
                  <c:v>1.0938739695555493</c:v>
                </c:pt>
                <c:pt idx="26">
                  <c:v>1.0932027665196005</c:v>
                </c:pt>
                <c:pt idx="27">
                  <c:v>1.0923591080480599</c:v>
                </c:pt>
                <c:pt idx="28">
                  <c:v>1.0913950260152665</c:v>
                </c:pt>
                <c:pt idx="29">
                  <c:v>1.0903783664455233</c:v>
                </c:pt>
                <c:pt idx="30">
                  <c:v>1.0894032045707489</c:v>
                </c:pt>
                <c:pt idx="31">
                  <c:v>1.088557786874621</c:v>
                </c:pt>
                <c:pt idx="32">
                  <c:v>1.087927732312868</c:v>
                </c:pt>
                <c:pt idx="33">
                  <c:v>1.0876180797339809</c:v>
                </c:pt>
                <c:pt idx="34">
                  <c:v>1.0876517594057247</c:v>
                </c:pt>
                <c:pt idx="35">
                  <c:v>1.0879889388360509</c:v>
                </c:pt>
                <c:pt idx="36">
                  <c:v>1.0885853068773192</c:v>
                </c:pt>
                <c:pt idx="37">
                  <c:v>1.0893470790955924</c:v>
                </c:pt>
                <c:pt idx="38">
                  <c:v>1.0901571068703775</c:v>
                </c:pt>
                <c:pt idx="39">
                  <c:v>1.0909312969754053</c:v>
                </c:pt>
                <c:pt idx="40">
                  <c:v>1.0916225569041595</c:v>
                </c:pt>
                <c:pt idx="41">
                  <c:v>1.0921580042330661</c:v>
                </c:pt>
                <c:pt idx="42">
                  <c:v>1.0925081069493601</c:v>
                </c:pt>
                <c:pt idx="43">
                  <c:v>1.0926900970142539</c:v>
                </c:pt>
                <c:pt idx="44">
                  <c:v>1.0927042049378688</c:v>
                </c:pt>
                <c:pt idx="45">
                  <c:v>1.0925121781146354</c:v>
                </c:pt>
                <c:pt idx="46">
                  <c:v>1.0920462621153078</c:v>
                </c:pt>
                <c:pt idx="47">
                  <c:v>1.091244886650149</c:v>
                </c:pt>
                <c:pt idx="48">
                  <c:v>1.0900664915884872</c:v>
                </c:pt>
                <c:pt idx="49">
                  <c:v>1.0885070477121181</c:v>
                </c:pt>
                <c:pt idx="50">
                  <c:v>1.0866294372906347</c:v>
                </c:pt>
                <c:pt idx="51">
                  <c:v>1.0845380155580413</c:v>
                </c:pt>
                <c:pt idx="52">
                  <c:v>1.0823612245584802</c:v>
                </c:pt>
                <c:pt idx="53">
                  <c:v>1.0802138843313744</c:v>
                </c:pt>
                <c:pt idx="54">
                  <c:v>1.0781379168376353</c:v>
                </c:pt>
                <c:pt idx="55">
                  <c:v>1.0761861982792911</c:v>
                </c:pt>
                <c:pt idx="56">
                  <c:v>1.074367149765401</c:v>
                </c:pt>
                <c:pt idx="57">
                  <c:v>1.0726663595199162</c:v>
                </c:pt>
                <c:pt idx="58">
                  <c:v>1.0710735154522679</c:v>
                </c:pt>
                <c:pt idx="59">
                  <c:v>1.069616792568814</c:v>
                </c:pt>
                <c:pt idx="60">
                  <c:v>1.0683261670026314</c:v>
                </c:pt>
                <c:pt idx="61">
                  <c:v>1.067203206432461</c:v>
                </c:pt>
                <c:pt idx="62">
                  <c:v>1.0662105139017388</c:v>
                </c:pt>
                <c:pt idx="63">
                  <c:v>1.0653350870555034</c:v>
                </c:pt>
                <c:pt idx="64">
                  <c:v>1.0646163541177984</c:v>
                </c:pt>
                <c:pt idx="65">
                  <c:v>1.0640856652331485</c:v>
                </c:pt>
                <c:pt idx="66">
                  <c:v>1.0637340856575022</c:v>
                </c:pt>
                <c:pt idx="67">
                  <c:v>1.0635418083993509</c:v>
                </c:pt>
                <c:pt idx="68">
                  <c:v>1.0634563670244002</c:v>
                </c:pt>
                <c:pt idx="69">
                  <c:v>1.0634111203430316</c:v>
                </c:pt>
                <c:pt idx="70">
                  <c:v>1.0633636265599438</c:v>
                </c:pt>
                <c:pt idx="71">
                  <c:v>1.0632617130721653</c:v>
                </c:pt>
                <c:pt idx="72">
                  <c:v>1.0630674067996453</c:v>
                </c:pt>
                <c:pt idx="73">
                  <c:v>1.0627510238893465</c:v>
                </c:pt>
                <c:pt idx="74">
                  <c:v>1.0623099959322908</c:v>
                </c:pt>
                <c:pt idx="75">
                  <c:v>1.0617316778503094</c:v>
                </c:pt>
                <c:pt idx="76">
                  <c:v>1.0610080140099538</c:v>
                </c:pt>
                <c:pt idx="77">
                  <c:v>1.0601452263447897</c:v>
                </c:pt>
                <c:pt idx="78">
                  <c:v>1.0591281607673486</c:v>
                </c:pt>
                <c:pt idx="79">
                  <c:v>1.057906352393142</c:v>
                </c:pt>
                <c:pt idx="80">
                  <c:v>1.0564467856014217</c:v>
                </c:pt>
                <c:pt idx="81">
                  <c:v>1.0547256621554082</c:v>
                </c:pt>
                <c:pt idx="82">
                  <c:v>1.0527938593412143</c:v>
                </c:pt>
                <c:pt idx="83">
                  <c:v>1.0507169800094958</c:v>
                </c:pt>
                <c:pt idx="84">
                  <c:v>1.0485368897199316</c:v>
                </c:pt>
                <c:pt idx="85">
                  <c:v>1.046295557086613</c:v>
                </c:pt>
                <c:pt idx="86">
                  <c:v>1.0440362544479769</c:v>
                </c:pt>
                <c:pt idx="87">
                  <c:v>1.0417612017583593</c:v>
                </c:pt>
                <c:pt idx="88">
                  <c:v>1.0394646971474972</c:v>
                </c:pt>
                <c:pt idx="89">
                  <c:v>1.0371940318791719</c:v>
                </c:pt>
                <c:pt idx="90">
                  <c:v>1.0350007613588961</c:v>
                </c:pt>
                <c:pt idx="91">
                  <c:v>1.032916920870218</c:v>
                </c:pt>
                <c:pt idx="92">
                  <c:v>1.030966292801361</c:v>
                </c:pt>
                <c:pt idx="93">
                  <c:v>1.0291656200363706</c:v>
                </c:pt>
                <c:pt idx="94">
                  <c:v>1.0275228585900571</c:v>
                </c:pt>
                <c:pt idx="95">
                  <c:v>1.026031983219968</c:v>
                </c:pt>
                <c:pt idx="96">
                  <c:v>1.0246701284867625</c:v>
                </c:pt>
                <c:pt idx="97">
                  <c:v>1.0234211407664957</c:v>
                </c:pt>
                <c:pt idx="98">
                  <c:v>1.0222935711196326</c:v>
                </c:pt>
                <c:pt idx="99">
                  <c:v>1.02132271509351</c:v>
                </c:pt>
                <c:pt idx="100">
                  <c:v>1.0205384164586107</c:v>
                </c:pt>
                <c:pt idx="101">
                  <c:v>1.0199642739508654</c:v>
                </c:pt>
                <c:pt idx="102">
                  <c:v>1.0196527539451172</c:v>
                </c:pt>
                <c:pt idx="103">
                  <c:v>1.0196377132347465</c:v>
                </c:pt>
                <c:pt idx="104">
                  <c:v>1.0199171118954373</c:v>
                </c:pt>
                <c:pt idx="105">
                  <c:v>1.0204562162578668</c:v>
                </c:pt>
                <c:pt idx="106">
                  <c:v>1.0212195840293814</c:v>
                </c:pt>
                <c:pt idx="107">
                  <c:v>1.0221768605833328</c:v>
                </c:pt>
                <c:pt idx="108">
                  <c:v>1.0233078943065974</c:v>
                </c:pt>
                <c:pt idx="109">
                  <c:v>1.0245886320419653</c:v>
                </c:pt>
                <c:pt idx="110">
                  <c:v>1.0259492391784162</c:v>
                </c:pt>
                <c:pt idx="111">
                  <c:v>1.0272992306034412</c:v>
                </c:pt>
                <c:pt idx="112">
                  <c:v>1.0285920315925297</c:v>
                </c:pt>
                <c:pt idx="113">
                  <c:v>1.029808652113215</c:v>
                </c:pt>
                <c:pt idx="114">
                  <c:v>1.0309493197645725</c:v>
                </c:pt>
                <c:pt idx="115">
                  <c:v>1.0319926438676268</c:v>
                </c:pt>
                <c:pt idx="116">
                  <c:v>1.0329046558170913</c:v>
                </c:pt>
                <c:pt idx="117">
                  <c:v>1.0336504640957291</c:v>
                </c:pt>
                <c:pt idx="118">
                  <c:v>1.0341913697481917</c:v>
                </c:pt>
                <c:pt idx="119">
                  <c:v>1.0344956265697292</c:v>
                </c:pt>
                <c:pt idx="120">
                  <c:v>1.0345571284205215</c:v>
                </c:pt>
                <c:pt idx="121">
                  <c:v>1.034361104162524</c:v>
                </c:pt>
                <c:pt idx="122">
                  <c:v>1.0338847390662766</c:v>
                </c:pt>
                <c:pt idx="123">
                  <c:v>1.0331183490483877</c:v>
                </c:pt>
                <c:pt idx="124">
                  <c:v>1.0321115571336628</c:v>
                </c:pt>
                <c:pt idx="125">
                  <c:v>1.0309546757331134</c:v>
                </c:pt>
                <c:pt idx="126">
                  <c:v>1.0297196192239355</c:v>
                </c:pt>
                <c:pt idx="127">
                  <c:v>1.0284914767681617</c:v>
                </c:pt>
                <c:pt idx="128">
                  <c:v>1.027357947264941</c:v>
                </c:pt>
                <c:pt idx="129">
                  <c:v>1.0263713306905253</c:v>
                </c:pt>
                <c:pt idx="130">
                  <c:v>1.0255583166027002</c:v>
                </c:pt>
                <c:pt idx="131">
                  <c:v>1.0249298118513257</c:v>
                </c:pt>
                <c:pt idx="132">
                  <c:v>1.0244914115673713</c:v>
                </c:pt>
                <c:pt idx="133">
                  <c:v>1.024223037359705</c:v>
                </c:pt>
                <c:pt idx="134">
                  <c:v>1.0240983091416151</c:v>
                </c:pt>
                <c:pt idx="135">
                  <c:v>1.0241235996164431</c:v>
                </c:pt>
                <c:pt idx="136">
                  <c:v>1.0243073565308918</c:v>
                </c:pt>
                <c:pt idx="137">
                  <c:v>1.0246856902123656</c:v>
                </c:pt>
                <c:pt idx="138">
                  <c:v>1.0252655429115121</c:v>
                </c:pt>
                <c:pt idx="139">
                  <c:v>1.0260362156375553</c:v>
                </c:pt>
                <c:pt idx="140">
                  <c:v>1.0269971123365931</c:v>
                </c:pt>
                <c:pt idx="141">
                  <c:v>1.0281260440081175</c:v>
                </c:pt>
                <c:pt idx="142">
                  <c:v>1.0293951529383203</c:v>
                </c:pt>
                <c:pt idx="143">
                  <c:v>1.0307663257770652</c:v>
                </c:pt>
                <c:pt idx="144">
                  <c:v>1.0321705925804419</c:v>
                </c:pt>
                <c:pt idx="145">
                  <c:v>1.0335978353913895</c:v>
                </c:pt>
                <c:pt idx="146">
                  <c:v>1.0350336003918055</c:v>
                </c:pt>
                <c:pt idx="147">
                  <c:v>1.0364407217212397</c:v>
                </c:pt>
                <c:pt idx="148">
                  <c:v>1.0377581796925075</c:v>
                </c:pt>
                <c:pt idx="149">
                  <c:v>1.0389207814710679</c:v>
                </c:pt>
                <c:pt idx="150">
                  <c:v>1.0398770816412204</c:v>
                </c:pt>
                <c:pt idx="151">
                  <c:v>1.0406223649727584</c:v>
                </c:pt>
                <c:pt idx="152">
                  <c:v>1.0412237111891844</c:v>
                </c:pt>
                <c:pt idx="153">
                  <c:v>1.0417272525728682</c:v>
                </c:pt>
                <c:pt idx="154">
                  <c:v>1.0421719351751093</c:v>
                </c:pt>
                <c:pt idx="155">
                  <c:v>1.0425742535594571</c:v>
                </c:pt>
                <c:pt idx="156">
                  <c:v>1.0429328351516209</c:v>
                </c:pt>
                <c:pt idx="157">
                  <c:v>1.0432252268652689</c:v>
                </c:pt>
                <c:pt idx="158">
                  <c:v>1.0434354735599689</c:v>
                </c:pt>
                <c:pt idx="159">
                  <c:v>1.0436023915954347</c:v>
                </c:pt>
                <c:pt idx="160">
                  <c:v>1.0437814416840225</c:v>
                </c:pt>
                <c:pt idx="161">
                  <c:v>1.0440177940335615</c:v>
                </c:pt>
                <c:pt idx="162">
                  <c:v>1.0443331039827561</c:v>
                </c:pt>
                <c:pt idx="163">
                  <c:v>1.0447233311204465</c:v>
                </c:pt>
                <c:pt idx="164">
                  <c:v>1.0451630238613523</c:v>
                </c:pt>
                <c:pt idx="165">
                  <c:v>1.0455949053939839</c:v>
                </c:pt>
                <c:pt idx="166">
                  <c:v>1.0459550814939993</c:v>
                </c:pt>
                <c:pt idx="167">
                  <c:v>1.0461867836066843</c:v>
                </c:pt>
                <c:pt idx="168">
                  <c:v>1.0462565269328452</c:v>
                </c:pt>
                <c:pt idx="169">
                  <c:v>1.0461630075387789</c:v>
                </c:pt>
                <c:pt idx="170">
                  <c:v>1.0459333697885314</c:v>
                </c:pt>
                <c:pt idx="171">
                  <c:v>1.0455728569021345</c:v>
                </c:pt>
                <c:pt idx="172">
                  <c:v>1.0450791963884183</c:v>
                </c:pt>
                <c:pt idx="173">
                  <c:v>1.0444425867928155</c:v>
                </c:pt>
                <c:pt idx="174">
                  <c:v>1.043671008861796</c:v>
                </c:pt>
                <c:pt idx="175">
                  <c:v>1.0427593111046125</c:v>
                </c:pt>
                <c:pt idx="176">
                  <c:v>1.0417372614483176</c:v>
                </c:pt>
                <c:pt idx="177">
                  <c:v>1.040629068754531</c:v>
                </c:pt>
                <c:pt idx="178">
                  <c:v>1.0394464733480615</c:v>
                </c:pt>
                <c:pt idx="179">
                  <c:v>1.0381927462392317</c:v>
                </c:pt>
                <c:pt idx="180">
                  <c:v>1.0369293608178223</c:v>
                </c:pt>
                <c:pt idx="181">
                  <c:v>1.0357050631351656</c:v>
                </c:pt>
                <c:pt idx="182">
                  <c:v>1.0345266170940239</c:v>
                </c:pt>
                <c:pt idx="183">
                  <c:v>1.0333695852628417</c:v>
                </c:pt>
                <c:pt idx="184">
                  <c:v>1.0322093530382568</c:v>
                </c:pt>
                <c:pt idx="185">
                  <c:v>1.0310516377060168</c:v>
                </c:pt>
                <c:pt idx="186">
                  <c:v>1.0298971113614108</c:v>
                </c:pt>
                <c:pt idx="187">
                  <c:v>1.0287743132025455</c:v>
                </c:pt>
                <c:pt idx="188">
                  <c:v>1.0277352125568964</c:v>
                </c:pt>
                <c:pt idx="189">
                  <c:v>1.026824273407986</c:v>
                </c:pt>
                <c:pt idx="190">
                  <c:v>1.0260435267338661</c:v>
                </c:pt>
                <c:pt idx="191">
                  <c:v>1.0253604440315387</c:v>
                </c:pt>
                <c:pt idx="192">
                  <c:v>1.0247386823773361</c:v>
                </c:pt>
                <c:pt idx="193">
                  <c:v>1.0241528499317913</c:v>
                </c:pt>
                <c:pt idx="194">
                  <c:v>1.0235807803615966</c:v>
                </c:pt>
                <c:pt idx="195">
                  <c:v>1.022988147312053</c:v>
                </c:pt>
                <c:pt idx="196">
                  <c:v>1.0223495258982065</c:v>
                </c:pt>
                <c:pt idx="197">
                  <c:v>1.0216634373545062</c:v>
                </c:pt>
                <c:pt idx="198">
                  <c:v>1.020978350033807</c:v>
                </c:pt>
                <c:pt idx="199">
                  <c:v>1.0203527524753091</c:v>
                </c:pt>
                <c:pt idx="200">
                  <c:v>1.0198388965809939</c:v>
                </c:pt>
                <c:pt idx="201">
                  <c:v>1.0194771060898655</c:v>
                </c:pt>
                <c:pt idx="202">
                  <c:v>1.0193185492484802</c:v>
                </c:pt>
                <c:pt idx="203">
                  <c:v>1.0194036159852506</c:v>
                </c:pt>
                <c:pt idx="204">
                  <c:v>1.0197504337632826</c:v>
                </c:pt>
                <c:pt idx="205">
                  <c:v>1.020334901802848</c:v>
                </c:pt>
                <c:pt idx="206">
                  <c:v>1.0211211968762275</c:v>
                </c:pt>
                <c:pt idx="207">
                  <c:v>1.0221000673633189</c:v>
                </c:pt>
                <c:pt idx="208">
                  <c:v>1.0232710745480738</c:v>
                </c:pt>
                <c:pt idx="209">
                  <c:v>1.0246123782923044</c:v>
                </c:pt>
                <c:pt idx="210">
                  <c:v>1.0260826984332037</c:v>
                </c:pt>
                <c:pt idx="211">
                  <c:v>1.0276304055434469</c:v>
                </c:pt>
                <c:pt idx="212">
                  <c:v>1.0292369550560478</c:v>
                </c:pt>
                <c:pt idx="213">
                  <c:v>1.0308592431692678</c:v>
                </c:pt>
                <c:pt idx="214">
                  <c:v>1.0324594881479237</c:v>
                </c:pt>
                <c:pt idx="215">
                  <c:v>1.0340162032612956</c:v>
                </c:pt>
                <c:pt idx="216">
                  <c:v>1.0355484156040731</c:v>
                </c:pt>
                <c:pt idx="217">
                  <c:v>1.037058597153385</c:v>
                </c:pt>
                <c:pt idx="218">
                  <c:v>1.0385430650257859</c:v>
                </c:pt>
                <c:pt idx="219">
                  <c:v>1.0400115401580223</c:v>
                </c:pt>
                <c:pt idx="220">
                  <c:v>1.041462466678027</c:v>
                </c:pt>
                <c:pt idx="221">
                  <c:v>1.0428711508332311</c:v>
                </c:pt>
                <c:pt idx="222">
                  <c:v>1.0442290650202359</c:v>
                </c:pt>
                <c:pt idx="223">
                  <c:v>1.0455376957012295</c:v>
                </c:pt>
                <c:pt idx="224">
                  <c:v>1.0467759995271615</c:v>
                </c:pt>
                <c:pt idx="225">
                  <c:v>1.047916258435788</c:v>
                </c:pt>
                <c:pt idx="226">
                  <c:v>1.0489365181943915</c:v>
                </c:pt>
                <c:pt idx="227">
                  <c:v>1.0498195305630929</c:v>
                </c:pt>
                <c:pt idx="228">
                  <c:v>1.0505428253483922</c:v>
                </c:pt>
                <c:pt idx="229">
                  <c:v>1.0510700700958264</c:v>
                </c:pt>
                <c:pt idx="230">
                  <c:v>1.0513698011085111</c:v>
                </c:pt>
                <c:pt idx="231">
                  <c:v>1.0513969331003685</c:v>
                </c:pt>
                <c:pt idx="232">
                  <c:v>1.0511213765472398</c:v>
                </c:pt>
                <c:pt idx="233">
                  <c:v>1.0505329598384434</c:v>
                </c:pt>
                <c:pt idx="234">
                  <c:v>1.0496480647861774</c:v>
                </c:pt>
                <c:pt idx="235">
                  <c:v>1.0484610462219315</c:v>
                </c:pt>
                <c:pt idx="236">
                  <c:v>1.0469860261395354</c:v>
                </c:pt>
                <c:pt idx="237">
                  <c:v>1.045229514464286</c:v>
                </c:pt>
                <c:pt idx="238">
                  <c:v>1.0432424554511808</c:v>
                </c:pt>
                <c:pt idx="239">
                  <c:v>1.0410984642562755</c:v>
                </c:pt>
                <c:pt idx="240">
                  <c:v>1.0388564132173594</c:v>
                </c:pt>
                <c:pt idx="241">
                  <c:v>1.0365891361200377</c:v>
                </c:pt>
                <c:pt idx="242">
                  <c:v>1.0343893136931508</c:v>
                </c:pt>
                <c:pt idx="243">
                  <c:v>1.03231388533532</c:v>
                </c:pt>
                <c:pt idx="244">
                  <c:v>1.0303956699871637</c:v>
                </c:pt>
                <c:pt idx="245">
                  <c:v>1.0286032818778843</c:v>
                </c:pt>
                <c:pt idx="246">
                  <c:v>1.0268730995666302</c:v>
                </c:pt>
                <c:pt idx="247">
                  <c:v>1.0251937045382626</c:v>
                </c:pt>
                <c:pt idx="248">
                  <c:v>1.0235584216633125</c:v>
                </c:pt>
                <c:pt idx="249">
                  <c:v>1.0219168087878736</c:v>
                </c:pt>
                <c:pt idx="250">
                  <c:v>1.0202377470261512</c:v>
                </c:pt>
                <c:pt idx="251">
                  <c:v>1.018495231064207</c:v>
                </c:pt>
                <c:pt idx="252">
                  <c:v>1.0166960901488467</c:v>
                </c:pt>
                <c:pt idx="253">
                  <c:v>1.0148712429706517</c:v>
                </c:pt>
                <c:pt idx="254">
                  <c:v>1.0130520471499311</c:v>
                </c:pt>
                <c:pt idx="255">
                  <c:v>1.011277015533885</c:v>
                </c:pt>
                <c:pt idx="256">
                  <c:v>1.0096090830278206</c:v>
                </c:pt>
                <c:pt idx="257">
                  <c:v>1.0081283832081491</c:v>
                </c:pt>
                <c:pt idx="258">
                  <c:v>1.0069247643680186</c:v>
                </c:pt>
                <c:pt idx="259">
                  <c:v>1.0060513828874891</c:v>
                </c:pt>
                <c:pt idx="260">
                  <c:v>1.0055508110394455</c:v>
                </c:pt>
                <c:pt idx="261">
                  <c:v>1.005416465651231</c:v>
                </c:pt>
                <c:pt idx="262">
                  <c:v>1.005624654123809</c:v>
                </c:pt>
                <c:pt idx="263">
                  <c:v>1.0061388906929984</c:v>
                </c:pt>
                <c:pt idx="264">
                  <c:v>1.0068613984030461</c:v>
                </c:pt>
                <c:pt idx="265">
                  <c:v>1.0076665211346927</c:v>
                </c:pt>
                <c:pt idx="266">
                  <c:v>1.0084727230830675</c:v>
                </c:pt>
                <c:pt idx="267">
                  <c:v>1.0092087501275289</c:v>
                </c:pt>
                <c:pt idx="268">
                  <c:v>1.0098207829836239</c:v>
                </c:pt>
                <c:pt idx="269">
                  <c:v>1.0103208496464113</c:v>
                </c:pt>
                <c:pt idx="270">
                  <c:v>1.010703972358395</c:v>
                </c:pt>
                <c:pt idx="271">
                  <c:v>1.0109253871496766</c:v>
                </c:pt>
                <c:pt idx="272">
                  <c:v>1.0109575823661712</c:v>
                </c:pt>
                <c:pt idx="273">
                  <c:v>1.0107855020866385</c:v>
                </c:pt>
                <c:pt idx="274">
                  <c:v>1.0104128826652368</c:v>
                </c:pt>
                <c:pt idx="275">
                  <c:v>1.0098814301284635</c:v>
                </c:pt>
                <c:pt idx="276">
                  <c:v>1.0092321898914318</c:v>
                </c:pt>
                <c:pt idx="277">
                  <c:v>1.0085115572255445</c:v>
                </c:pt>
                <c:pt idx="278">
                  <c:v>1.0077614311980916</c:v>
                </c:pt>
                <c:pt idx="279">
                  <c:v>1.0070380387130733</c:v>
                </c:pt>
                <c:pt idx="280">
                  <c:v>1.0063627306450686</c:v>
                </c:pt>
                <c:pt idx="281">
                  <c:v>1.0057611413513901</c:v>
                </c:pt>
                <c:pt idx="282">
                  <c:v>1.005255201261136</c:v>
                </c:pt>
                <c:pt idx="283">
                  <c:v>1.0048441538268027</c:v>
                </c:pt>
                <c:pt idx="284">
                  <c:v>1.0045200071904585</c:v>
                </c:pt>
                <c:pt idx="285">
                  <c:v>1.0042955870573027</c:v>
                </c:pt>
                <c:pt idx="286">
                  <c:v>1.0041786194999927</c:v>
                </c:pt>
                <c:pt idx="287">
                  <c:v>1.004183695543676</c:v>
                </c:pt>
                <c:pt idx="288">
                  <c:v>1.0042974593698804</c:v>
                </c:pt>
                <c:pt idx="289">
                  <c:v>1.0044916177335421</c:v>
                </c:pt>
                <c:pt idx="290">
                  <c:v>1.004713192837501</c:v>
                </c:pt>
                <c:pt idx="291">
                  <c:v>1.0049172182358197</c:v>
                </c:pt>
                <c:pt idx="292">
                  <c:v>1.0050972126240929</c:v>
                </c:pt>
                <c:pt idx="293">
                  <c:v>1.0052565438340573</c:v>
                </c:pt>
                <c:pt idx="294">
                  <c:v>1.0053806292524041</c:v>
                </c:pt>
                <c:pt idx="295">
                  <c:v>1.0054683772521944</c:v>
                </c:pt>
                <c:pt idx="296">
                  <c:v>1.0055394269135902</c:v>
                </c:pt>
                <c:pt idx="297">
                  <c:v>1.0056098271173635</c:v>
                </c:pt>
                <c:pt idx="298">
                  <c:v>1.0056506182191289</c:v>
                </c:pt>
                <c:pt idx="299">
                  <c:v>1.0056416363937628</c:v>
                </c:pt>
                <c:pt idx="300">
                  <c:v>1.0055483845792148</c:v>
                </c:pt>
                <c:pt idx="301">
                  <c:v>1.0053488616364092</c:v>
                </c:pt>
                <c:pt idx="302">
                  <c:v>1.0050017186203886</c:v>
                </c:pt>
                <c:pt idx="303">
                  <c:v>1.0044823418821898</c:v>
                </c:pt>
                <c:pt idx="304">
                  <c:v>1.0037678641670864</c:v>
                </c:pt>
                <c:pt idx="305">
                  <c:v>1.0028593764232077</c:v>
                </c:pt>
                <c:pt idx="306">
                  <c:v>1.0017440243046196</c:v>
                </c:pt>
                <c:pt idx="307">
                  <c:v>1.0004190236064796</c:v>
                </c:pt>
                <c:pt idx="308">
                  <c:v>0.99888954585895662</c:v>
                </c:pt>
                <c:pt idx="309">
                  <c:v>0.99715817581160493</c:v>
                </c:pt>
                <c:pt idx="310">
                  <c:v>0.99523907612201667</c:v>
                </c:pt>
                <c:pt idx="311">
                  <c:v>0.9931579611549054</c:v>
                </c:pt>
                <c:pt idx="312">
                  <c:v>0.99094580867785176</c:v>
                </c:pt>
                <c:pt idx="313">
                  <c:v>0.9886288824349434</c:v>
                </c:pt>
                <c:pt idx="314">
                  <c:v>0.98623640696703518</c:v>
                </c:pt>
                <c:pt idx="315">
                  <c:v>0.98379412135497901</c:v>
                </c:pt>
                <c:pt idx="316">
                  <c:v>0.98131358938607682</c:v>
                </c:pt>
                <c:pt idx="317">
                  <c:v>0.97881200769732235</c:v>
                </c:pt>
                <c:pt idx="318">
                  <c:v>0.97630865247054843</c:v>
                </c:pt>
                <c:pt idx="319">
                  <c:v>0.97383010401392611</c:v>
                </c:pt>
                <c:pt idx="320">
                  <c:v>0.97138305773654277</c:v>
                </c:pt>
                <c:pt idx="321">
                  <c:v>0.96896349493310363</c:v>
                </c:pt>
              </c:numCache>
            </c:numRef>
          </c:val>
          <c:smooth val="1"/>
          <c:extLst xmlns:c16r2="http://schemas.microsoft.com/office/drawing/2015/06/chart">
            <c:ext xmlns:c16="http://schemas.microsoft.com/office/drawing/2014/chart" uri="{C3380CC4-5D6E-409C-BE32-E72D297353CC}">
              <c16:uniqueId val="{00000009-EB38-4C4B-9240-99215C6DD9ED}"/>
            </c:ext>
          </c:extLst>
        </c:ser>
        <c:ser>
          <c:idx val="8"/>
          <c:order val="7"/>
          <c:tx>
            <c:v>UK Trend</c:v>
          </c:tx>
          <c:spPr>
            <a:ln>
              <a:solidFill>
                <a:schemeClr val="accent2">
                  <a:lumMod val="75000"/>
                </a:schemeClr>
              </a:solidFill>
            </a:ln>
          </c:spPr>
          <c:marker>
            <c:symbol val="none"/>
          </c:marker>
          <c:dLbls>
            <c:dLbl>
              <c:idx val="9"/>
              <c:layout>
                <c:manualLayout>
                  <c:x val="3.2051197927182182E-2"/>
                  <c:y val="-5.5435786880197131E-2"/>
                </c:manualLayout>
              </c:layout>
              <c:tx>
                <c:rich>
                  <a:bodyPr/>
                  <a:lstStyle/>
                  <a:p>
                    <a:r>
                      <a:rPr lang="en-US" b="1"/>
                      <a:t>UK</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EB38-4C4B-9240-99215C6DD9ED}"/>
                </c:ext>
                <c:ext xmlns:c15="http://schemas.microsoft.com/office/drawing/2012/chart" uri="{CE6537A1-D6FC-4f65-9D91-7224C49458BB}">
                  <c15:layout>
                    <c:manualLayout>
                      <c:w val="7.7468032842048576E-2"/>
                      <c:h val="6.1872497690175547E-2"/>
                    </c:manualLayout>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val>
            <c:numRef>
              <c:f>'SeriesData (1)'!$AG$3:$AG$324</c:f>
              <c:numCache>
                <c:formatCode>0.00</c:formatCode>
                <c:ptCount val="322"/>
                <c:pt idx="0">
                  <c:v>1.1150881848257643</c:v>
                </c:pt>
                <c:pt idx="1">
                  <c:v>1.1164776677215809</c:v>
                </c:pt>
                <c:pt idx="2">
                  <c:v>1.1179001128394725</c:v>
                </c:pt>
                <c:pt idx="3">
                  <c:v>1.1193760582653085</c:v>
                </c:pt>
                <c:pt idx="4">
                  <c:v>1.1209270324465825</c:v>
                </c:pt>
                <c:pt idx="5">
                  <c:v>1.1225289932893145</c:v>
                </c:pt>
                <c:pt idx="6">
                  <c:v>1.1241040365976542</c:v>
                </c:pt>
                <c:pt idx="7">
                  <c:v>1.1255660770735221</c:v>
                </c:pt>
                <c:pt idx="8">
                  <c:v>1.1268632159130407</c:v>
                </c:pt>
                <c:pt idx="9">
                  <c:v>1.1279490265179328</c:v>
                </c:pt>
                <c:pt idx="10">
                  <c:v>1.1287982517789592</c:v>
                </c:pt>
                <c:pt idx="11">
                  <c:v>1.1293676692496122</c:v>
                </c:pt>
                <c:pt idx="12">
                  <c:v>1.1296480181873529</c:v>
                </c:pt>
                <c:pt idx="13">
                  <c:v>1.1296848361119343</c:v>
                </c:pt>
                <c:pt idx="14">
                  <c:v>1.1294821896315175</c:v>
                </c:pt>
                <c:pt idx="15">
                  <c:v>1.1290696170544283</c:v>
                </c:pt>
                <c:pt idx="16">
                  <c:v>1.1284835514133968</c:v>
                </c:pt>
                <c:pt idx="17">
                  <c:v>1.1277428644715766</c:v>
                </c:pt>
                <c:pt idx="18">
                  <c:v>1.1268889541992553</c:v>
                </c:pt>
                <c:pt idx="19">
                  <c:v>1.125963358341906</c:v>
                </c:pt>
                <c:pt idx="20">
                  <c:v>1.1249898853252496</c:v>
                </c:pt>
                <c:pt idx="21">
                  <c:v>1.1239725563464864</c:v>
                </c:pt>
                <c:pt idx="22">
                  <c:v>1.1229764947053735</c:v>
                </c:pt>
                <c:pt idx="23">
                  <c:v>1.1220414602935662</c:v>
                </c:pt>
                <c:pt idx="24">
                  <c:v>1.1211845854088982</c:v>
                </c:pt>
                <c:pt idx="25">
                  <c:v>1.1204226317311148</c:v>
                </c:pt>
                <c:pt idx="26">
                  <c:v>1.1197404309412951</c:v>
                </c:pt>
                <c:pt idx="27">
                  <c:v>1.1190765336178812</c:v>
                </c:pt>
                <c:pt idx="28">
                  <c:v>1.1183895784814408</c:v>
                </c:pt>
                <c:pt idx="29">
                  <c:v>1.1176146958689548</c:v>
                </c:pt>
                <c:pt idx="30">
                  <c:v>1.1166878981871966</c:v>
                </c:pt>
                <c:pt idx="31">
                  <c:v>1.1155875815146263</c:v>
                </c:pt>
                <c:pt idx="32">
                  <c:v>1.1143027977930067</c:v>
                </c:pt>
                <c:pt idx="33">
                  <c:v>1.1128077742256439</c:v>
                </c:pt>
                <c:pt idx="34">
                  <c:v>1.1111605212387379</c:v>
                </c:pt>
                <c:pt idx="35">
                  <c:v>1.1093937623132597</c:v>
                </c:pt>
                <c:pt idx="36">
                  <c:v>1.1075466144270936</c:v>
                </c:pt>
                <c:pt idx="37">
                  <c:v>1.1056978759093163</c:v>
                </c:pt>
                <c:pt idx="38">
                  <c:v>1.1039341576815374</c:v>
                </c:pt>
                <c:pt idx="39">
                  <c:v>1.1023117182154387</c:v>
                </c:pt>
                <c:pt idx="40">
                  <c:v>1.1008491954669657</c:v>
                </c:pt>
                <c:pt idx="41">
                  <c:v>1.0995529552489243</c:v>
                </c:pt>
                <c:pt idx="42">
                  <c:v>1.0983906451912337</c:v>
                </c:pt>
                <c:pt idx="43">
                  <c:v>1.0973021687039652</c:v>
                </c:pt>
                <c:pt idx="44">
                  <c:v>1.0962499711634845</c:v>
                </c:pt>
                <c:pt idx="45">
                  <c:v>1.0952087686739294</c:v>
                </c:pt>
                <c:pt idx="46">
                  <c:v>1.0941818199951325</c:v>
                </c:pt>
                <c:pt idx="47">
                  <c:v>1.0931369753923526</c:v>
                </c:pt>
                <c:pt idx="48">
                  <c:v>1.0920070009475884</c:v>
                </c:pt>
                <c:pt idx="49">
                  <c:v>1.0907019616508662</c:v>
                </c:pt>
                <c:pt idx="50">
                  <c:v>1.0891120939897903</c:v>
                </c:pt>
                <c:pt idx="51">
                  <c:v>1.087120873570588</c:v>
                </c:pt>
                <c:pt idx="52">
                  <c:v>1.0846685333287163</c:v>
                </c:pt>
                <c:pt idx="53">
                  <c:v>1.0818146164436702</c:v>
                </c:pt>
                <c:pt idx="54">
                  <c:v>1.0786930072095948</c:v>
                </c:pt>
                <c:pt idx="55">
                  <c:v>1.0754018666830634</c:v>
                </c:pt>
                <c:pt idx="56">
                  <c:v>1.0720545985098846</c:v>
                </c:pt>
                <c:pt idx="57">
                  <c:v>1.0687986061066033</c:v>
                </c:pt>
                <c:pt idx="58">
                  <c:v>1.0657387022841829</c:v>
                </c:pt>
                <c:pt idx="59">
                  <c:v>1.0628894794443717</c:v>
                </c:pt>
                <c:pt idx="60">
                  <c:v>1.0602437373464402</c:v>
                </c:pt>
                <c:pt idx="61">
                  <c:v>1.057815278958907</c:v>
                </c:pt>
                <c:pt idx="62">
                  <c:v>1.055626218938458</c:v>
                </c:pt>
                <c:pt idx="63">
                  <c:v>1.0536868165776041</c:v>
                </c:pt>
                <c:pt idx="64">
                  <c:v>1.0519718206395148</c:v>
                </c:pt>
                <c:pt idx="65">
                  <c:v>1.0504777400535434</c:v>
                </c:pt>
                <c:pt idx="66">
                  <c:v>1.0492239750259023</c:v>
                </c:pt>
                <c:pt idx="67">
                  <c:v>1.0482159127367481</c:v>
                </c:pt>
                <c:pt idx="68">
                  <c:v>1.0474676581720066</c:v>
                </c:pt>
                <c:pt idx="69">
                  <c:v>1.0469959107201834</c:v>
                </c:pt>
                <c:pt idx="70">
                  <c:v>1.0468045235417196</c:v>
                </c:pt>
                <c:pt idx="71">
                  <c:v>1.0468879773715782</c:v>
                </c:pt>
                <c:pt idx="72">
                  <c:v>1.047222884736337</c:v>
                </c:pt>
                <c:pt idx="73">
                  <c:v>1.0477746555559766</c:v>
                </c:pt>
                <c:pt idx="74">
                  <c:v>1.0485133866568128</c:v>
                </c:pt>
                <c:pt idx="75">
                  <c:v>1.0494119370838015</c:v>
                </c:pt>
                <c:pt idx="76">
                  <c:v>1.0504310888395705</c:v>
                </c:pt>
                <c:pt idx="77">
                  <c:v>1.0515173525616024</c:v>
                </c:pt>
                <c:pt idx="78">
                  <c:v>1.0526322158017052</c:v>
                </c:pt>
                <c:pt idx="79">
                  <c:v>1.0537558077690405</c:v>
                </c:pt>
                <c:pt idx="80">
                  <c:v>1.054866886296898</c:v>
                </c:pt>
                <c:pt idx="81">
                  <c:v>1.0559465776447949</c:v>
                </c:pt>
                <c:pt idx="82">
                  <c:v>1.0569570416364642</c:v>
                </c:pt>
                <c:pt idx="83">
                  <c:v>1.0578525163437389</c:v>
                </c:pt>
                <c:pt idx="84">
                  <c:v>1.0585990638140617</c:v>
                </c:pt>
                <c:pt idx="85">
                  <c:v>1.0591628200716203</c:v>
                </c:pt>
                <c:pt idx="86">
                  <c:v>1.0595313574041245</c:v>
                </c:pt>
                <c:pt idx="87">
                  <c:v>1.0597076003567776</c:v>
                </c:pt>
                <c:pt idx="88">
                  <c:v>1.0596978676440973</c:v>
                </c:pt>
                <c:pt idx="89">
                  <c:v>1.0595073107223598</c:v>
                </c:pt>
                <c:pt idx="90">
                  <c:v>1.0591586309841843</c:v>
                </c:pt>
                <c:pt idx="91">
                  <c:v>1.0586813346474615</c:v>
                </c:pt>
                <c:pt idx="92">
                  <c:v>1.0581278878028106</c:v>
                </c:pt>
                <c:pt idx="93">
                  <c:v>1.0575400001367086</c:v>
                </c:pt>
                <c:pt idx="94">
                  <c:v>1.0569602672701879</c:v>
                </c:pt>
                <c:pt idx="95">
                  <c:v>1.0564342496147414</c:v>
                </c:pt>
                <c:pt idx="96">
                  <c:v>1.056004955722857</c:v>
                </c:pt>
                <c:pt idx="97">
                  <c:v>1.0556980553698763</c:v>
                </c:pt>
                <c:pt idx="98">
                  <c:v>1.0555450720762372</c:v>
                </c:pt>
                <c:pt idx="99">
                  <c:v>1.0555711769914549</c:v>
                </c:pt>
                <c:pt idx="100">
                  <c:v>1.0557860199706255</c:v>
                </c:pt>
                <c:pt idx="101">
                  <c:v>1.0561845196616402</c:v>
                </c:pt>
                <c:pt idx="102">
                  <c:v>1.0567191948659624</c:v>
                </c:pt>
                <c:pt idx="103">
                  <c:v>1.0573432212110265</c:v>
                </c:pt>
                <c:pt idx="104">
                  <c:v>1.0580294038672913</c:v>
                </c:pt>
                <c:pt idx="105">
                  <c:v>1.0587697654125923</c:v>
                </c:pt>
                <c:pt idx="106">
                  <c:v>1.0595640682503435</c:v>
                </c:pt>
                <c:pt idx="107">
                  <c:v>1.0603925439681576</c:v>
                </c:pt>
                <c:pt idx="108">
                  <c:v>1.0612292040888749</c:v>
                </c:pt>
                <c:pt idx="109">
                  <c:v>1.0620374549489713</c:v>
                </c:pt>
                <c:pt idx="110">
                  <c:v>1.0627784522809864</c:v>
                </c:pt>
                <c:pt idx="111">
                  <c:v>1.0634527072453279</c:v>
                </c:pt>
                <c:pt idx="112">
                  <c:v>1.0640621542093098</c:v>
                </c:pt>
                <c:pt idx="113">
                  <c:v>1.0645954436512242</c:v>
                </c:pt>
                <c:pt idx="114">
                  <c:v>1.0650120606883797</c:v>
                </c:pt>
                <c:pt idx="115">
                  <c:v>1.0652946996956538</c:v>
                </c:pt>
                <c:pt idx="116">
                  <c:v>1.0654621421815089</c:v>
                </c:pt>
                <c:pt idx="117">
                  <c:v>1.065525462447886</c:v>
                </c:pt>
                <c:pt idx="118">
                  <c:v>1.0654804930564741</c:v>
                </c:pt>
                <c:pt idx="119">
                  <c:v>1.0653110842860585</c:v>
                </c:pt>
                <c:pt idx="120">
                  <c:v>1.0650207643564662</c:v>
                </c:pt>
                <c:pt idx="121">
                  <c:v>1.0646146920608586</c:v>
                </c:pt>
                <c:pt idx="122">
                  <c:v>1.0641227669805882</c:v>
                </c:pt>
                <c:pt idx="123">
                  <c:v>1.0635847793502855</c:v>
                </c:pt>
                <c:pt idx="124">
                  <c:v>1.0630087169558708</c:v>
                </c:pt>
                <c:pt idx="125">
                  <c:v>1.0624014993532545</c:v>
                </c:pt>
                <c:pt idx="126">
                  <c:v>1.0617922340485813</c:v>
                </c:pt>
                <c:pt idx="127">
                  <c:v>1.0611998604903659</c:v>
                </c:pt>
                <c:pt idx="128">
                  <c:v>1.0606645605519611</c:v>
                </c:pt>
                <c:pt idx="129">
                  <c:v>1.0602298865469049</c:v>
                </c:pt>
                <c:pt idx="130">
                  <c:v>1.0599221868642263</c:v>
                </c:pt>
                <c:pt idx="131">
                  <c:v>1.0597625048144568</c:v>
                </c:pt>
                <c:pt idx="132">
                  <c:v>1.0597517536258345</c:v>
                </c:pt>
                <c:pt idx="133">
                  <c:v>1.0598966990694809</c:v>
                </c:pt>
                <c:pt idx="134">
                  <c:v>1.0602209513705794</c:v>
                </c:pt>
                <c:pt idx="135">
                  <c:v>1.0607134883463794</c:v>
                </c:pt>
                <c:pt idx="136">
                  <c:v>1.061334899292111</c:v>
                </c:pt>
                <c:pt idx="137">
                  <c:v>1.0620222502994259</c:v>
                </c:pt>
                <c:pt idx="138">
                  <c:v>1.0627265435324176</c:v>
                </c:pt>
                <c:pt idx="139">
                  <c:v>1.063390216528701</c:v>
                </c:pt>
                <c:pt idx="140">
                  <c:v>1.0639549911315167</c:v>
                </c:pt>
                <c:pt idx="141">
                  <c:v>1.0643789450534682</c:v>
                </c:pt>
                <c:pt idx="142">
                  <c:v>1.0646313852763827</c:v>
                </c:pt>
                <c:pt idx="143">
                  <c:v>1.0646648335382678</c:v>
                </c:pt>
                <c:pt idx="144">
                  <c:v>1.0644739700169614</c:v>
                </c:pt>
                <c:pt idx="145">
                  <c:v>1.0640513802202534</c:v>
                </c:pt>
                <c:pt idx="146">
                  <c:v>1.0633996220328361</c:v>
                </c:pt>
                <c:pt idx="147">
                  <c:v>1.0625289264373874</c:v>
                </c:pt>
                <c:pt idx="148">
                  <c:v>1.0614731753384337</c:v>
                </c:pt>
                <c:pt idx="149">
                  <c:v>1.0602507831249151</c:v>
                </c:pt>
                <c:pt idx="150">
                  <c:v>1.058893195826965</c:v>
                </c:pt>
                <c:pt idx="151">
                  <c:v>1.0574035780618907</c:v>
                </c:pt>
                <c:pt idx="152">
                  <c:v>1.0557953290037128</c:v>
                </c:pt>
                <c:pt idx="153">
                  <c:v>1.0540969777219047</c:v>
                </c:pt>
                <c:pt idx="154">
                  <c:v>1.0523329362831497</c:v>
                </c:pt>
                <c:pt idx="155">
                  <c:v>1.0505230920406863</c:v>
                </c:pt>
                <c:pt idx="156">
                  <c:v>1.0486797588270798</c:v>
                </c:pt>
                <c:pt idx="157">
                  <c:v>1.0468320868062631</c:v>
                </c:pt>
                <c:pt idx="158">
                  <c:v>1.0450137114707727</c:v>
                </c:pt>
                <c:pt idx="159">
                  <c:v>1.0432364274207941</c:v>
                </c:pt>
                <c:pt idx="160">
                  <c:v>1.0414930571391834</c:v>
                </c:pt>
                <c:pt idx="161">
                  <c:v>1.0397886031769195</c:v>
                </c:pt>
                <c:pt idx="162">
                  <c:v>1.0381406050927078</c:v>
                </c:pt>
                <c:pt idx="163">
                  <c:v>1.0365542828044421</c:v>
                </c:pt>
                <c:pt idx="164">
                  <c:v>1.0350520491182915</c:v>
                </c:pt>
                <c:pt idx="165">
                  <c:v>1.033664133553257</c:v>
                </c:pt>
                <c:pt idx="166">
                  <c:v>1.0324188034441397</c:v>
                </c:pt>
                <c:pt idx="167">
                  <c:v>1.0313327245640964</c:v>
                </c:pt>
                <c:pt idx="168">
                  <c:v>1.0304131340998706</c:v>
                </c:pt>
                <c:pt idx="169">
                  <c:v>1.0296597636994251</c:v>
                </c:pt>
                <c:pt idx="170">
                  <c:v>1.0290402225879729</c:v>
                </c:pt>
                <c:pt idx="171">
                  <c:v>1.0285401610192832</c:v>
                </c:pt>
                <c:pt idx="172">
                  <c:v>1.028137554846053</c:v>
                </c:pt>
                <c:pt idx="173">
                  <c:v>1.0278183795807521</c:v>
                </c:pt>
                <c:pt idx="174">
                  <c:v>1.0275701062182645</c:v>
                </c:pt>
                <c:pt idx="175">
                  <c:v>1.0273742163540944</c:v>
                </c:pt>
                <c:pt idx="176">
                  <c:v>1.0272211364730464</c:v>
                </c:pt>
                <c:pt idx="177">
                  <c:v>1.0271150239608071</c:v>
                </c:pt>
                <c:pt idx="178">
                  <c:v>1.0270773554128236</c:v>
                </c:pt>
                <c:pt idx="179">
                  <c:v>1.0271334257510432</c:v>
                </c:pt>
                <c:pt idx="180">
                  <c:v>1.0272833179478316</c:v>
                </c:pt>
                <c:pt idx="181">
                  <c:v>1.0275138488350728</c:v>
                </c:pt>
                <c:pt idx="182">
                  <c:v>1.0278502216505734</c:v>
                </c:pt>
                <c:pt idx="183">
                  <c:v>1.0283379347362402</c:v>
                </c:pt>
                <c:pt idx="184">
                  <c:v>1.0290109215974308</c:v>
                </c:pt>
                <c:pt idx="185">
                  <c:v>1.0298674248731685</c:v>
                </c:pt>
                <c:pt idx="186">
                  <c:v>1.0309112543171013</c:v>
                </c:pt>
                <c:pt idx="187">
                  <c:v>1.032112585135964</c:v>
                </c:pt>
                <c:pt idx="188">
                  <c:v>1.0334208468105475</c:v>
                </c:pt>
                <c:pt idx="189">
                  <c:v>1.0347661718857095</c:v>
                </c:pt>
                <c:pt idx="190">
                  <c:v>1.0361085864717394</c:v>
                </c:pt>
                <c:pt idx="191">
                  <c:v>1.0374218457560613</c:v>
                </c:pt>
                <c:pt idx="192">
                  <c:v>1.0386948739015973</c:v>
                </c:pt>
                <c:pt idx="193">
                  <c:v>1.0399035069914262</c:v>
                </c:pt>
                <c:pt idx="194">
                  <c:v>1.0410285726480502</c:v>
                </c:pt>
                <c:pt idx="195">
                  <c:v>1.042066717526716</c:v>
                </c:pt>
                <c:pt idx="196">
                  <c:v>1.0430370149162109</c:v>
                </c:pt>
                <c:pt idx="197">
                  <c:v>1.0439552233362133</c:v>
                </c:pt>
                <c:pt idx="198">
                  <c:v>1.0448131832381711</c:v>
                </c:pt>
                <c:pt idx="199">
                  <c:v>1.0455579212772443</c:v>
                </c:pt>
                <c:pt idx="200">
                  <c:v>1.0461764887216918</c:v>
                </c:pt>
                <c:pt idx="201">
                  <c:v>1.0466517454636006</c:v>
                </c:pt>
                <c:pt idx="202">
                  <c:v>1.04695395949051</c:v>
                </c:pt>
                <c:pt idx="203">
                  <c:v>1.0470539565364814</c:v>
                </c:pt>
                <c:pt idx="204">
                  <c:v>1.0469363925131134</c:v>
                </c:pt>
                <c:pt idx="205">
                  <c:v>1.0466078936451337</c:v>
                </c:pt>
                <c:pt idx="206">
                  <c:v>1.0461172176126383</c:v>
                </c:pt>
                <c:pt idx="207">
                  <c:v>1.0454863488594495</c:v>
                </c:pt>
                <c:pt idx="208">
                  <c:v>1.0447368720147914</c:v>
                </c:pt>
                <c:pt idx="209">
                  <c:v>1.0439121526998567</c:v>
                </c:pt>
                <c:pt idx="210">
                  <c:v>1.0430678989837923</c:v>
                </c:pt>
                <c:pt idx="211">
                  <c:v>1.0422482234565422</c:v>
                </c:pt>
                <c:pt idx="212">
                  <c:v>1.0415018831210714</c:v>
                </c:pt>
                <c:pt idx="213">
                  <c:v>1.0408842508920702</c:v>
                </c:pt>
                <c:pt idx="214">
                  <c:v>1.0404542122175811</c:v>
                </c:pt>
                <c:pt idx="215">
                  <c:v>1.0402520565965514</c:v>
                </c:pt>
                <c:pt idx="216">
                  <c:v>1.0402564180701068</c:v>
                </c:pt>
                <c:pt idx="217">
                  <c:v>1.0404624352173821</c:v>
                </c:pt>
                <c:pt idx="218">
                  <c:v>1.0408781104112048</c:v>
                </c:pt>
                <c:pt idx="219">
                  <c:v>1.0414836211210146</c:v>
                </c:pt>
                <c:pt idx="220">
                  <c:v>1.0422639105352893</c:v>
                </c:pt>
                <c:pt idx="221">
                  <c:v>1.0432080594543212</c:v>
                </c:pt>
                <c:pt idx="222">
                  <c:v>1.0442882741391513</c:v>
                </c:pt>
                <c:pt idx="223">
                  <c:v>1.0454499561736073</c:v>
                </c:pt>
                <c:pt idx="224">
                  <c:v>1.0466676846717673</c:v>
                </c:pt>
                <c:pt idx="225">
                  <c:v>1.0479177316607386</c:v>
                </c:pt>
                <c:pt idx="226">
                  <c:v>1.0491841698436444</c:v>
                </c:pt>
                <c:pt idx="227">
                  <c:v>1.0504334325577875</c:v>
                </c:pt>
                <c:pt idx="228">
                  <c:v>1.0516385385796028</c:v>
                </c:pt>
                <c:pt idx="229">
                  <c:v>1.0527740282742923</c:v>
                </c:pt>
                <c:pt idx="230">
                  <c:v>1.0538097162762008</c:v>
                </c:pt>
                <c:pt idx="231">
                  <c:v>1.0547255203809458</c:v>
                </c:pt>
                <c:pt idx="232">
                  <c:v>1.0555032762013141</c:v>
                </c:pt>
                <c:pt idx="233">
                  <c:v>1.0561055053204709</c:v>
                </c:pt>
                <c:pt idx="234">
                  <c:v>1.0564852513111771</c:v>
                </c:pt>
                <c:pt idx="235">
                  <c:v>1.0566121405374955</c:v>
                </c:pt>
                <c:pt idx="236">
                  <c:v>1.0564956631739904</c:v>
                </c:pt>
                <c:pt idx="237">
                  <c:v>1.0561290974583446</c:v>
                </c:pt>
                <c:pt idx="238">
                  <c:v>1.0554734746658336</c:v>
                </c:pt>
                <c:pt idx="239">
                  <c:v>1.054479247264509</c:v>
                </c:pt>
                <c:pt idx="240">
                  <c:v>1.0530905308010399</c:v>
                </c:pt>
                <c:pt idx="241">
                  <c:v>1.051242688983766</c:v>
                </c:pt>
                <c:pt idx="242">
                  <c:v>1.0488671169113661</c:v>
                </c:pt>
                <c:pt idx="243">
                  <c:v>1.0459346117941124</c:v>
                </c:pt>
                <c:pt idx="244">
                  <c:v>1.0424592225664124</c:v>
                </c:pt>
                <c:pt idx="245">
                  <c:v>1.0385185752195705</c:v>
                </c:pt>
                <c:pt idx="246">
                  <c:v>1.0342694734349742</c:v>
                </c:pt>
                <c:pt idx="247">
                  <c:v>1.0298780705088202</c:v>
                </c:pt>
                <c:pt idx="248">
                  <c:v>1.0255334936887059</c:v>
                </c:pt>
                <c:pt idx="249">
                  <c:v>1.0213940814162006</c:v>
                </c:pt>
                <c:pt idx="250">
                  <c:v>1.0176114316707807</c:v>
                </c:pt>
                <c:pt idx="251">
                  <c:v>1.0142814177126851</c:v>
                </c:pt>
                <c:pt idx="252">
                  <c:v>1.0114343693965295</c:v>
                </c:pt>
                <c:pt idx="253">
                  <c:v>1.0090343156359922</c:v>
                </c:pt>
                <c:pt idx="254">
                  <c:v>1.0070379404693868</c:v>
                </c:pt>
                <c:pt idx="255">
                  <c:v>1.0053842569011506</c:v>
                </c:pt>
                <c:pt idx="256">
                  <c:v>1.0040215576967961</c:v>
                </c:pt>
                <c:pt idx="257">
                  <c:v>1.0029043021887321</c:v>
                </c:pt>
                <c:pt idx="258">
                  <c:v>1.001960682778374</c:v>
                </c:pt>
                <c:pt idx="259">
                  <c:v>1.0011325629940795</c:v>
                </c:pt>
                <c:pt idx="260">
                  <c:v>1.0003743015830941</c:v>
                </c:pt>
                <c:pt idx="261">
                  <c:v>0.99966826545219589</c:v>
                </c:pt>
                <c:pt idx="262">
                  <c:v>0.99902729475347596</c:v>
                </c:pt>
                <c:pt idx="263">
                  <c:v>0.99844099002463405</c:v>
                </c:pt>
                <c:pt idx="264">
                  <c:v>0.99794523921182443</c:v>
                </c:pt>
                <c:pt idx="265">
                  <c:v>0.99757308886217799</c:v>
                </c:pt>
                <c:pt idx="266">
                  <c:v>0.99733542426009059</c:v>
                </c:pt>
                <c:pt idx="267">
                  <c:v>0.99721814614283766</c:v>
                </c:pt>
                <c:pt idx="268">
                  <c:v>0.99722090228931448</c:v>
                </c:pt>
                <c:pt idx="269">
                  <c:v>0.99733283735120715</c:v>
                </c:pt>
                <c:pt idx="270">
                  <c:v>0.99754095625871908</c:v>
                </c:pt>
                <c:pt idx="271">
                  <c:v>0.99784715724467099</c:v>
                </c:pt>
                <c:pt idx="272">
                  <c:v>0.99824992868591345</c:v>
                </c:pt>
                <c:pt idx="273">
                  <c:v>0.9987218224459411</c:v>
                </c:pt>
                <c:pt idx="274">
                  <c:v>0.99924112060488668</c:v>
                </c:pt>
                <c:pt idx="275">
                  <c:v>0.99976337714804375</c:v>
                </c:pt>
                <c:pt idx="276">
                  <c:v>1.0002523737816156</c:v>
                </c:pt>
                <c:pt idx="277">
                  <c:v>1.0006866273160921</c:v>
                </c:pt>
                <c:pt idx="278">
                  <c:v>1.0010559228932998</c:v>
                </c:pt>
                <c:pt idx="279">
                  <c:v>1.001334532232341</c:v>
                </c:pt>
                <c:pt idx="280">
                  <c:v>1.0015265374373135</c:v>
                </c:pt>
                <c:pt idx="281">
                  <c:v>1.0016379872146945</c:v>
                </c:pt>
                <c:pt idx="282">
                  <c:v>1.0016752182168047</c:v>
                </c:pt>
                <c:pt idx="283">
                  <c:v>1.0016506675717212</c:v>
                </c:pt>
                <c:pt idx="284">
                  <c:v>1.0015951779574475</c:v>
                </c:pt>
                <c:pt idx="285">
                  <c:v>1.0015156514283199</c:v>
                </c:pt>
                <c:pt idx="286">
                  <c:v>1.0014160135190273</c:v>
                </c:pt>
                <c:pt idx="287">
                  <c:v>1.0012813341314244</c:v>
                </c:pt>
                <c:pt idx="288">
                  <c:v>1.0011036192342684</c:v>
                </c:pt>
                <c:pt idx="289">
                  <c:v>1.0009083656686919</c:v>
                </c:pt>
                <c:pt idx="290">
                  <c:v>1.0007189825652534</c:v>
                </c:pt>
                <c:pt idx="291">
                  <c:v>1.0005480122055717</c:v>
                </c:pt>
                <c:pt idx="292">
                  <c:v>1.0003812441796349</c:v>
                </c:pt>
                <c:pt idx="293">
                  <c:v>1.000201900031283</c:v>
                </c:pt>
                <c:pt idx="294">
                  <c:v>0.99999633467669025</c:v>
                </c:pt>
                <c:pt idx="295">
                  <c:v>0.9997339239221984</c:v>
                </c:pt>
                <c:pt idx="296">
                  <c:v>0.99941050844619517</c:v>
                </c:pt>
                <c:pt idx="297">
                  <c:v>0.99904817290431303</c:v>
                </c:pt>
                <c:pt idx="298">
                  <c:v>0.99868985828069545</c:v>
                </c:pt>
                <c:pt idx="299">
                  <c:v>0.99836218597799098</c:v>
                </c:pt>
                <c:pt idx="300">
                  <c:v>0.99809344224081709</c:v>
                </c:pt>
                <c:pt idx="301">
                  <c:v>0.99790990575025351</c:v>
                </c:pt>
                <c:pt idx="302">
                  <c:v>0.99786553287965429</c:v>
                </c:pt>
                <c:pt idx="303">
                  <c:v>0.99799236838724237</c:v>
                </c:pt>
                <c:pt idx="304">
                  <c:v>0.99829695062103507</c:v>
                </c:pt>
                <c:pt idx="305">
                  <c:v>0.99877871714084032</c:v>
                </c:pt>
                <c:pt idx="306">
                  <c:v>0.99944162460022212</c:v>
                </c:pt>
                <c:pt idx="307">
                  <c:v>1.0002712309252766</c:v>
                </c:pt>
                <c:pt idx="308">
                  <c:v>1.0012655338389611</c:v>
                </c:pt>
                <c:pt idx="309">
                  <c:v>1.0024111985609931</c:v>
                </c:pt>
                <c:pt idx="310">
                  <c:v>1.0036905869359107</c:v>
                </c:pt>
                <c:pt idx="311">
                  <c:v>1.0050750046970969</c:v>
                </c:pt>
                <c:pt idx="312">
                  <c:v>1.0065332053300093</c:v>
                </c:pt>
                <c:pt idx="313">
                  <c:v>1.0080246264820683</c:v>
                </c:pt>
                <c:pt idx="314">
                  <c:v>1.0095040691597275</c:v>
                </c:pt>
                <c:pt idx="315">
                  <c:v>1.0109379532222937</c:v>
                </c:pt>
                <c:pt idx="316">
                  <c:v>1.0123118848014048</c:v>
                </c:pt>
                <c:pt idx="317">
                  <c:v>1.0136174072266146</c:v>
                </c:pt>
                <c:pt idx="318">
                  <c:v>1.0148614180009741</c:v>
                </c:pt>
                <c:pt idx="319">
                  <c:v>1.0160460774457725</c:v>
                </c:pt>
                <c:pt idx="320">
                  <c:v>1.0172059156457391</c:v>
                </c:pt>
                <c:pt idx="321">
                  <c:v>1.0183485809422215</c:v>
                </c:pt>
              </c:numCache>
            </c:numRef>
          </c:val>
          <c:smooth val="1"/>
          <c:extLst xmlns:c16r2="http://schemas.microsoft.com/office/drawing/2015/06/chart">
            <c:ext xmlns:c16="http://schemas.microsoft.com/office/drawing/2014/chart" uri="{C3380CC4-5D6E-409C-BE32-E72D297353CC}">
              <c16:uniqueId val="{0000000B-EB38-4C4B-9240-99215C6DD9ED}"/>
            </c:ext>
          </c:extLst>
        </c:ser>
        <c:ser>
          <c:idx val="0"/>
          <c:order val="8"/>
          <c:tx>
            <c:strRef>
              <c:f>'SeriesData (1)'!$Y$2</c:f>
              <c:strCache>
                <c:ptCount val="1"/>
                <c:pt idx="0">
                  <c:v>USA real exchange rate</c:v>
                </c:pt>
              </c:strCache>
            </c:strRef>
          </c:tx>
          <c:spPr>
            <a:ln w="31750">
              <a:solidFill>
                <a:sysClr val="windowText" lastClr="000000"/>
              </a:solidFill>
            </a:ln>
          </c:spPr>
          <c:marker>
            <c:symbol val="none"/>
          </c:marker>
          <c:dLbls>
            <c:dLbl>
              <c:idx val="162"/>
              <c:layout>
                <c:manualLayout>
                  <c:x val="-8.8930576904978589E-2"/>
                  <c:y val="0.15001935381633877"/>
                </c:manualLayout>
              </c:layout>
              <c:tx>
                <c:rich>
                  <a:bodyPr/>
                  <a:lstStyle/>
                  <a:p>
                    <a:r>
                      <a:rPr lang="en-US" b="1"/>
                      <a:t>USA</a:t>
                    </a:r>
                    <a:br>
                      <a:rPr lang="en-US" b="1"/>
                    </a:br>
                    <a:r>
                      <a:rPr lang="en-US" b="1"/>
                      <a:t>(real exchange rate)</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EB38-4C4B-9240-99215C6DD9ED}"/>
                </c:ext>
                <c:ext xmlns:c15="http://schemas.microsoft.com/office/drawing/2012/chart" uri="{CE6537A1-D6FC-4f65-9D91-7224C49458BB}">
                  <c15:layout>
                    <c:manualLayout>
                      <c:w val="0.30265923930823391"/>
                      <c:h val="0.16713877855337367"/>
                    </c:manualLayout>
                  </c15:layout>
                </c:ext>
              </c:extLst>
            </c:dLbl>
            <c:spPr>
              <a:noFill/>
              <a:ln>
                <a:noFill/>
              </a:ln>
              <a:effectLst/>
            </c:spPr>
            <c:txPr>
              <a:bodyPr/>
              <a:lstStyle/>
              <a:p>
                <a:pPr>
                  <a:defRPr b="1"/>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'SeriesData (1)'!$A$3:$A$340</c:f>
              <c:numCache>
                <c:formatCode>dd/mm/yy</c:formatCode>
                <c:ptCount val="338"/>
                <c:pt idx="0">
                  <c:v>32295</c:v>
                </c:pt>
                <c:pt idx="1">
                  <c:v>32325</c:v>
                </c:pt>
                <c:pt idx="2">
                  <c:v>32356</c:v>
                </c:pt>
                <c:pt idx="3">
                  <c:v>32387</c:v>
                </c:pt>
                <c:pt idx="4">
                  <c:v>32417</c:v>
                </c:pt>
                <c:pt idx="5">
                  <c:v>32448</c:v>
                </c:pt>
                <c:pt idx="6">
                  <c:v>32478</c:v>
                </c:pt>
                <c:pt idx="7">
                  <c:v>32509</c:v>
                </c:pt>
                <c:pt idx="8">
                  <c:v>32540</c:v>
                </c:pt>
                <c:pt idx="9">
                  <c:v>32568</c:v>
                </c:pt>
                <c:pt idx="10">
                  <c:v>32599</c:v>
                </c:pt>
                <c:pt idx="11">
                  <c:v>32629</c:v>
                </c:pt>
                <c:pt idx="12">
                  <c:v>32660</c:v>
                </c:pt>
                <c:pt idx="13">
                  <c:v>32690</c:v>
                </c:pt>
                <c:pt idx="14">
                  <c:v>32721</c:v>
                </c:pt>
                <c:pt idx="15">
                  <c:v>32752</c:v>
                </c:pt>
                <c:pt idx="16">
                  <c:v>32782</c:v>
                </c:pt>
                <c:pt idx="17">
                  <c:v>32813</c:v>
                </c:pt>
                <c:pt idx="18">
                  <c:v>32843</c:v>
                </c:pt>
                <c:pt idx="19">
                  <c:v>32874</c:v>
                </c:pt>
                <c:pt idx="20">
                  <c:v>32905</c:v>
                </c:pt>
                <c:pt idx="21">
                  <c:v>32933</c:v>
                </c:pt>
                <c:pt idx="22">
                  <c:v>32964</c:v>
                </c:pt>
                <c:pt idx="23">
                  <c:v>32994</c:v>
                </c:pt>
                <c:pt idx="24">
                  <c:v>33025</c:v>
                </c:pt>
                <c:pt idx="25">
                  <c:v>33055</c:v>
                </c:pt>
                <c:pt idx="26">
                  <c:v>33086</c:v>
                </c:pt>
                <c:pt idx="27">
                  <c:v>33117</c:v>
                </c:pt>
                <c:pt idx="28">
                  <c:v>33147</c:v>
                </c:pt>
                <c:pt idx="29">
                  <c:v>33178</c:v>
                </c:pt>
                <c:pt idx="30">
                  <c:v>33208</c:v>
                </c:pt>
                <c:pt idx="31">
                  <c:v>33239</c:v>
                </c:pt>
                <c:pt idx="32">
                  <c:v>33270</c:v>
                </c:pt>
                <c:pt idx="33">
                  <c:v>33298</c:v>
                </c:pt>
                <c:pt idx="34">
                  <c:v>33329</c:v>
                </c:pt>
                <c:pt idx="35">
                  <c:v>33359</c:v>
                </c:pt>
                <c:pt idx="36">
                  <c:v>33390</c:v>
                </c:pt>
                <c:pt idx="37">
                  <c:v>33420</c:v>
                </c:pt>
                <c:pt idx="38">
                  <c:v>33451</c:v>
                </c:pt>
                <c:pt idx="39">
                  <c:v>33482</c:v>
                </c:pt>
                <c:pt idx="40">
                  <c:v>33512</c:v>
                </c:pt>
                <c:pt idx="41">
                  <c:v>33543</c:v>
                </c:pt>
                <c:pt idx="42">
                  <c:v>33573</c:v>
                </c:pt>
                <c:pt idx="43">
                  <c:v>33604</c:v>
                </c:pt>
                <c:pt idx="44">
                  <c:v>33635</c:v>
                </c:pt>
                <c:pt idx="45">
                  <c:v>33664</c:v>
                </c:pt>
                <c:pt idx="46">
                  <c:v>33695</c:v>
                </c:pt>
                <c:pt idx="47">
                  <c:v>33725</c:v>
                </c:pt>
                <c:pt idx="48">
                  <c:v>33756</c:v>
                </c:pt>
                <c:pt idx="49">
                  <c:v>33786</c:v>
                </c:pt>
                <c:pt idx="50">
                  <c:v>33817</c:v>
                </c:pt>
                <c:pt idx="51">
                  <c:v>33848</c:v>
                </c:pt>
                <c:pt idx="52">
                  <c:v>33878</c:v>
                </c:pt>
                <c:pt idx="53">
                  <c:v>33909</c:v>
                </c:pt>
                <c:pt idx="54">
                  <c:v>33939</c:v>
                </c:pt>
                <c:pt idx="55">
                  <c:v>33970</c:v>
                </c:pt>
                <c:pt idx="56">
                  <c:v>34001</c:v>
                </c:pt>
                <c:pt idx="57">
                  <c:v>34029</c:v>
                </c:pt>
                <c:pt idx="58">
                  <c:v>34060</c:v>
                </c:pt>
                <c:pt idx="59">
                  <c:v>34090</c:v>
                </c:pt>
                <c:pt idx="60">
                  <c:v>34121</c:v>
                </c:pt>
                <c:pt idx="61">
                  <c:v>34151</c:v>
                </c:pt>
                <c:pt idx="62">
                  <c:v>34182</c:v>
                </c:pt>
                <c:pt idx="63">
                  <c:v>34213</c:v>
                </c:pt>
                <c:pt idx="64">
                  <c:v>34243</c:v>
                </c:pt>
                <c:pt idx="65">
                  <c:v>34274</c:v>
                </c:pt>
                <c:pt idx="66">
                  <c:v>34304</c:v>
                </c:pt>
                <c:pt idx="67">
                  <c:v>34335</c:v>
                </c:pt>
                <c:pt idx="68">
                  <c:v>34366</c:v>
                </c:pt>
                <c:pt idx="69">
                  <c:v>34394</c:v>
                </c:pt>
                <c:pt idx="70">
                  <c:v>34425</c:v>
                </c:pt>
                <c:pt idx="71">
                  <c:v>34455</c:v>
                </c:pt>
                <c:pt idx="72">
                  <c:v>34486</c:v>
                </c:pt>
                <c:pt idx="73">
                  <c:v>34516</c:v>
                </c:pt>
                <c:pt idx="74">
                  <c:v>34547</c:v>
                </c:pt>
                <c:pt idx="75">
                  <c:v>34578</c:v>
                </c:pt>
                <c:pt idx="76">
                  <c:v>34608</c:v>
                </c:pt>
                <c:pt idx="77">
                  <c:v>34639</c:v>
                </c:pt>
                <c:pt idx="78">
                  <c:v>34669</c:v>
                </c:pt>
                <c:pt idx="79">
                  <c:v>34700</c:v>
                </c:pt>
                <c:pt idx="80">
                  <c:v>34731</c:v>
                </c:pt>
                <c:pt idx="81">
                  <c:v>34759</c:v>
                </c:pt>
                <c:pt idx="82">
                  <c:v>34790</c:v>
                </c:pt>
                <c:pt idx="83">
                  <c:v>34820</c:v>
                </c:pt>
                <c:pt idx="84">
                  <c:v>34851</c:v>
                </c:pt>
                <c:pt idx="85">
                  <c:v>34881</c:v>
                </c:pt>
                <c:pt idx="86">
                  <c:v>34912</c:v>
                </c:pt>
                <c:pt idx="87">
                  <c:v>34943</c:v>
                </c:pt>
                <c:pt idx="88">
                  <c:v>34973</c:v>
                </c:pt>
                <c:pt idx="89">
                  <c:v>35004</c:v>
                </c:pt>
                <c:pt idx="90">
                  <c:v>35034</c:v>
                </c:pt>
                <c:pt idx="91">
                  <c:v>35065</c:v>
                </c:pt>
                <c:pt idx="92">
                  <c:v>35096</c:v>
                </c:pt>
                <c:pt idx="93">
                  <c:v>35125</c:v>
                </c:pt>
                <c:pt idx="94">
                  <c:v>35156</c:v>
                </c:pt>
                <c:pt idx="95">
                  <c:v>35186</c:v>
                </c:pt>
                <c:pt idx="96">
                  <c:v>35217</c:v>
                </c:pt>
                <c:pt idx="97">
                  <c:v>35247</c:v>
                </c:pt>
                <c:pt idx="98">
                  <c:v>35278</c:v>
                </c:pt>
                <c:pt idx="99">
                  <c:v>35309</c:v>
                </c:pt>
                <c:pt idx="100">
                  <c:v>35339</c:v>
                </c:pt>
                <c:pt idx="101">
                  <c:v>35370</c:v>
                </c:pt>
                <c:pt idx="102">
                  <c:v>35400</c:v>
                </c:pt>
                <c:pt idx="103">
                  <c:v>35431</c:v>
                </c:pt>
                <c:pt idx="104">
                  <c:v>35462</c:v>
                </c:pt>
                <c:pt idx="105">
                  <c:v>35490</c:v>
                </c:pt>
                <c:pt idx="106">
                  <c:v>35521</c:v>
                </c:pt>
                <c:pt idx="107">
                  <c:v>35551</c:v>
                </c:pt>
                <c:pt idx="108">
                  <c:v>35582</c:v>
                </c:pt>
                <c:pt idx="109">
                  <c:v>35612</c:v>
                </c:pt>
                <c:pt idx="110">
                  <c:v>35643</c:v>
                </c:pt>
                <c:pt idx="111">
                  <c:v>35674</c:v>
                </c:pt>
                <c:pt idx="112">
                  <c:v>35704</c:v>
                </c:pt>
                <c:pt idx="113">
                  <c:v>35735</c:v>
                </c:pt>
                <c:pt idx="114">
                  <c:v>35765</c:v>
                </c:pt>
                <c:pt idx="115">
                  <c:v>35796</c:v>
                </c:pt>
                <c:pt idx="116">
                  <c:v>35827</c:v>
                </c:pt>
                <c:pt idx="117">
                  <c:v>35855</c:v>
                </c:pt>
                <c:pt idx="118">
                  <c:v>35886</c:v>
                </c:pt>
                <c:pt idx="119">
                  <c:v>35916</c:v>
                </c:pt>
                <c:pt idx="120">
                  <c:v>35947</c:v>
                </c:pt>
                <c:pt idx="121">
                  <c:v>35977</c:v>
                </c:pt>
                <c:pt idx="122">
                  <c:v>36008</c:v>
                </c:pt>
                <c:pt idx="123">
                  <c:v>36039</c:v>
                </c:pt>
                <c:pt idx="124">
                  <c:v>36069</c:v>
                </c:pt>
                <c:pt idx="125">
                  <c:v>36100</c:v>
                </c:pt>
                <c:pt idx="126">
                  <c:v>36130</c:v>
                </c:pt>
                <c:pt idx="127">
                  <c:v>36161</c:v>
                </c:pt>
                <c:pt idx="128">
                  <c:v>36192</c:v>
                </c:pt>
                <c:pt idx="129">
                  <c:v>36220</c:v>
                </c:pt>
                <c:pt idx="130">
                  <c:v>36251</c:v>
                </c:pt>
                <c:pt idx="131">
                  <c:v>36281</c:v>
                </c:pt>
                <c:pt idx="132">
                  <c:v>36312</c:v>
                </c:pt>
                <c:pt idx="133">
                  <c:v>36342</c:v>
                </c:pt>
                <c:pt idx="134">
                  <c:v>36373</c:v>
                </c:pt>
                <c:pt idx="135">
                  <c:v>36404</c:v>
                </c:pt>
                <c:pt idx="136">
                  <c:v>36434</c:v>
                </c:pt>
                <c:pt idx="137">
                  <c:v>36465</c:v>
                </c:pt>
                <c:pt idx="138">
                  <c:v>36495</c:v>
                </c:pt>
                <c:pt idx="139">
                  <c:v>36526</c:v>
                </c:pt>
                <c:pt idx="140">
                  <c:v>36557</c:v>
                </c:pt>
                <c:pt idx="141">
                  <c:v>36586</c:v>
                </c:pt>
                <c:pt idx="142">
                  <c:v>36617</c:v>
                </c:pt>
                <c:pt idx="143">
                  <c:v>36647</c:v>
                </c:pt>
                <c:pt idx="144">
                  <c:v>36678</c:v>
                </c:pt>
                <c:pt idx="145">
                  <c:v>36708</c:v>
                </c:pt>
                <c:pt idx="146">
                  <c:v>36739</c:v>
                </c:pt>
                <c:pt idx="147">
                  <c:v>36770</c:v>
                </c:pt>
                <c:pt idx="148">
                  <c:v>36800</c:v>
                </c:pt>
                <c:pt idx="149">
                  <c:v>36831</c:v>
                </c:pt>
                <c:pt idx="150">
                  <c:v>36861</c:v>
                </c:pt>
                <c:pt idx="151">
                  <c:v>36892</c:v>
                </c:pt>
                <c:pt idx="152">
                  <c:v>36923</c:v>
                </c:pt>
                <c:pt idx="153">
                  <c:v>36951</c:v>
                </c:pt>
                <c:pt idx="154">
                  <c:v>36982</c:v>
                </c:pt>
                <c:pt idx="155">
                  <c:v>37012</c:v>
                </c:pt>
                <c:pt idx="156">
                  <c:v>37043</c:v>
                </c:pt>
                <c:pt idx="157">
                  <c:v>37073</c:v>
                </c:pt>
                <c:pt idx="158">
                  <c:v>37104</c:v>
                </c:pt>
                <c:pt idx="159">
                  <c:v>37135</c:v>
                </c:pt>
                <c:pt idx="160">
                  <c:v>37165</c:v>
                </c:pt>
                <c:pt idx="161">
                  <c:v>37196</c:v>
                </c:pt>
                <c:pt idx="162">
                  <c:v>37226</c:v>
                </c:pt>
                <c:pt idx="163">
                  <c:v>37257</c:v>
                </c:pt>
                <c:pt idx="164">
                  <c:v>37288</c:v>
                </c:pt>
                <c:pt idx="165">
                  <c:v>37316</c:v>
                </c:pt>
                <c:pt idx="166">
                  <c:v>37347</c:v>
                </c:pt>
                <c:pt idx="167">
                  <c:v>37377</c:v>
                </c:pt>
                <c:pt idx="168">
                  <c:v>37408</c:v>
                </c:pt>
                <c:pt idx="169">
                  <c:v>37438</c:v>
                </c:pt>
                <c:pt idx="170">
                  <c:v>37469</c:v>
                </c:pt>
                <c:pt idx="171">
                  <c:v>37500</c:v>
                </c:pt>
                <c:pt idx="172">
                  <c:v>37530</c:v>
                </c:pt>
                <c:pt idx="173">
                  <c:v>37561</c:v>
                </c:pt>
                <c:pt idx="174">
                  <c:v>37591</c:v>
                </c:pt>
                <c:pt idx="175">
                  <c:v>37622</c:v>
                </c:pt>
                <c:pt idx="176">
                  <c:v>37653</c:v>
                </c:pt>
                <c:pt idx="177">
                  <c:v>37681</c:v>
                </c:pt>
                <c:pt idx="178">
                  <c:v>37712</c:v>
                </c:pt>
                <c:pt idx="179">
                  <c:v>37742</c:v>
                </c:pt>
                <c:pt idx="180">
                  <c:v>37773</c:v>
                </c:pt>
                <c:pt idx="181">
                  <c:v>37803</c:v>
                </c:pt>
                <c:pt idx="182">
                  <c:v>37834</c:v>
                </c:pt>
                <c:pt idx="183">
                  <c:v>37865</c:v>
                </c:pt>
                <c:pt idx="184">
                  <c:v>37895</c:v>
                </c:pt>
                <c:pt idx="185">
                  <c:v>37926</c:v>
                </c:pt>
                <c:pt idx="186">
                  <c:v>37956</c:v>
                </c:pt>
                <c:pt idx="187">
                  <c:v>37987</c:v>
                </c:pt>
                <c:pt idx="188">
                  <c:v>38018</c:v>
                </c:pt>
                <c:pt idx="189">
                  <c:v>38047</c:v>
                </c:pt>
                <c:pt idx="190">
                  <c:v>38078</c:v>
                </c:pt>
                <c:pt idx="191">
                  <c:v>38108</c:v>
                </c:pt>
                <c:pt idx="192">
                  <c:v>38139</c:v>
                </c:pt>
                <c:pt idx="193">
                  <c:v>38169</c:v>
                </c:pt>
                <c:pt idx="194">
                  <c:v>38200</c:v>
                </c:pt>
                <c:pt idx="195">
                  <c:v>38231</c:v>
                </c:pt>
                <c:pt idx="196">
                  <c:v>38261</c:v>
                </c:pt>
                <c:pt idx="197">
                  <c:v>38292</c:v>
                </c:pt>
                <c:pt idx="198">
                  <c:v>38322</c:v>
                </c:pt>
                <c:pt idx="199">
                  <c:v>38353</c:v>
                </c:pt>
                <c:pt idx="200">
                  <c:v>38384</c:v>
                </c:pt>
                <c:pt idx="201">
                  <c:v>38412</c:v>
                </c:pt>
                <c:pt idx="202">
                  <c:v>38443</c:v>
                </c:pt>
                <c:pt idx="203">
                  <c:v>38473</c:v>
                </c:pt>
                <c:pt idx="204">
                  <c:v>38504</c:v>
                </c:pt>
                <c:pt idx="205">
                  <c:v>38534</c:v>
                </c:pt>
                <c:pt idx="206">
                  <c:v>38565</c:v>
                </c:pt>
                <c:pt idx="207">
                  <c:v>38596</c:v>
                </c:pt>
                <c:pt idx="208">
                  <c:v>38626</c:v>
                </c:pt>
                <c:pt idx="209">
                  <c:v>38657</c:v>
                </c:pt>
                <c:pt idx="210">
                  <c:v>38687</c:v>
                </c:pt>
                <c:pt idx="211">
                  <c:v>38718</c:v>
                </c:pt>
                <c:pt idx="212">
                  <c:v>38749</c:v>
                </c:pt>
                <c:pt idx="213">
                  <c:v>38777</c:v>
                </c:pt>
                <c:pt idx="214">
                  <c:v>38808</c:v>
                </c:pt>
                <c:pt idx="215">
                  <c:v>38838</c:v>
                </c:pt>
                <c:pt idx="216">
                  <c:v>38869</c:v>
                </c:pt>
                <c:pt idx="217">
                  <c:v>38899</c:v>
                </c:pt>
                <c:pt idx="218">
                  <c:v>38930</c:v>
                </c:pt>
                <c:pt idx="219">
                  <c:v>38961</c:v>
                </c:pt>
                <c:pt idx="220">
                  <c:v>38991</c:v>
                </c:pt>
                <c:pt idx="221">
                  <c:v>39022</c:v>
                </c:pt>
                <c:pt idx="222">
                  <c:v>39052</c:v>
                </c:pt>
                <c:pt idx="223">
                  <c:v>39083</c:v>
                </c:pt>
                <c:pt idx="224">
                  <c:v>39114</c:v>
                </c:pt>
                <c:pt idx="225">
                  <c:v>39142</c:v>
                </c:pt>
                <c:pt idx="226">
                  <c:v>39173</c:v>
                </c:pt>
                <c:pt idx="227">
                  <c:v>39203</c:v>
                </c:pt>
                <c:pt idx="228">
                  <c:v>39234</c:v>
                </c:pt>
                <c:pt idx="229">
                  <c:v>39264</c:v>
                </c:pt>
                <c:pt idx="230">
                  <c:v>39295</c:v>
                </c:pt>
                <c:pt idx="231">
                  <c:v>39326</c:v>
                </c:pt>
                <c:pt idx="232">
                  <c:v>39356</c:v>
                </c:pt>
                <c:pt idx="233">
                  <c:v>39387</c:v>
                </c:pt>
                <c:pt idx="234">
                  <c:v>39417</c:v>
                </c:pt>
                <c:pt idx="235">
                  <c:v>39448</c:v>
                </c:pt>
                <c:pt idx="236">
                  <c:v>39479</c:v>
                </c:pt>
                <c:pt idx="237">
                  <c:v>39508</c:v>
                </c:pt>
                <c:pt idx="238">
                  <c:v>39539</c:v>
                </c:pt>
                <c:pt idx="239">
                  <c:v>39569</c:v>
                </c:pt>
                <c:pt idx="240">
                  <c:v>39600</c:v>
                </c:pt>
                <c:pt idx="241">
                  <c:v>39630</c:v>
                </c:pt>
                <c:pt idx="242">
                  <c:v>39661</c:v>
                </c:pt>
                <c:pt idx="243">
                  <c:v>39692</c:v>
                </c:pt>
                <c:pt idx="244">
                  <c:v>39722</c:v>
                </c:pt>
                <c:pt idx="245">
                  <c:v>39753</c:v>
                </c:pt>
                <c:pt idx="246">
                  <c:v>39783</c:v>
                </c:pt>
                <c:pt idx="247">
                  <c:v>39814</c:v>
                </c:pt>
                <c:pt idx="248">
                  <c:v>39845</c:v>
                </c:pt>
                <c:pt idx="249">
                  <c:v>39873</c:v>
                </c:pt>
                <c:pt idx="250">
                  <c:v>39904</c:v>
                </c:pt>
                <c:pt idx="251">
                  <c:v>39934</c:v>
                </c:pt>
                <c:pt idx="252">
                  <c:v>39965</c:v>
                </c:pt>
                <c:pt idx="253">
                  <c:v>39995</c:v>
                </c:pt>
                <c:pt idx="254">
                  <c:v>40026</c:v>
                </c:pt>
                <c:pt idx="255">
                  <c:v>40057</c:v>
                </c:pt>
                <c:pt idx="256">
                  <c:v>40087</c:v>
                </c:pt>
                <c:pt idx="257">
                  <c:v>40118</c:v>
                </c:pt>
                <c:pt idx="258">
                  <c:v>40148</c:v>
                </c:pt>
                <c:pt idx="259">
                  <c:v>40179</c:v>
                </c:pt>
                <c:pt idx="260">
                  <c:v>40210</c:v>
                </c:pt>
                <c:pt idx="261">
                  <c:v>40238</c:v>
                </c:pt>
                <c:pt idx="262">
                  <c:v>40269</c:v>
                </c:pt>
                <c:pt idx="263">
                  <c:v>40299</c:v>
                </c:pt>
                <c:pt idx="264">
                  <c:v>40330</c:v>
                </c:pt>
                <c:pt idx="265">
                  <c:v>40360</c:v>
                </c:pt>
                <c:pt idx="266">
                  <c:v>40391</c:v>
                </c:pt>
                <c:pt idx="267">
                  <c:v>40422</c:v>
                </c:pt>
                <c:pt idx="268">
                  <c:v>40452</c:v>
                </c:pt>
                <c:pt idx="269">
                  <c:v>40483</c:v>
                </c:pt>
                <c:pt idx="270">
                  <c:v>40513</c:v>
                </c:pt>
                <c:pt idx="271">
                  <c:v>40544</c:v>
                </c:pt>
                <c:pt idx="272">
                  <c:v>40575</c:v>
                </c:pt>
                <c:pt idx="273">
                  <c:v>40603</c:v>
                </c:pt>
                <c:pt idx="274">
                  <c:v>40634</c:v>
                </c:pt>
                <c:pt idx="275">
                  <c:v>40664</c:v>
                </c:pt>
                <c:pt idx="276">
                  <c:v>40695</c:v>
                </c:pt>
                <c:pt idx="277">
                  <c:v>40725</c:v>
                </c:pt>
                <c:pt idx="278">
                  <c:v>40756</c:v>
                </c:pt>
                <c:pt idx="279">
                  <c:v>40787</c:v>
                </c:pt>
                <c:pt idx="280">
                  <c:v>40817</c:v>
                </c:pt>
                <c:pt idx="281">
                  <c:v>40848</c:v>
                </c:pt>
                <c:pt idx="282">
                  <c:v>40878</c:v>
                </c:pt>
                <c:pt idx="283">
                  <c:v>40909</c:v>
                </c:pt>
                <c:pt idx="284">
                  <c:v>40940</c:v>
                </c:pt>
                <c:pt idx="285">
                  <c:v>40969</c:v>
                </c:pt>
                <c:pt idx="286">
                  <c:v>41000</c:v>
                </c:pt>
                <c:pt idx="287">
                  <c:v>41030</c:v>
                </c:pt>
                <c:pt idx="288">
                  <c:v>41061</c:v>
                </c:pt>
                <c:pt idx="289">
                  <c:v>41091</c:v>
                </c:pt>
                <c:pt idx="290">
                  <c:v>41122</c:v>
                </c:pt>
                <c:pt idx="291">
                  <c:v>41153</c:v>
                </c:pt>
                <c:pt idx="292">
                  <c:v>41183</c:v>
                </c:pt>
                <c:pt idx="293">
                  <c:v>41214</c:v>
                </c:pt>
                <c:pt idx="294">
                  <c:v>41244</c:v>
                </c:pt>
                <c:pt idx="295">
                  <c:v>41275</c:v>
                </c:pt>
                <c:pt idx="296">
                  <c:v>41306</c:v>
                </c:pt>
                <c:pt idx="297">
                  <c:v>41334</c:v>
                </c:pt>
                <c:pt idx="298">
                  <c:v>41365</c:v>
                </c:pt>
                <c:pt idx="299">
                  <c:v>41395</c:v>
                </c:pt>
                <c:pt idx="300">
                  <c:v>41426</c:v>
                </c:pt>
                <c:pt idx="301">
                  <c:v>41456</c:v>
                </c:pt>
                <c:pt idx="302">
                  <c:v>41487</c:v>
                </c:pt>
                <c:pt idx="303">
                  <c:v>41518</c:v>
                </c:pt>
                <c:pt idx="304">
                  <c:v>41548</c:v>
                </c:pt>
                <c:pt idx="305">
                  <c:v>41579</c:v>
                </c:pt>
                <c:pt idx="306">
                  <c:v>41609</c:v>
                </c:pt>
                <c:pt idx="307">
                  <c:v>41640</c:v>
                </c:pt>
                <c:pt idx="308">
                  <c:v>41671</c:v>
                </c:pt>
                <c:pt idx="309">
                  <c:v>41699</c:v>
                </c:pt>
                <c:pt idx="310">
                  <c:v>41730</c:v>
                </c:pt>
                <c:pt idx="311">
                  <c:v>41760</c:v>
                </c:pt>
                <c:pt idx="312">
                  <c:v>41791</c:v>
                </c:pt>
                <c:pt idx="313">
                  <c:v>41821</c:v>
                </c:pt>
                <c:pt idx="314">
                  <c:v>41852</c:v>
                </c:pt>
                <c:pt idx="315">
                  <c:v>41883</c:v>
                </c:pt>
                <c:pt idx="316">
                  <c:v>41913</c:v>
                </c:pt>
                <c:pt idx="317">
                  <c:v>41944</c:v>
                </c:pt>
                <c:pt idx="318">
                  <c:v>41974</c:v>
                </c:pt>
                <c:pt idx="319">
                  <c:v>42005</c:v>
                </c:pt>
                <c:pt idx="320">
                  <c:v>42036</c:v>
                </c:pt>
                <c:pt idx="321">
                  <c:v>42064</c:v>
                </c:pt>
                <c:pt idx="322">
                  <c:v>42095</c:v>
                </c:pt>
                <c:pt idx="323">
                  <c:v>42125</c:v>
                </c:pt>
                <c:pt idx="324">
                  <c:v>42156</c:v>
                </c:pt>
                <c:pt idx="325">
                  <c:v>42186</c:v>
                </c:pt>
                <c:pt idx="326">
                  <c:v>42217</c:v>
                </c:pt>
                <c:pt idx="327">
                  <c:v>42248</c:v>
                </c:pt>
                <c:pt idx="328">
                  <c:v>42278</c:v>
                </c:pt>
                <c:pt idx="329">
                  <c:v>42309</c:v>
                </c:pt>
                <c:pt idx="330">
                  <c:v>42339</c:v>
                </c:pt>
                <c:pt idx="331">
                  <c:v>42370</c:v>
                </c:pt>
                <c:pt idx="332">
                  <c:v>42401</c:v>
                </c:pt>
                <c:pt idx="333">
                  <c:v>42430</c:v>
                </c:pt>
                <c:pt idx="334">
                  <c:v>42461</c:v>
                </c:pt>
                <c:pt idx="335">
                  <c:v>42491</c:v>
                </c:pt>
                <c:pt idx="336">
                  <c:v>42522</c:v>
                </c:pt>
                <c:pt idx="337">
                  <c:v>42552</c:v>
                </c:pt>
              </c:numCache>
            </c:numRef>
          </c:cat>
          <c:val>
            <c:numRef>
              <c:f>'SeriesData (1)'!$Y$3:$Y$324</c:f>
              <c:numCache>
                <c:formatCode>0.00</c:formatCode>
                <c:ptCount val="322"/>
                <c:pt idx="0">
                  <c:v>1.0705637130801688</c:v>
                </c:pt>
                <c:pt idx="1">
                  <c:v>1.0748647058823528</c:v>
                </c:pt>
                <c:pt idx="2">
                  <c:v>1.0789665271966526</c:v>
                </c:pt>
                <c:pt idx="3">
                  <c:v>1.0786893244370308</c:v>
                </c:pt>
                <c:pt idx="4">
                  <c:v>1.0799970074812968</c:v>
                </c:pt>
                <c:pt idx="5">
                  <c:v>1.0841950289975146</c:v>
                </c:pt>
                <c:pt idx="6">
                  <c:v>1.0879929867986797</c:v>
                </c:pt>
                <c:pt idx="7">
                  <c:v>1.0884078947368421</c:v>
                </c:pt>
                <c:pt idx="8">
                  <c:v>1.0897230769230766</c:v>
                </c:pt>
                <c:pt idx="9">
                  <c:v>1.092851177904143</c:v>
                </c:pt>
                <c:pt idx="10">
                  <c:v>1.0940674211802748</c:v>
                </c:pt>
                <c:pt idx="11">
                  <c:v>1.0923676873489125</c:v>
                </c:pt>
                <c:pt idx="12">
                  <c:v>1.0884915662650603</c:v>
                </c:pt>
                <c:pt idx="13">
                  <c:v>1.0875999999999999</c:v>
                </c:pt>
                <c:pt idx="14">
                  <c:v>1.0837884615384614</c:v>
                </c:pt>
                <c:pt idx="15">
                  <c:v>1.082595215311005</c:v>
                </c:pt>
                <c:pt idx="16">
                  <c:v>1.081687053216839</c:v>
                </c:pt>
                <c:pt idx="17">
                  <c:v>1.0804672209026129</c:v>
                </c:pt>
                <c:pt idx="18">
                  <c:v>1.0730051764705881</c:v>
                </c:pt>
                <c:pt idx="19">
                  <c:v>1.0773749999999997</c:v>
                </c:pt>
                <c:pt idx="20">
                  <c:v>1.0771508553654745</c:v>
                </c:pt>
                <c:pt idx="21">
                  <c:v>1.0809782777346777</c:v>
                </c:pt>
                <c:pt idx="22">
                  <c:v>1.0825203718048027</c:v>
                </c:pt>
                <c:pt idx="23">
                  <c:v>1.0768271747498073</c:v>
                </c:pt>
                <c:pt idx="24">
                  <c:v>1.0773239080459773</c:v>
                </c:pt>
                <c:pt idx="25">
                  <c:v>1.0719642857142859</c:v>
                </c:pt>
                <c:pt idx="26">
                  <c:v>1.0723661886792453</c:v>
                </c:pt>
                <c:pt idx="27">
                  <c:v>1.0733095952023988</c:v>
                </c:pt>
                <c:pt idx="28">
                  <c:v>1.0781753178758415</c:v>
                </c:pt>
                <c:pt idx="29">
                  <c:v>1.0762750372578243</c:v>
                </c:pt>
                <c:pt idx="30">
                  <c:v>1.0741977728285077</c:v>
                </c:pt>
                <c:pt idx="31">
                  <c:v>1.0709049703264093</c:v>
                </c:pt>
                <c:pt idx="32">
                  <c:v>1.0651999999999999</c:v>
                </c:pt>
                <c:pt idx="33">
                  <c:v>1.0621361954108068</c:v>
                </c:pt>
                <c:pt idx="34">
                  <c:v>1.0566892330383482</c:v>
                </c:pt>
                <c:pt idx="35">
                  <c:v>1.0559849999999997</c:v>
                </c:pt>
                <c:pt idx="36">
                  <c:v>1.0591424375917768</c:v>
                </c:pt>
                <c:pt idx="37">
                  <c:v>1.0566966325036602</c:v>
                </c:pt>
                <c:pt idx="38">
                  <c:v>1.053415328467153</c:v>
                </c:pt>
                <c:pt idx="39">
                  <c:v>1.0531625364431487</c:v>
                </c:pt>
                <c:pt idx="40">
                  <c:v>1.0487137880986934</c:v>
                </c:pt>
                <c:pt idx="41">
                  <c:v>1.0463626628075255</c:v>
                </c:pt>
                <c:pt idx="42">
                  <c:v>1.0439446131597974</c:v>
                </c:pt>
                <c:pt idx="43">
                  <c:v>1.0382478354978355</c:v>
                </c:pt>
                <c:pt idx="44">
                  <c:v>1.0369591660675772</c:v>
                </c:pt>
                <c:pt idx="45">
                  <c:v>1.0402564562410328</c:v>
                </c:pt>
                <c:pt idx="46">
                  <c:v>1.0377666428060131</c:v>
                </c:pt>
                <c:pt idx="47">
                  <c:v>1.0352358315488936</c:v>
                </c:pt>
                <c:pt idx="48">
                  <c:v>1.035643131672598</c:v>
                </c:pt>
                <c:pt idx="49">
                  <c:v>1.0314975142045455</c:v>
                </c:pt>
                <c:pt idx="50">
                  <c:v>1.0309034727143869</c:v>
                </c:pt>
                <c:pt idx="51">
                  <c:v>1.0269331686661962</c:v>
                </c:pt>
                <c:pt idx="52">
                  <c:v>1.029693314567206</c:v>
                </c:pt>
                <c:pt idx="53">
                  <c:v>1.0343442023893183</c:v>
                </c:pt>
                <c:pt idx="54">
                  <c:v>1.03117675070028</c:v>
                </c:pt>
                <c:pt idx="55">
                  <c:v>1.0297366876310277</c:v>
                </c:pt>
                <c:pt idx="56">
                  <c:v>1.0297607815771106</c:v>
                </c:pt>
                <c:pt idx="57">
                  <c:v>1.027514812239221</c:v>
                </c:pt>
                <c:pt idx="58">
                  <c:v>1.0280403606102637</c:v>
                </c:pt>
                <c:pt idx="59">
                  <c:v>1.030285516285516</c:v>
                </c:pt>
                <c:pt idx="60">
                  <c:v>1.0306714878892735</c:v>
                </c:pt>
                <c:pt idx="61">
                  <c:v>1.0294627071823204</c:v>
                </c:pt>
                <c:pt idx="62">
                  <c:v>1.0299773793103451</c:v>
                </c:pt>
                <c:pt idx="63">
                  <c:v>1.0269505494505495</c:v>
                </c:pt>
                <c:pt idx="64">
                  <c:v>1.029571506849315</c:v>
                </c:pt>
                <c:pt idx="65">
                  <c:v>1.0313807245386193</c:v>
                </c:pt>
                <c:pt idx="66">
                  <c:v>1.0326</c:v>
                </c:pt>
                <c:pt idx="67">
                  <c:v>1.0286874573960465</c:v>
                </c:pt>
                <c:pt idx="68">
                  <c:v>1.0314874915023793</c:v>
                </c:pt>
                <c:pt idx="69">
                  <c:v>1.0369950407608699</c:v>
                </c:pt>
                <c:pt idx="70">
                  <c:v>1.0379845423728813</c:v>
                </c:pt>
                <c:pt idx="71">
                  <c:v>1.0422734956051387</c:v>
                </c:pt>
                <c:pt idx="72">
                  <c:v>1.0416784366576817</c:v>
                </c:pt>
                <c:pt idx="73">
                  <c:v>1.0430826845637582</c:v>
                </c:pt>
                <c:pt idx="74">
                  <c:v>1.0459939718687206</c:v>
                </c:pt>
                <c:pt idx="75">
                  <c:v>1.0495969879518072</c:v>
                </c:pt>
                <c:pt idx="76">
                  <c:v>1.0522826435246995</c:v>
                </c:pt>
                <c:pt idx="77">
                  <c:v>1.0557856095936047</c:v>
                </c:pt>
                <c:pt idx="78">
                  <c:v>1.0600750166112958</c:v>
                </c:pt>
                <c:pt idx="79">
                  <c:v>1.0595838303512259</c:v>
                </c:pt>
                <c:pt idx="80">
                  <c:v>1.059493650793651</c:v>
                </c:pt>
                <c:pt idx="81">
                  <c:v>1.0573043478260868</c:v>
                </c:pt>
                <c:pt idx="82">
                  <c:v>1.0590071005917159</c:v>
                </c:pt>
                <c:pt idx="83">
                  <c:v>1.0581129921259844</c:v>
                </c:pt>
                <c:pt idx="84">
                  <c:v>1.0576120576671035</c:v>
                </c:pt>
                <c:pt idx="85">
                  <c:v>1.0556247220405492</c:v>
                </c:pt>
                <c:pt idx="86">
                  <c:v>1.0563182887001961</c:v>
                </c:pt>
                <c:pt idx="87">
                  <c:v>1.0545448208469055</c:v>
                </c:pt>
                <c:pt idx="88">
                  <c:v>1.0565234222511388</c:v>
                </c:pt>
                <c:pt idx="89">
                  <c:v>1.0560258609486677</c:v>
                </c:pt>
                <c:pt idx="90">
                  <c:v>1.0507380736910148</c:v>
                </c:pt>
                <c:pt idx="91">
                  <c:v>1.0518601935483873</c:v>
                </c:pt>
                <c:pt idx="92">
                  <c:v>1.0481189710610934</c:v>
                </c:pt>
                <c:pt idx="93">
                  <c:v>1.0488529788597054</c:v>
                </c:pt>
                <c:pt idx="94">
                  <c:v>1.0515790281329924</c:v>
                </c:pt>
                <c:pt idx="95">
                  <c:v>1.0515828972559031</c:v>
                </c:pt>
                <c:pt idx="96">
                  <c:v>1.0525848407643312</c:v>
                </c:pt>
                <c:pt idx="97">
                  <c:v>1.05395737913486</c:v>
                </c:pt>
                <c:pt idx="98">
                  <c:v>1.0506582117945467</c:v>
                </c:pt>
                <c:pt idx="99">
                  <c:v>1.0517652970922882</c:v>
                </c:pt>
                <c:pt idx="100">
                  <c:v>1.0507789540012604</c:v>
                </c:pt>
                <c:pt idx="101">
                  <c:v>1.0511505971087365</c:v>
                </c:pt>
                <c:pt idx="102">
                  <c:v>1.0524155583437891</c:v>
                </c:pt>
                <c:pt idx="103">
                  <c:v>1.0523194740137762</c:v>
                </c:pt>
                <c:pt idx="104">
                  <c:v>1.0530406132665833</c:v>
                </c:pt>
                <c:pt idx="105">
                  <c:v>1.0546400250156347</c:v>
                </c:pt>
                <c:pt idx="106">
                  <c:v>1.0570999999999999</c:v>
                </c:pt>
                <c:pt idx="107">
                  <c:v>1.0550205992509365</c:v>
                </c:pt>
                <c:pt idx="108">
                  <c:v>1.0552825436408977</c:v>
                </c:pt>
                <c:pt idx="109">
                  <c:v>1.0533731343283586</c:v>
                </c:pt>
                <c:pt idx="110">
                  <c:v>1.0533796526054593</c:v>
                </c:pt>
                <c:pt idx="111">
                  <c:v>1.0540383900928794</c:v>
                </c:pt>
                <c:pt idx="112">
                  <c:v>1.0551932591218307</c:v>
                </c:pt>
                <c:pt idx="113">
                  <c:v>1.0567464771322619</c:v>
                </c:pt>
                <c:pt idx="114">
                  <c:v>1.0566938271604942</c:v>
                </c:pt>
                <c:pt idx="115">
                  <c:v>1.0553999999999999</c:v>
                </c:pt>
                <c:pt idx="116">
                  <c:v>1.0553999999999999</c:v>
                </c:pt>
                <c:pt idx="117">
                  <c:v>1.054498150431566</c:v>
                </c:pt>
                <c:pt idx="118">
                  <c:v>1.0532027060270601</c:v>
                </c:pt>
                <c:pt idx="119">
                  <c:v>1.0546028255528255</c:v>
                </c:pt>
                <c:pt idx="120">
                  <c:v>1.0534117647058825</c:v>
                </c:pt>
                <c:pt idx="121">
                  <c:v>1.0546075887392903</c:v>
                </c:pt>
                <c:pt idx="122">
                  <c:v>1.0551542507645262</c:v>
                </c:pt>
                <c:pt idx="123">
                  <c:v>1.0515274557657108</c:v>
                </c:pt>
                <c:pt idx="124">
                  <c:v>1.0508177330895796</c:v>
                </c:pt>
                <c:pt idx="125">
                  <c:v>1.0504795620437957</c:v>
                </c:pt>
                <c:pt idx="126">
                  <c:v>1.0494848816029145</c:v>
                </c:pt>
                <c:pt idx="127">
                  <c:v>1.0488999999999999</c:v>
                </c:pt>
                <c:pt idx="128">
                  <c:v>1.0483634708737863</c:v>
                </c:pt>
                <c:pt idx="129">
                  <c:v>1.0421439421338157</c:v>
                </c:pt>
                <c:pt idx="130">
                  <c:v>1.0481681927710844</c:v>
                </c:pt>
                <c:pt idx="131">
                  <c:v>1.0491999999999999</c:v>
                </c:pt>
                <c:pt idx="132">
                  <c:v>1.0468854229154168</c:v>
                </c:pt>
                <c:pt idx="133">
                  <c:v>1.04988078994614</c:v>
                </c:pt>
                <c:pt idx="134">
                  <c:v>1.0497026817640047</c:v>
                </c:pt>
                <c:pt idx="135">
                  <c:v>1.0531171921475313</c:v>
                </c:pt>
                <c:pt idx="136">
                  <c:v>1.0594093230403798</c:v>
                </c:pt>
                <c:pt idx="137">
                  <c:v>1.0574881516587677</c:v>
                </c:pt>
                <c:pt idx="138">
                  <c:v>1.0573679858239811</c:v>
                </c:pt>
                <c:pt idx="139">
                  <c:v>1.0551373529411767</c:v>
                </c:pt>
                <c:pt idx="140">
                  <c:v>1.0539005847953218</c:v>
                </c:pt>
                <c:pt idx="141">
                  <c:v>1.0620210649502633</c:v>
                </c:pt>
                <c:pt idx="142">
                  <c:v>1.06093761682243</c:v>
                </c:pt>
                <c:pt idx="143">
                  <c:v>1.0609031358885017</c:v>
                </c:pt>
                <c:pt idx="144">
                  <c:v>1.0642099594672842</c:v>
                </c:pt>
                <c:pt idx="145">
                  <c:v>1.0667</c:v>
                </c:pt>
                <c:pt idx="146">
                  <c:v>1.0605729838709679</c:v>
                </c:pt>
                <c:pt idx="147">
                  <c:v>1.0641610120759057</c:v>
                </c:pt>
                <c:pt idx="148">
                  <c:v>1.0648629735935706</c:v>
                </c:pt>
                <c:pt idx="149">
                  <c:v>1.0640567010309279</c:v>
                </c:pt>
                <c:pt idx="150">
                  <c:v>1.0584379271070616</c:v>
                </c:pt>
                <c:pt idx="151">
                  <c:v>1.0537995454545455</c:v>
                </c:pt>
                <c:pt idx="152">
                  <c:v>1.0520022714366837</c:v>
                </c:pt>
                <c:pt idx="153">
                  <c:v>1.0471161564625848</c:v>
                </c:pt>
                <c:pt idx="154">
                  <c:v>1.0399939086294414</c:v>
                </c:pt>
                <c:pt idx="155">
                  <c:v>1.0378585256049524</c:v>
                </c:pt>
                <c:pt idx="156">
                  <c:v>1.039154340473506</c:v>
                </c:pt>
                <c:pt idx="157">
                  <c:v>1.0366</c:v>
                </c:pt>
                <c:pt idx="158">
                  <c:v>1.0307328467153285</c:v>
                </c:pt>
                <c:pt idx="159">
                  <c:v>1.0315961148648647</c:v>
                </c:pt>
                <c:pt idx="160">
                  <c:v>1.0236763943661971</c:v>
                </c:pt>
                <c:pt idx="161">
                  <c:v>1.0208751409244645</c:v>
                </c:pt>
                <c:pt idx="162">
                  <c:v>1.0165808666291503</c:v>
                </c:pt>
                <c:pt idx="163">
                  <c:v>1.0156852808988763</c:v>
                </c:pt>
                <c:pt idx="164">
                  <c:v>1.0153478991596638</c:v>
                </c:pt>
                <c:pt idx="165">
                  <c:v>1.0145529838259899</c:v>
                </c:pt>
                <c:pt idx="166">
                  <c:v>1.0175649582172703</c:v>
                </c:pt>
                <c:pt idx="167">
                  <c:v>1.0176330734966592</c:v>
                </c:pt>
                <c:pt idx="168">
                  <c:v>1.0158375555555557</c:v>
                </c:pt>
                <c:pt idx="169">
                  <c:v>1.0150803324099722</c:v>
                </c:pt>
                <c:pt idx="170">
                  <c:v>1.0156120022123893</c:v>
                </c:pt>
                <c:pt idx="171">
                  <c:v>1.0153536423841061</c:v>
                </c:pt>
                <c:pt idx="172">
                  <c:v>1.0156185123966943</c:v>
                </c:pt>
                <c:pt idx="173">
                  <c:v>1.0122268976897688</c:v>
                </c:pt>
                <c:pt idx="174">
                  <c:v>1.0089601314348304</c:v>
                </c:pt>
                <c:pt idx="175">
                  <c:v>1.0073831154684094</c:v>
                </c:pt>
                <c:pt idx="176">
                  <c:v>1.011047960848287</c:v>
                </c:pt>
                <c:pt idx="177">
                  <c:v>1.0161679585152841</c:v>
                </c:pt>
                <c:pt idx="178">
                  <c:v>1.0140605795516675</c:v>
                </c:pt>
                <c:pt idx="179">
                  <c:v>1.0110943746586565</c:v>
                </c:pt>
                <c:pt idx="180">
                  <c:v>1.0070998366902557</c:v>
                </c:pt>
                <c:pt idx="181">
                  <c:v>1.0061184281842819</c:v>
                </c:pt>
                <c:pt idx="182">
                  <c:v>1.0075235008103729</c:v>
                </c:pt>
                <c:pt idx="183">
                  <c:v>1.0118933477555434</c:v>
                </c:pt>
                <c:pt idx="184">
                  <c:v>1.0104535135135135</c:v>
                </c:pt>
                <c:pt idx="185">
                  <c:v>1.0083746630727763</c:v>
                </c:pt>
                <c:pt idx="186">
                  <c:v>1.0066586151368759</c:v>
                </c:pt>
                <c:pt idx="187">
                  <c:v>1.0084348152115694</c:v>
                </c:pt>
                <c:pt idx="188">
                  <c:v>1.0083396579369319</c:v>
                </c:pt>
                <c:pt idx="189">
                  <c:v>1.0088823372465314</c:v>
                </c:pt>
                <c:pt idx="190">
                  <c:v>1.0065032943676941</c:v>
                </c:pt>
                <c:pt idx="191">
                  <c:v>1.0082498676548439</c:v>
                </c:pt>
                <c:pt idx="192">
                  <c:v>1.0135269169751455</c:v>
                </c:pt>
                <c:pt idx="193">
                  <c:v>1.0151631606765326</c:v>
                </c:pt>
                <c:pt idx="194">
                  <c:v>1.0135856691253948</c:v>
                </c:pt>
                <c:pt idx="195">
                  <c:v>1.01326142557652</c:v>
                </c:pt>
                <c:pt idx="196">
                  <c:v>1.0156093896713616</c:v>
                </c:pt>
                <c:pt idx="197">
                  <c:v>1.0226</c:v>
                </c:pt>
                <c:pt idx="198">
                  <c:v>1.0250347077244257</c:v>
                </c:pt>
                <c:pt idx="199">
                  <c:v>1.0218334719334721</c:v>
                </c:pt>
                <c:pt idx="200">
                  <c:v>1.0239745209735891</c:v>
                </c:pt>
                <c:pt idx="201">
                  <c:v>1.0265104284976769</c:v>
                </c:pt>
                <c:pt idx="202">
                  <c:v>1.0314324896694214</c:v>
                </c:pt>
                <c:pt idx="203">
                  <c:v>1.0316671140939599</c:v>
                </c:pt>
                <c:pt idx="204">
                  <c:v>1.0274348896870191</c:v>
                </c:pt>
                <c:pt idx="205">
                  <c:v>1.0293622131565527</c:v>
                </c:pt>
                <c:pt idx="206">
                  <c:v>1.0236064889336016</c:v>
                </c:pt>
                <c:pt idx="207">
                  <c:v>1.0371349070818683</c:v>
                </c:pt>
                <c:pt idx="208">
                  <c:v>1.0465564361433617</c:v>
                </c:pt>
                <c:pt idx="209">
                  <c:v>1.0430999999999999</c:v>
                </c:pt>
                <c:pt idx="210">
                  <c:v>1.0382109884596085</c:v>
                </c:pt>
                <c:pt idx="211">
                  <c:v>1.045075626880642</c:v>
                </c:pt>
                <c:pt idx="212">
                  <c:v>1.0456268402603905</c:v>
                </c:pt>
                <c:pt idx="213">
                  <c:v>1.0435742899850522</c:v>
                </c:pt>
                <c:pt idx="214">
                  <c:v>1.0471694485842025</c:v>
                </c:pt>
                <c:pt idx="215">
                  <c:v>1.0488946977205154</c:v>
                </c:pt>
                <c:pt idx="216">
                  <c:v>1.0477885657959589</c:v>
                </c:pt>
                <c:pt idx="217">
                  <c:v>1.0499427870461238</c:v>
                </c:pt>
                <c:pt idx="218">
                  <c:v>1.0589962524654835</c:v>
                </c:pt>
                <c:pt idx="219">
                  <c:v>1.058095690936107</c:v>
                </c:pt>
                <c:pt idx="220">
                  <c:v>1.0527785643564356</c:v>
                </c:pt>
                <c:pt idx="221">
                  <c:v>1.0474958148695224</c:v>
                </c:pt>
                <c:pt idx="222">
                  <c:v>1.051455339982402</c:v>
                </c:pt>
                <c:pt idx="223">
                  <c:v>1.0491311018185734</c:v>
                </c:pt>
                <c:pt idx="224">
                  <c:v>1.0476520819531583</c:v>
                </c:pt>
                <c:pt idx="225">
                  <c:v>1.0498497552257362</c:v>
                </c:pt>
                <c:pt idx="226">
                  <c:v>1.0487654586346158</c:v>
                </c:pt>
                <c:pt idx="227">
                  <c:v>1.0506658680525396</c:v>
                </c:pt>
                <c:pt idx="228">
                  <c:v>1.0514278319677461</c:v>
                </c:pt>
                <c:pt idx="229">
                  <c:v>1.0528754188195524</c:v>
                </c:pt>
                <c:pt idx="230">
                  <c:v>1.0504486676864209</c:v>
                </c:pt>
                <c:pt idx="231">
                  <c:v>1.0513584119699795</c:v>
                </c:pt>
                <c:pt idx="232">
                  <c:v>1.0426062779248129</c:v>
                </c:pt>
                <c:pt idx="233">
                  <c:v>1.0466667445434985</c:v>
                </c:pt>
                <c:pt idx="234">
                  <c:v>1.046591660618172</c:v>
                </c:pt>
                <c:pt idx="235">
                  <c:v>1.0358953842971126</c:v>
                </c:pt>
                <c:pt idx="236">
                  <c:v>1.0269256315355497</c:v>
                </c:pt>
                <c:pt idx="237">
                  <c:v>1.0255265408381713</c:v>
                </c:pt>
                <c:pt idx="238">
                  <c:v>1.0224496626519461</c:v>
                </c:pt>
                <c:pt idx="239">
                  <c:v>1.0159545890565291</c:v>
                </c:pt>
                <c:pt idx="240">
                  <c:v>1.0203134875990796</c:v>
                </c:pt>
                <c:pt idx="241">
                  <c:v>1.0294322849695916</c:v>
                </c:pt>
                <c:pt idx="242">
                  <c:v>1.0270218021994089</c:v>
                </c:pt>
                <c:pt idx="243">
                  <c:v>1.044884371990138</c:v>
                </c:pt>
                <c:pt idx="244">
                  <c:v>1.0620032746430965</c:v>
                </c:pt>
                <c:pt idx="245">
                  <c:v>1.0320978003576193</c:v>
                </c:pt>
                <c:pt idx="246">
                  <c:v>1.0151309357202514</c:v>
                </c:pt>
                <c:pt idx="247">
                  <c:v>1.0065335398791753</c:v>
                </c:pt>
                <c:pt idx="248">
                  <c:v>1.0125997223464085</c:v>
                </c:pt>
                <c:pt idx="249">
                  <c:v>1.0096831657334668</c:v>
                </c:pt>
                <c:pt idx="250">
                  <c:v>1.007417591140821</c:v>
                </c:pt>
                <c:pt idx="251">
                  <c:v>0.99742178593044384</c:v>
                </c:pt>
                <c:pt idx="252">
                  <c:v>1.0041992166761362</c:v>
                </c:pt>
                <c:pt idx="253">
                  <c:v>1.0001510408688994</c:v>
                </c:pt>
                <c:pt idx="254">
                  <c:v>1.001067052408726</c:v>
                </c:pt>
                <c:pt idx="255">
                  <c:v>0.99949957045665527</c:v>
                </c:pt>
                <c:pt idx="256">
                  <c:v>0.99905457525065133</c:v>
                </c:pt>
                <c:pt idx="257">
                  <c:v>1.0015790022406568</c:v>
                </c:pt>
                <c:pt idx="258">
                  <c:v>1.0015502620834253</c:v>
                </c:pt>
                <c:pt idx="259">
                  <c:v>1.002954588758336</c:v>
                </c:pt>
                <c:pt idx="260">
                  <c:v>1.0015681122413771</c:v>
                </c:pt>
                <c:pt idx="261">
                  <c:v>1.0020694834017929</c:v>
                </c:pt>
                <c:pt idx="262">
                  <c:v>1.0035216024667493</c:v>
                </c:pt>
                <c:pt idx="263">
                  <c:v>1.004920855989208</c:v>
                </c:pt>
                <c:pt idx="264">
                  <c:v>1.0033245320649804</c:v>
                </c:pt>
                <c:pt idx="265">
                  <c:v>1.0026347861400586</c:v>
                </c:pt>
                <c:pt idx="266">
                  <c:v>1.0015821949375789</c:v>
                </c:pt>
                <c:pt idx="267">
                  <c:v>0.99932051955166967</c:v>
                </c:pt>
                <c:pt idx="268">
                  <c:v>1.0001657384216038</c:v>
                </c:pt>
                <c:pt idx="269">
                  <c:v>0.99868869062738119</c:v>
                </c:pt>
                <c:pt idx="270">
                  <c:v>0.99975774344785162</c:v>
                </c:pt>
                <c:pt idx="271">
                  <c:v>0.99968653300164934</c:v>
                </c:pt>
                <c:pt idx="272">
                  <c:v>0.99763866825677194</c:v>
                </c:pt>
                <c:pt idx="273">
                  <c:v>0.99811475057230714</c:v>
                </c:pt>
                <c:pt idx="274">
                  <c:v>0.99912108173269387</c:v>
                </c:pt>
                <c:pt idx="275">
                  <c:v>1.0021</c:v>
                </c:pt>
                <c:pt idx="276">
                  <c:v>0.99958106080436571</c:v>
                </c:pt>
                <c:pt idx="277">
                  <c:v>0.99924791027217341</c:v>
                </c:pt>
                <c:pt idx="278">
                  <c:v>1.0007268737008872</c:v>
                </c:pt>
                <c:pt idx="279">
                  <c:v>1.0026230213891953</c:v>
                </c:pt>
                <c:pt idx="280">
                  <c:v>1.0018487337620889</c:v>
                </c:pt>
                <c:pt idx="281">
                  <c:v>1.00386137362855</c:v>
                </c:pt>
                <c:pt idx="282">
                  <c:v>1.002090725445449</c:v>
                </c:pt>
                <c:pt idx="283">
                  <c:v>1.0017271441519944</c:v>
                </c:pt>
                <c:pt idx="284">
                  <c:v>1.0007345365103495</c:v>
                </c:pt>
                <c:pt idx="285">
                  <c:v>1.0011853868094867</c:v>
                </c:pt>
                <c:pt idx="286">
                  <c:v>1.0053730266436982</c:v>
                </c:pt>
                <c:pt idx="287">
                  <c:v>1.0038480118683972</c:v>
                </c:pt>
                <c:pt idx="288">
                  <c:v>1.0033361164241166</c:v>
                </c:pt>
                <c:pt idx="289">
                  <c:v>0.99702591757887948</c:v>
                </c:pt>
                <c:pt idx="290">
                  <c:v>0.99763880391537196</c:v>
                </c:pt>
                <c:pt idx="291">
                  <c:v>0.9995094809091104</c:v>
                </c:pt>
                <c:pt idx="292">
                  <c:v>1.0039338220669498</c:v>
                </c:pt>
                <c:pt idx="293">
                  <c:v>1.0023260031478085</c:v>
                </c:pt>
                <c:pt idx="294">
                  <c:v>1.0008031945985383</c:v>
                </c:pt>
                <c:pt idx="295">
                  <c:v>0.99643258427930737</c:v>
                </c:pt>
                <c:pt idx="296">
                  <c:v>1.005185293117475</c:v>
                </c:pt>
                <c:pt idx="297">
                  <c:v>1.0040751902042646</c:v>
                </c:pt>
                <c:pt idx="298">
                  <c:v>1.0018314840768452</c:v>
                </c:pt>
                <c:pt idx="299">
                  <c:v>1.000007703662898</c:v>
                </c:pt>
                <c:pt idx="300">
                  <c:v>1.0002125822237689</c:v>
                </c:pt>
                <c:pt idx="301">
                  <c:v>0.99925336700264533</c:v>
                </c:pt>
                <c:pt idx="302">
                  <c:v>0.99951592093887243</c:v>
                </c:pt>
                <c:pt idx="303">
                  <c:v>1.0004277443445011</c:v>
                </c:pt>
                <c:pt idx="304">
                  <c:v>0.99944305879339079</c:v>
                </c:pt>
                <c:pt idx="305">
                  <c:v>0.99848434086873605</c:v>
                </c:pt>
                <c:pt idx="306">
                  <c:v>0.99889475611206457</c:v>
                </c:pt>
                <c:pt idx="307">
                  <c:v>1.000413898591382</c:v>
                </c:pt>
                <c:pt idx="308">
                  <c:v>1.0001284768352292</c:v>
                </c:pt>
                <c:pt idx="309">
                  <c:v>0.99866837100150119</c:v>
                </c:pt>
                <c:pt idx="310">
                  <c:v>0.99989778001123308</c:v>
                </c:pt>
                <c:pt idx="311">
                  <c:v>1.0002003379518685</c:v>
                </c:pt>
                <c:pt idx="312">
                  <c:v>1.0000746761977417</c:v>
                </c:pt>
                <c:pt idx="313">
                  <c:v>1.0017053111151402</c:v>
                </c:pt>
                <c:pt idx="314">
                  <c:v>0.99983710959538563</c:v>
                </c:pt>
                <c:pt idx="315">
                  <c:v>1.0006059810394234</c:v>
                </c:pt>
                <c:pt idx="316">
                  <c:v>1.0028457319154855</c:v>
                </c:pt>
                <c:pt idx="317">
                  <c:v>1.004674873553691</c:v>
                </c:pt>
                <c:pt idx="318">
                  <c:v>1.0079364301097236</c:v>
                </c:pt>
                <c:pt idx="319">
                  <c:v>0.99963862285750715</c:v>
                </c:pt>
                <c:pt idx="320">
                  <c:v>0.99961469564443162</c:v>
                </c:pt>
              </c:numCache>
            </c:numRef>
          </c:val>
          <c:smooth val="0"/>
          <c:extLst xmlns:c16r2="http://schemas.microsoft.com/office/drawing/2015/06/chart">
            <c:ext xmlns:c16="http://schemas.microsoft.com/office/drawing/2014/chart" uri="{C3380CC4-5D6E-409C-BE32-E72D297353CC}">
              <c16:uniqueId val="{0000000D-EB38-4C4B-9240-99215C6DD9ED}"/>
            </c:ext>
          </c:extLst>
        </c:ser>
        <c:dLbls>
          <c:showLegendKey val="0"/>
          <c:showVal val="0"/>
          <c:showCatName val="0"/>
          <c:showSerName val="0"/>
          <c:showPercent val="0"/>
          <c:showBubbleSize val="0"/>
        </c:dLbls>
        <c:smooth val="0"/>
        <c:axId val="382564096"/>
        <c:axId val="382563704"/>
      </c:lineChart>
      <c:dateAx>
        <c:axId val="382564096"/>
        <c:scaling>
          <c:orientation val="minMax"/>
        </c:scaling>
        <c:delete val="0"/>
        <c:axPos val="b"/>
        <c:numFmt formatCode="yyyy" sourceLinked="0"/>
        <c:majorTickMark val="out"/>
        <c:minorTickMark val="none"/>
        <c:tickLblPos val="nextTo"/>
        <c:crossAx val="382563704"/>
        <c:crosses val="autoZero"/>
        <c:auto val="1"/>
        <c:lblOffset val="100"/>
        <c:baseTimeUnit val="months"/>
      </c:dateAx>
      <c:valAx>
        <c:axId val="382563704"/>
        <c:scaling>
          <c:orientation val="minMax"/>
          <c:min val="0.9"/>
        </c:scaling>
        <c:delete val="0"/>
        <c:axPos val="l"/>
        <c:majorGridlines>
          <c:spPr>
            <a:ln>
              <a:solidFill>
                <a:schemeClr val="bg1">
                  <a:lumMod val="75000"/>
                </a:schemeClr>
              </a:solidFill>
            </a:ln>
          </c:spPr>
        </c:majorGridlines>
        <c:numFmt formatCode="0.00" sourceLinked="1"/>
        <c:majorTickMark val="out"/>
        <c:minorTickMark val="none"/>
        <c:tickLblPos val="nextTo"/>
        <c:crossAx val="382564096"/>
        <c:crosses val="autoZero"/>
        <c:crossBetween val="between"/>
      </c:valAx>
      <c:spPr>
        <a:noFill/>
        <a:ln w="25400">
          <a:noFill/>
        </a:ln>
      </c:spPr>
    </c:plotArea>
    <c:plotVisOnly val="1"/>
    <c:dispBlanksAs val="gap"/>
    <c:showDLblsOverMax val="0"/>
  </c:chart>
  <c:spPr>
    <a:noFill/>
    <a:ln>
      <a:noFill/>
    </a:ln>
  </c:spPr>
  <c:txPr>
    <a:bodyPr/>
    <a:lstStyle/>
    <a:p>
      <a:pPr>
        <a:defRPr sz="14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a:t>שנת</a:t>
            </a:r>
            <a:r>
              <a:rPr lang="he-IL" baseline="0"/>
              <a:t> 2015</a:t>
            </a:r>
            <a:endParaRPr lang="en-US"/>
          </a:p>
        </c:rich>
      </c:tx>
      <c:overlay val="0"/>
      <c:spPr>
        <a:noFill/>
        <a:ln w="25400">
          <a:noFill/>
        </a:ln>
      </c:spPr>
    </c:title>
    <c:autoTitleDeleted val="0"/>
    <c:view3D>
      <c:rotX val="30"/>
      <c:rotY val="360"/>
      <c:rAngAx val="0"/>
      <c:perspective val="0"/>
    </c:view3D>
    <c:floor>
      <c:thickness val="0"/>
    </c:floor>
    <c:sideWall>
      <c:thickness val="0"/>
    </c:sideWall>
    <c:backWall>
      <c:thickness val="0"/>
    </c:backWall>
    <c:plotArea>
      <c:layout>
        <c:manualLayout>
          <c:layoutTarget val="inner"/>
          <c:xMode val="edge"/>
          <c:yMode val="edge"/>
          <c:x val="2.4304148076551058E-2"/>
          <c:y val="0.3509639315885324"/>
          <c:w val="0.93888888888888888"/>
          <c:h val="0.5221511373578302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עוגות!$B$55:$J$55</c:f>
              <c:strCache>
                <c:ptCount val="9"/>
                <c:pt idx="0">
                  <c:v>מס הכנסה</c:v>
                </c:pt>
                <c:pt idx="1">
                  <c:v>מס חברות</c:v>
                </c:pt>
                <c:pt idx="2">
                  <c:v>מס רווחי הון</c:v>
                </c:pt>
                <c:pt idx="3">
                  <c:v>ביטוח לאומי</c:v>
                </c:pt>
                <c:pt idx="4">
                  <c:v>מע"מ</c:v>
                </c:pt>
                <c:pt idx="5">
                  <c:v>מס קנייה</c:v>
                </c:pt>
                <c:pt idx="6">
                  <c:v>מס על הדלק</c:v>
                </c:pt>
                <c:pt idx="7">
                  <c:v>סיגריות ואלכוהול</c:v>
                </c:pt>
                <c:pt idx="8">
                  <c:v>אחרים</c:v>
                </c:pt>
              </c:strCache>
            </c:strRef>
          </c:cat>
          <c:val>
            <c:numRef>
              <c:f>עוגות!$B$57:$J$57</c:f>
              <c:numCache>
                <c:formatCode>0.0</c:formatCode>
                <c:ptCount val="9"/>
                <c:pt idx="0">
                  <c:v>20.424232854994738</c:v>
                </c:pt>
                <c:pt idx="1">
                  <c:v>11.832317872101461</c:v>
                </c:pt>
                <c:pt idx="2">
                  <c:v>1.1541318036677695</c:v>
                </c:pt>
                <c:pt idx="3">
                  <c:v>17.202734146388362</c:v>
                </c:pt>
                <c:pt idx="4">
                  <c:v>30.099538963516125</c:v>
                </c:pt>
                <c:pt idx="5">
                  <c:v>4.8941544145020481</c:v>
                </c:pt>
                <c:pt idx="6">
                  <c:v>4.9132214230232192</c:v>
                </c:pt>
                <c:pt idx="7" formatCode="0.00">
                  <c:v>2.0683858399383777</c:v>
                </c:pt>
                <c:pt idx="8">
                  <c:v>7.4112826818679025</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13386806750458655"/>
          <c:y val="0.91567079245077032"/>
          <c:w val="0.72795286985653562"/>
          <c:h val="5.7998335130119094E-2"/>
        </c:manualLayout>
      </c:layout>
      <c:overlay val="0"/>
      <c:spPr>
        <a:noFill/>
        <a:ln w="25400">
          <a:noFill/>
        </a:ln>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a:t>שנת</a:t>
            </a:r>
            <a:r>
              <a:rPr lang="he-IL" baseline="0"/>
              <a:t> 2000</a:t>
            </a:r>
            <a:endParaRPr lang="en-US"/>
          </a:p>
        </c:rich>
      </c:tx>
      <c:overlay val="0"/>
      <c:spPr>
        <a:noFill/>
        <a:ln w="25400">
          <a:noFill/>
        </a:ln>
      </c:spPr>
    </c:title>
    <c:autoTitleDeleted val="0"/>
    <c:view3D>
      <c:rotX val="30"/>
      <c:rotY val="360"/>
      <c:rAngAx val="0"/>
      <c:perspective val="0"/>
    </c:view3D>
    <c:floor>
      <c:thickness val="0"/>
    </c:floor>
    <c:sideWall>
      <c:thickness val="0"/>
    </c:sideWall>
    <c:backWall>
      <c:thickness val="0"/>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עוגות!$B$55:$J$55</c:f>
              <c:strCache>
                <c:ptCount val="9"/>
                <c:pt idx="0">
                  <c:v>מס הכנסה</c:v>
                </c:pt>
                <c:pt idx="1">
                  <c:v>מס חברות</c:v>
                </c:pt>
                <c:pt idx="2">
                  <c:v>מס רווחי הון</c:v>
                </c:pt>
                <c:pt idx="3">
                  <c:v>ביטוח לאומי</c:v>
                </c:pt>
                <c:pt idx="4">
                  <c:v>מע"מ</c:v>
                </c:pt>
                <c:pt idx="5">
                  <c:v>מס קנייה</c:v>
                </c:pt>
                <c:pt idx="6">
                  <c:v>מס על הדלק</c:v>
                </c:pt>
                <c:pt idx="7">
                  <c:v>סיגריות ואלכוהול</c:v>
                </c:pt>
                <c:pt idx="8">
                  <c:v>אחרים</c:v>
                </c:pt>
              </c:strCache>
            </c:strRef>
          </c:cat>
          <c:val>
            <c:numRef>
              <c:f>עוגות!$B$56:$J$56</c:f>
              <c:numCache>
                <c:formatCode>0.0</c:formatCode>
                <c:ptCount val="9"/>
                <c:pt idx="0">
                  <c:v>30.039584765425047</c:v>
                </c:pt>
                <c:pt idx="1">
                  <c:v>10.155785051468603</c:v>
                </c:pt>
                <c:pt idx="2" formatCode="General">
                  <c:v>0</c:v>
                </c:pt>
                <c:pt idx="3">
                  <c:v>15.12312779768201</c:v>
                </c:pt>
                <c:pt idx="4">
                  <c:v>24.90243964471702</c:v>
                </c:pt>
                <c:pt idx="5">
                  <c:v>5.5253044812997851</c:v>
                </c:pt>
                <c:pt idx="6">
                  <c:v>3.1085666955659397</c:v>
                </c:pt>
                <c:pt idx="7" formatCode="0.00">
                  <c:v>1.7179431131998142</c:v>
                </c:pt>
                <c:pt idx="8">
                  <c:v>9.427248450641784</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22752072657584471"/>
          <c:y val="0.75058281622082013"/>
          <c:w val="0.53705474315710533"/>
          <c:h val="0.21604317672211504"/>
        </c:manualLayout>
      </c:layout>
      <c:overlay val="0"/>
      <c:spPr>
        <a:noFill/>
        <a:ln w="25400">
          <a:noFill/>
        </a:ln>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smtClean="0">
                <a:effectLst/>
              </a:rPr>
              <a:t>(b) Immigrants do Vote </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(b)(1)</c:v>
                </c:pt>
              </c:strCache>
            </c:strRef>
          </c:tx>
          <c:spPr>
            <a:solidFill>
              <a:schemeClr val="accent1">
                <a:lumMod val="40000"/>
                <a:lumOff val="60000"/>
              </a:schemeClr>
            </a:solidFill>
            <a:ln>
              <a:noFill/>
            </a:ln>
            <a:effectLst/>
          </c:spPr>
          <c:invertIfNegative val="0"/>
          <c:cat>
            <c:strRef>
              <c:f>Sheet1!$A$2:$A$13</c:f>
              <c:strCache>
                <c:ptCount val="12"/>
                <c:pt idx="0">
                  <c:v>mu</c:v>
                </c:pt>
                <c:pt idx="1">
                  <c:v>ms</c:v>
                </c:pt>
                <c:pt idx="2">
                  <c:v>xu</c:v>
                </c:pt>
                <c:pt idx="3">
                  <c:v>xs</c:v>
                </c:pt>
                <c:pt idx="4">
                  <c:v>imu</c:v>
                </c:pt>
                <c:pt idx="5">
                  <c:v>inu</c:v>
                </c:pt>
                <c:pt idx="6">
                  <c:v>ims</c:v>
                </c:pt>
                <c:pt idx="7">
                  <c:v>ins</c:v>
                </c:pt>
                <c:pt idx="8">
                  <c:v>w</c:v>
                </c:pt>
                <c:pt idx="9">
                  <c:v>r</c:v>
                </c:pt>
                <c:pt idx="10">
                  <c:v>t</c:v>
                </c:pt>
                <c:pt idx="11">
                  <c:v>b</c:v>
                </c:pt>
              </c:strCache>
            </c:strRef>
          </c:cat>
          <c:val>
            <c:numRef>
              <c:f>Sheet1!$B$2:$B$13</c:f>
              <c:numCache>
                <c:formatCode>General</c:formatCode>
                <c:ptCount val="12"/>
                <c:pt idx="0">
                  <c:v>0.89090000000000003</c:v>
                </c:pt>
                <c:pt idx="1">
                  <c:v>0.13800000000000001</c:v>
                </c:pt>
                <c:pt idx="2">
                  <c:v>0.96599999999999997</c:v>
                </c:pt>
                <c:pt idx="3">
                  <c:v>3.39E-2</c:v>
                </c:pt>
                <c:pt idx="4">
                  <c:v>6.3200000000000006E-2</c:v>
                </c:pt>
                <c:pt idx="5">
                  <c:v>0.19400000000000001</c:v>
                </c:pt>
                <c:pt idx="6">
                  <c:v>0.23599999999999999</c:v>
                </c:pt>
                <c:pt idx="7">
                  <c:v>0.28100000000000003</c:v>
                </c:pt>
                <c:pt idx="8">
                  <c:v>0.312</c:v>
                </c:pt>
                <c:pt idx="9">
                  <c:v>1.5529999999999999</c:v>
                </c:pt>
                <c:pt idx="10">
                  <c:v>0.32340000000000002</c:v>
                </c:pt>
                <c:pt idx="11">
                  <c:v>2.52E-2</c:v>
                </c:pt>
              </c:numCache>
            </c:numRef>
          </c:val>
        </c:ser>
        <c:ser>
          <c:idx val="1"/>
          <c:order val="1"/>
          <c:tx>
            <c:strRef>
              <c:f>Sheet1!$C$1</c:f>
              <c:strCache>
                <c:ptCount val="1"/>
                <c:pt idx="0">
                  <c:v>(b)(2)</c:v>
                </c:pt>
              </c:strCache>
            </c:strRef>
          </c:tx>
          <c:spPr>
            <a:solidFill>
              <a:schemeClr val="accent2"/>
            </a:solidFill>
            <a:ln>
              <a:noFill/>
            </a:ln>
            <a:effectLst/>
          </c:spPr>
          <c:invertIfNegative val="0"/>
          <c:cat>
            <c:strRef>
              <c:f>Sheet1!$A$2:$A$13</c:f>
              <c:strCache>
                <c:ptCount val="12"/>
                <c:pt idx="0">
                  <c:v>mu</c:v>
                </c:pt>
                <c:pt idx="1">
                  <c:v>ms</c:v>
                </c:pt>
                <c:pt idx="2">
                  <c:v>xu</c:v>
                </c:pt>
                <c:pt idx="3">
                  <c:v>xs</c:v>
                </c:pt>
                <c:pt idx="4">
                  <c:v>imu</c:v>
                </c:pt>
                <c:pt idx="5">
                  <c:v>inu</c:v>
                </c:pt>
                <c:pt idx="6">
                  <c:v>ims</c:v>
                </c:pt>
                <c:pt idx="7">
                  <c:v>ins</c:v>
                </c:pt>
                <c:pt idx="8">
                  <c:v>w</c:v>
                </c:pt>
                <c:pt idx="9">
                  <c:v>r</c:v>
                </c:pt>
                <c:pt idx="10">
                  <c:v>t</c:v>
                </c:pt>
                <c:pt idx="11">
                  <c:v>b</c:v>
                </c:pt>
              </c:strCache>
            </c:strRef>
          </c:cat>
          <c:val>
            <c:numRef>
              <c:f>Sheet1!$C$2:$C$13</c:f>
              <c:numCache>
                <c:formatCode>General</c:formatCode>
                <c:ptCount val="12"/>
                <c:pt idx="0">
                  <c:v>0</c:v>
                </c:pt>
                <c:pt idx="1">
                  <c:v>1.1059000000000001</c:v>
                </c:pt>
                <c:pt idx="2">
                  <c:v>0.96660000000000001</c:v>
                </c:pt>
                <c:pt idx="3">
                  <c:v>3.3300000000000003E-2</c:v>
                </c:pt>
                <c:pt idx="4">
                  <c:v>0</c:v>
                </c:pt>
                <c:pt idx="5">
                  <c:v>0.20200000000000001</c:v>
                </c:pt>
                <c:pt idx="6">
                  <c:v>0.26200000000000001</c:v>
                </c:pt>
                <c:pt idx="7">
                  <c:v>0.33400000000000002</c:v>
                </c:pt>
                <c:pt idx="8">
                  <c:v>0.22800000000000001</c:v>
                </c:pt>
                <c:pt idx="9">
                  <c:v>2.94</c:v>
                </c:pt>
                <c:pt idx="10">
                  <c:v>-0.40579999999999999</c:v>
                </c:pt>
                <c:pt idx="11">
                  <c:v>-5.7700000000000001E-2</c:v>
                </c:pt>
              </c:numCache>
            </c:numRef>
          </c:val>
        </c:ser>
        <c:dLbls>
          <c:showLegendKey val="0"/>
          <c:showVal val="0"/>
          <c:showCatName val="0"/>
          <c:showSerName val="0"/>
          <c:showPercent val="0"/>
          <c:showBubbleSize val="0"/>
        </c:dLbls>
        <c:gapWidth val="219"/>
        <c:overlap val="-27"/>
        <c:axId val="390032200"/>
        <c:axId val="279024784"/>
      </c:barChart>
      <c:catAx>
        <c:axId val="39003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79024784"/>
        <c:crosses val="autoZero"/>
        <c:auto val="1"/>
        <c:lblAlgn val="ctr"/>
        <c:lblOffset val="100"/>
        <c:noMultiLvlLbl val="0"/>
      </c:catAx>
      <c:valAx>
        <c:axId val="27902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charset="0"/>
                <a:ea typeface="Times New Roman" charset="0"/>
                <a:cs typeface="Times New Roman" charset="0"/>
              </a:defRPr>
            </a:pPr>
            <a:endParaRPr lang="en-US"/>
          </a:p>
        </c:txPr>
        <c:crossAx val="3900322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2BE92A-EED9-4CA6-9603-D5F2956D6FBC}" type="datetimeFigureOut">
              <a:rPr lang="en-US" smtClean="0"/>
              <a:t>10/8/2018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1E4C28-39F4-4330-BF98-2493A7019F92}" type="slidenum">
              <a:rPr lang="en-US" smtClean="0"/>
              <a:t>‹#›</a:t>
            </a:fld>
            <a:endParaRPr lang="en-US"/>
          </a:p>
        </p:txBody>
      </p:sp>
    </p:spTree>
    <p:extLst>
      <p:ext uri="{BB962C8B-B14F-4D97-AF65-F5344CB8AC3E}">
        <p14:creationId xmlns:p14="http://schemas.microsoft.com/office/powerpoint/2010/main" val="176744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cs typeface="Arial" panose="020B0604020202020204" pitchFamily="34" charset="0"/>
            </a:endParaRPr>
          </a:p>
        </p:txBody>
      </p:sp>
      <p:sp>
        <p:nvSpPr>
          <p:cNvPr id="6144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57066" indent="-291179" algn="r" rtl="1">
              <a:spcBef>
                <a:spcPct val="30000"/>
              </a:spcBef>
              <a:defRPr sz="1200">
                <a:solidFill>
                  <a:schemeClr val="tx1"/>
                </a:solidFill>
                <a:latin typeface="Calibri" panose="020F0502020204030204" pitchFamily="34" charset="0"/>
                <a:cs typeface="Arial" panose="020B0604020202020204" pitchFamily="34" charset="0"/>
              </a:defRPr>
            </a:lvl2pPr>
            <a:lvl3pPr marL="1164717" indent="-232943" algn="r" rtl="1">
              <a:spcBef>
                <a:spcPct val="30000"/>
              </a:spcBef>
              <a:defRPr sz="1200">
                <a:solidFill>
                  <a:schemeClr val="tx1"/>
                </a:solidFill>
                <a:latin typeface="Calibri" panose="020F0502020204030204" pitchFamily="34" charset="0"/>
                <a:cs typeface="Arial" panose="020B0604020202020204" pitchFamily="34" charset="0"/>
              </a:defRPr>
            </a:lvl3pPr>
            <a:lvl4pPr marL="1630604" indent="-232943" algn="r" rtl="1">
              <a:spcBef>
                <a:spcPct val="30000"/>
              </a:spcBef>
              <a:defRPr sz="1200">
                <a:solidFill>
                  <a:schemeClr val="tx1"/>
                </a:solidFill>
                <a:latin typeface="Calibri" panose="020F0502020204030204" pitchFamily="34" charset="0"/>
                <a:cs typeface="Arial" panose="020B0604020202020204" pitchFamily="34" charset="0"/>
              </a:defRPr>
            </a:lvl4pPr>
            <a:lvl5pPr marL="2096491" indent="-232943" algn="r" rtl="1">
              <a:spcBef>
                <a:spcPct val="30000"/>
              </a:spcBef>
              <a:defRPr sz="1200">
                <a:solidFill>
                  <a:schemeClr val="tx1"/>
                </a:solidFill>
                <a:latin typeface="Calibri" panose="020F0502020204030204" pitchFamily="34" charset="0"/>
                <a:cs typeface="Arial" panose="020B0604020202020204" pitchFamily="34" charset="0"/>
              </a:defRPr>
            </a:lvl5pPr>
            <a:lvl6pPr marL="2562377" indent="-23294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28264" indent="-23294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94151" indent="-23294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960038" indent="-23294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fontAlgn="base">
              <a:spcBef>
                <a:spcPct val="0"/>
              </a:spcBef>
              <a:spcAft>
                <a:spcPct val="0"/>
              </a:spcAft>
            </a:pPr>
            <a:fld id="{3B25C306-8DB5-407A-B3CB-42E305E502F6}" type="slidenum">
              <a:rPr lang="he-IL" altLang="en-US" smtClean="0"/>
              <a:pPr algn="l" fontAlgn="base">
                <a:spcBef>
                  <a:spcPct val="0"/>
                </a:spcBef>
                <a:spcAft>
                  <a:spcPct val="0"/>
                </a:spcAft>
              </a:pPr>
              <a:t>19</a:t>
            </a:fld>
            <a:endParaRPr lang="he-IL" altLang="en-US" smtClean="0"/>
          </a:p>
        </p:txBody>
      </p:sp>
    </p:spTree>
    <p:extLst>
      <p:ext uri="{BB962C8B-B14F-4D97-AF65-F5344CB8AC3E}">
        <p14:creationId xmlns:p14="http://schemas.microsoft.com/office/powerpoint/2010/main" val="254077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cs typeface="Arial" panose="020B0604020202020204" pitchFamily="34" charset="0"/>
            </a:endParaRPr>
          </a:p>
        </p:txBody>
      </p:sp>
      <p:sp>
        <p:nvSpPr>
          <p:cNvPr id="6144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57066" indent="-291179" algn="r" rtl="1">
              <a:spcBef>
                <a:spcPct val="30000"/>
              </a:spcBef>
              <a:defRPr sz="1200">
                <a:solidFill>
                  <a:schemeClr val="tx1"/>
                </a:solidFill>
                <a:latin typeface="Calibri" panose="020F0502020204030204" pitchFamily="34" charset="0"/>
                <a:cs typeface="Arial" panose="020B0604020202020204" pitchFamily="34" charset="0"/>
              </a:defRPr>
            </a:lvl2pPr>
            <a:lvl3pPr marL="1164717" indent="-232943" algn="r" rtl="1">
              <a:spcBef>
                <a:spcPct val="30000"/>
              </a:spcBef>
              <a:defRPr sz="1200">
                <a:solidFill>
                  <a:schemeClr val="tx1"/>
                </a:solidFill>
                <a:latin typeface="Calibri" panose="020F0502020204030204" pitchFamily="34" charset="0"/>
                <a:cs typeface="Arial" panose="020B0604020202020204" pitchFamily="34" charset="0"/>
              </a:defRPr>
            </a:lvl3pPr>
            <a:lvl4pPr marL="1630604" indent="-232943" algn="r" rtl="1">
              <a:spcBef>
                <a:spcPct val="30000"/>
              </a:spcBef>
              <a:defRPr sz="1200">
                <a:solidFill>
                  <a:schemeClr val="tx1"/>
                </a:solidFill>
                <a:latin typeface="Calibri" panose="020F0502020204030204" pitchFamily="34" charset="0"/>
                <a:cs typeface="Arial" panose="020B0604020202020204" pitchFamily="34" charset="0"/>
              </a:defRPr>
            </a:lvl4pPr>
            <a:lvl5pPr marL="2096491" indent="-232943" algn="r" rtl="1">
              <a:spcBef>
                <a:spcPct val="30000"/>
              </a:spcBef>
              <a:defRPr sz="1200">
                <a:solidFill>
                  <a:schemeClr val="tx1"/>
                </a:solidFill>
                <a:latin typeface="Calibri" panose="020F0502020204030204" pitchFamily="34" charset="0"/>
                <a:cs typeface="Arial" panose="020B0604020202020204" pitchFamily="34" charset="0"/>
              </a:defRPr>
            </a:lvl5pPr>
            <a:lvl6pPr marL="2562377" indent="-23294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28264" indent="-23294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94151" indent="-23294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960038" indent="-232943"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fontAlgn="base">
              <a:spcBef>
                <a:spcPct val="0"/>
              </a:spcBef>
              <a:spcAft>
                <a:spcPct val="0"/>
              </a:spcAft>
            </a:pPr>
            <a:fld id="{3B25C306-8DB5-407A-B3CB-42E305E502F6}" type="slidenum">
              <a:rPr lang="he-IL" altLang="en-US" smtClean="0"/>
              <a:pPr algn="l" fontAlgn="base">
                <a:spcBef>
                  <a:spcPct val="0"/>
                </a:spcBef>
                <a:spcAft>
                  <a:spcPct val="0"/>
                </a:spcAft>
              </a:pPr>
              <a:t>106</a:t>
            </a:fld>
            <a:endParaRPr lang="he-IL" altLang="en-US" smtClean="0"/>
          </a:p>
        </p:txBody>
      </p:sp>
    </p:spTree>
    <p:extLst>
      <p:ext uri="{BB962C8B-B14F-4D97-AF65-F5344CB8AC3E}">
        <p14:creationId xmlns:p14="http://schemas.microsoft.com/office/powerpoint/2010/main" val="254077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10/8/2018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60.png"/><Relationship Id="rId3" Type="http://schemas.openxmlformats.org/officeDocument/2006/relationships/chart" Target="../charts/chart9.xml"/><Relationship Id="rId7" Type="http://schemas.openxmlformats.org/officeDocument/2006/relationships/image" Target="../media/image150.png"/><Relationship Id="rId12" Type="http://schemas.openxmlformats.org/officeDocument/2006/relationships/image" Target="../media/image250.png"/><Relationship Id="rId17" Type="http://schemas.openxmlformats.org/officeDocument/2006/relationships/image" Target="../media/image300.png"/><Relationship Id="rId2" Type="http://schemas.openxmlformats.org/officeDocument/2006/relationships/chart" Target="../charts/chart9.xml"/><Relationship Id="rId16"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230.png"/><Relationship Id="rId5" Type="http://schemas.openxmlformats.org/officeDocument/2006/relationships/image" Target="../media/image130.png"/><Relationship Id="rId15" Type="http://schemas.openxmlformats.org/officeDocument/2006/relationships/image" Target="../media/image280.png"/><Relationship Id="rId10" Type="http://schemas.openxmlformats.org/officeDocument/2006/relationships/image" Target="../media/image220.png"/><Relationship Id="rId4" Type="http://schemas.openxmlformats.org/officeDocument/2006/relationships/image" Target="../media/image120.png"/><Relationship Id="rId9" Type="http://schemas.openxmlformats.org/officeDocument/2006/relationships/image" Target="../media/image180.png"/><Relationship Id="rId14" Type="http://schemas.openxmlformats.org/officeDocument/2006/relationships/image" Target="../media/image270.png"/></Relationships>
</file>

<file path=ppt/slides/_rels/slide112.xml.rels><?xml version="1.0" encoding="UTF-8" standalone="yes"?>
<Relationships xmlns="http://schemas.openxmlformats.org/package/2006/relationships"><Relationship Id="rId8" Type="http://schemas.openxmlformats.org/officeDocument/2006/relationships/image" Target="../media/image340.png"/><Relationship Id="rId13" Type="http://schemas.openxmlformats.org/officeDocument/2006/relationships/image" Target="../media/image370.png"/><Relationship Id="rId3" Type="http://schemas.openxmlformats.org/officeDocument/2006/relationships/chart" Target="../charts/chart10.xml"/><Relationship Id="rId7" Type="http://schemas.openxmlformats.org/officeDocument/2006/relationships/image" Target="../media/image150.png"/><Relationship Id="rId12" Type="http://schemas.openxmlformats.org/officeDocument/2006/relationships/image" Target="../media/image360.png"/><Relationship Id="rId17" Type="http://schemas.openxmlformats.org/officeDocument/2006/relationships/image" Target="../media/image300.png"/><Relationship Id="rId2" Type="http://schemas.openxmlformats.org/officeDocument/2006/relationships/chart" Target="../charts/chart10.xml"/><Relationship Id="rId16"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330.png"/><Relationship Id="rId11" Type="http://schemas.openxmlformats.org/officeDocument/2006/relationships/image" Target="../media/image230.png"/><Relationship Id="rId5" Type="http://schemas.openxmlformats.org/officeDocument/2006/relationships/image" Target="../media/image320.png"/><Relationship Id="rId15" Type="http://schemas.openxmlformats.org/officeDocument/2006/relationships/image" Target="../media/image380.png"/><Relationship Id="rId10" Type="http://schemas.openxmlformats.org/officeDocument/2006/relationships/image" Target="../media/image350.png"/><Relationship Id="rId4" Type="http://schemas.openxmlformats.org/officeDocument/2006/relationships/image" Target="../media/image310.png"/><Relationship Id="rId9" Type="http://schemas.openxmlformats.org/officeDocument/2006/relationships/image" Target="../media/image180.png"/><Relationship Id="rId14" Type="http://schemas.openxmlformats.org/officeDocument/2006/relationships/image" Target="../media/image27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onlinelibrary.wiley.com/doi/full/10.1111/j.1468-5965.2010.02063.x#t3n2" TargetMode="External"/><Relationship Id="rId2" Type="http://schemas.openxmlformats.org/officeDocument/2006/relationships/hyperlink" Target="https://onlinelibrary.wiley.com/doi/full/10.1111/j.1468-5965.2010.02063.x#t3n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_ftn1"/><Relationship Id="rId1" Type="http://schemas.openxmlformats.org/officeDocument/2006/relationships/slideLayout" Target="../slideLayouts/slideLayout2.xml"/><Relationship Id="rId4" Type="http://schemas.openxmlformats.org/officeDocument/2006/relationships/hyperlink" Target="#_ftnref1"/></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271.png"/><Relationship Id="rId13" Type="http://schemas.openxmlformats.org/officeDocument/2006/relationships/image" Target="../media/image32.png"/><Relationship Id="rId3" Type="http://schemas.openxmlformats.org/officeDocument/2006/relationships/chart" Target="../charts/chart3.xml"/><Relationship Id="rId7" Type="http://schemas.openxmlformats.org/officeDocument/2006/relationships/image" Target="../media/image261.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chart" Target="../charts/chart3.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41.png"/><Relationship Id="rId11" Type="http://schemas.openxmlformats.org/officeDocument/2006/relationships/image" Target="../media/image30.png"/><Relationship Id="rId5" Type="http://schemas.openxmlformats.org/officeDocument/2006/relationships/image" Target="../media/image231.png"/><Relationship Id="rId15" Type="http://schemas.openxmlformats.org/officeDocument/2006/relationships/image" Target="../media/image34.png"/><Relationship Id="rId10" Type="http://schemas.openxmlformats.org/officeDocument/2006/relationships/image" Target="../media/image291.png"/><Relationship Id="rId4" Type="http://schemas.openxmlformats.org/officeDocument/2006/relationships/image" Target="../media/image221.png"/><Relationship Id="rId9" Type="http://schemas.openxmlformats.org/officeDocument/2006/relationships/image" Target="../media/image281.png"/><Relationship Id="rId14" Type="http://schemas.openxmlformats.org/officeDocument/2006/relationships/image" Target="../media/image33.png"/></Relationships>
</file>

<file path=ppt/slides/_rels/slide9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chart" Target="../charts/chart4.xml"/><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chart" Target="../charts/chart4.xml"/><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t>The Welfare </a:t>
            </a:r>
            <a:r>
              <a:rPr lang="en-US" b="1" dirty="0" smtClean="0"/>
              <a:t>State in the presence  Globalization and Aging Forces</a:t>
            </a:r>
            <a:endParaRPr lang="en-US" dirty="0"/>
          </a:p>
        </p:txBody>
      </p:sp>
      <p:sp>
        <p:nvSpPr>
          <p:cNvPr id="3" name="Subtitle 2"/>
          <p:cNvSpPr>
            <a:spLocks noGrp="1"/>
          </p:cNvSpPr>
          <p:nvPr>
            <p:ph type="subTitle" idx="1"/>
          </p:nvPr>
        </p:nvSpPr>
        <p:spPr/>
        <p:txBody>
          <a:bodyPr/>
          <a:lstStyle/>
          <a:p>
            <a:pPr algn="l"/>
            <a:r>
              <a:rPr lang="en-US" dirty="0" smtClean="0"/>
              <a:t>                                 </a:t>
            </a:r>
            <a:r>
              <a:rPr lang="en-US" sz="2800" dirty="0" smtClean="0"/>
              <a:t>Assaf Razin </a:t>
            </a:r>
          </a:p>
          <a:p>
            <a:pPr algn="l"/>
            <a:r>
              <a:rPr lang="en-US" sz="2800" dirty="0" smtClean="0"/>
              <a:t>                   October 2018</a:t>
            </a:r>
            <a:endParaRPr lang="en-US" sz="2800" dirty="0"/>
          </a:p>
        </p:txBody>
      </p:sp>
    </p:spTree>
    <p:extLst>
      <p:ext uri="{BB962C8B-B14F-4D97-AF65-F5344CB8AC3E}">
        <p14:creationId xmlns:p14="http://schemas.microsoft.com/office/powerpoint/2010/main" val="34012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5023" y="0"/>
            <a:ext cx="8027720" cy="5365571"/>
          </a:xfrm>
          <a:prstGeom prst="rect">
            <a:avLst/>
          </a:prstGeom>
        </p:spPr>
        <p:txBody>
          <a:bodyPr wrap="square">
            <a:spAutoFit/>
          </a:bodyPr>
          <a:lstStyle/>
          <a:p>
            <a:pPr marL="457200" marR="0">
              <a:lnSpc>
                <a:spcPct val="200000"/>
              </a:lnSpc>
              <a:spcBef>
                <a:spcPts val="0"/>
              </a:spcBef>
              <a:spcAft>
                <a:spcPts val="800"/>
              </a:spcAft>
            </a:pPr>
            <a:r>
              <a:rPr lang="en-US" sz="2800" b="1" dirty="0" smtClean="0">
                <a:solidFill>
                  <a:srgbClr val="808080"/>
                </a:solidFill>
                <a:latin typeface="Arial" panose="020B0604020202020204" pitchFamily="34" charset="0"/>
                <a:ea typeface="Calibri" panose="020F0502020204030204" pitchFamily="34" charset="0"/>
                <a:cs typeface="Arial" panose="020B0604020202020204" pitchFamily="34" charset="0"/>
              </a:rPr>
              <a:t>Inter-industry Trade and Inequality</a:t>
            </a:r>
          </a:p>
          <a:p>
            <a:pPr marL="457200" marR="0">
              <a:lnSpc>
                <a:spcPct val="200000"/>
              </a:lnSpc>
              <a:spcBef>
                <a:spcPts val="0"/>
              </a:spcBef>
              <a:spcAft>
                <a:spcPts val="800"/>
              </a:spcAft>
            </a:pPr>
            <a:r>
              <a:rPr lang="en-US" sz="2800" b="1" dirty="0" smtClean="0">
                <a:solidFill>
                  <a:srgbClr val="808080"/>
                </a:solidFill>
                <a:latin typeface="Arial" panose="020B0604020202020204" pitchFamily="34" charset="0"/>
                <a:ea typeface="Calibri" panose="020F0502020204030204" pitchFamily="34" charset="0"/>
                <a:cs typeface="Arial" panose="020B0604020202020204" pitchFamily="34" charset="0"/>
              </a:rPr>
              <a:t>Standard </a:t>
            </a:r>
            <a:r>
              <a:rPr lang="en-US" sz="2800" b="1" dirty="0">
                <a:solidFill>
                  <a:srgbClr val="808080"/>
                </a:solidFill>
                <a:latin typeface="Arial" panose="020B0604020202020204" pitchFamily="34" charset="0"/>
                <a:ea typeface="Calibri" panose="020F0502020204030204" pitchFamily="34" charset="0"/>
                <a:cs typeface="Arial" panose="020B0604020202020204" pitchFamily="34" charset="0"/>
              </a:rPr>
              <a:t>economic analysis predicts that increased U.S. trade with unskilled labor–abundant countries should reduce the relative wages of U.S. unskilled labor, </a:t>
            </a:r>
            <a:r>
              <a:rPr lang="en-US" sz="2800" b="1" dirty="0" err="1">
                <a:solidFill>
                  <a:srgbClr val="808080"/>
                </a:solidFill>
                <a:latin typeface="Arial" panose="020B0604020202020204" pitchFamily="34" charset="0"/>
                <a:ea typeface="Calibri" panose="020F0502020204030204" pitchFamily="34" charset="0"/>
                <a:cs typeface="Arial" panose="020B0604020202020204" pitchFamily="34" charset="0"/>
              </a:rPr>
              <a:t>Stolper</a:t>
            </a:r>
            <a:r>
              <a:rPr lang="en-US" sz="2800" b="1" dirty="0">
                <a:solidFill>
                  <a:srgbClr val="808080"/>
                </a:solidFill>
                <a:latin typeface="Arial" panose="020B0604020202020204" pitchFamily="34" charset="0"/>
                <a:ea typeface="Calibri" panose="020F0502020204030204" pitchFamily="34" charset="0"/>
                <a:cs typeface="Arial" panose="020B0604020202020204" pitchFamily="34" charset="0"/>
              </a:rPr>
              <a:t> and Samuelson (</a:t>
            </a:r>
            <a:r>
              <a:rPr lang="en-US" sz="2800" b="1" dirty="0" smtClean="0">
                <a:solidFill>
                  <a:srgbClr val="808080"/>
                </a:solidFill>
                <a:latin typeface="Arial" panose="020B0604020202020204" pitchFamily="34" charset="0"/>
                <a:ea typeface="Calibri" panose="020F0502020204030204" pitchFamily="34" charset="0"/>
                <a:cs typeface="Arial" panose="020B0604020202020204" pitchFamily="34" charset="0"/>
              </a:rPr>
              <a:t>1941).</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92747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Regulated Migration vs Free Migration</a:t>
            </a:r>
            <a:endParaRPr lang="en-US" dirty="0"/>
          </a:p>
        </p:txBody>
      </p:sp>
      <p:sp>
        <p:nvSpPr>
          <p:cNvPr id="3" name="Content Placeholder 2"/>
          <p:cNvSpPr>
            <a:spLocks noGrp="1"/>
          </p:cNvSpPr>
          <p:nvPr>
            <p:ph idx="1"/>
          </p:nvPr>
        </p:nvSpPr>
        <p:spPr/>
        <p:txBody>
          <a:bodyPr/>
          <a:lstStyle/>
          <a:p>
            <a:pPr marL="0" indent="0">
              <a:buNone/>
            </a:pPr>
            <a:r>
              <a:rPr lang="en-US" dirty="0"/>
              <a:t>Jeff Sachs (2017) put this succinctly when he said: “If people were told that they could move, no questions asked, probably a billion would shift around the planet within five years, with many coming to Europe and the US. No society would tolerate even a fraction of that flow. Any politician who says, ‘let’s be generous,’ without saying—‘we’re not going to let the doors wide open’ will lose.” Rational and generous policy that also resonates politically will not eliminate national borders altogether. Rather, it will set calls for limits on flow of migrants.</a:t>
            </a:r>
          </a:p>
        </p:txBody>
      </p:sp>
    </p:spTree>
    <p:extLst>
      <p:ext uri="{BB962C8B-B14F-4D97-AF65-F5344CB8AC3E}">
        <p14:creationId xmlns:p14="http://schemas.microsoft.com/office/powerpoint/2010/main" val="29718270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Regulated Migration vs Free </a:t>
            </a:r>
            <a:r>
              <a:rPr lang="en-US" dirty="0" err="1" smtClean="0"/>
              <a:t>Migration:</a:t>
            </a:r>
            <a:r>
              <a:rPr lang="en-US" dirty="0" err="1"/>
              <a:t>The</a:t>
            </a:r>
            <a:r>
              <a:rPr lang="en-US" dirty="0"/>
              <a:t> fiscal burden hypothesis vs.  The magnet hypothesis</a:t>
            </a:r>
            <a:r>
              <a:rPr lang="en-US" dirty="0" smtClean="0"/>
              <a:t> </a:t>
            </a:r>
            <a:endParaRPr lang="en-US" dirty="0"/>
          </a:p>
        </p:txBody>
      </p:sp>
      <p:sp>
        <p:nvSpPr>
          <p:cNvPr id="3" name="Content Placeholder 2"/>
          <p:cNvSpPr>
            <a:spLocks noGrp="1"/>
          </p:cNvSpPr>
          <p:nvPr>
            <p:ph idx="1"/>
          </p:nvPr>
        </p:nvSpPr>
        <p:spPr/>
        <p:txBody>
          <a:bodyPr/>
          <a:lstStyle/>
          <a:p>
            <a:pPr marL="0" indent="0">
              <a:lnSpc>
                <a:spcPct val="200000"/>
              </a:lnSpc>
              <a:buNone/>
            </a:pPr>
            <a:r>
              <a:rPr lang="en-US" dirty="0" smtClean="0"/>
              <a:t>Razin and </a:t>
            </a:r>
            <a:r>
              <a:rPr lang="en-US" dirty="0" err="1" smtClean="0"/>
              <a:t>Wahba</a:t>
            </a:r>
            <a:r>
              <a:rPr lang="en-US" dirty="0" smtClean="0"/>
              <a:t> (2015) utilize </a:t>
            </a:r>
            <a:r>
              <a:rPr lang="en-US" dirty="0"/>
              <a:t>the free labor movement within the European Union plus Norway and Switzerland (henceforth referred to as EUROPE, or EUR) and the restricted movement from outside EUROPE in order to compare the free-migration regime to the controlled-migration regime. Using bilateral migration movements, and splitting the sample among flows within EUROPE and flows from outside EUROPE, they identify the migration regime effect.</a:t>
            </a:r>
          </a:p>
        </p:txBody>
      </p:sp>
    </p:spTree>
    <p:extLst>
      <p:ext uri="{BB962C8B-B14F-4D97-AF65-F5344CB8AC3E}">
        <p14:creationId xmlns:p14="http://schemas.microsoft.com/office/powerpoint/2010/main" val="2328429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55" y="1317466"/>
            <a:ext cx="8596668" cy="1320800"/>
          </a:xfrm>
        </p:spPr>
        <p:txBody>
          <a:bodyPr>
            <a:normAutofit fontScale="90000"/>
          </a:bodyPr>
          <a:lstStyle/>
          <a:p>
            <a:r>
              <a:rPr lang="en-GB" dirty="0" smtClean="0"/>
              <a:t>                   EUR </a:t>
            </a:r>
            <a:r>
              <a:rPr lang="en-GB" dirty="0"/>
              <a:t>&amp; </a:t>
            </a:r>
            <a:r>
              <a:rPr lang="en-GB" dirty="0" smtClean="0"/>
              <a:t>DC        </a:t>
            </a:r>
            <a:r>
              <a:rPr lang="en-GB" dirty="0"/>
              <a:t>EUR &amp; LDC</a:t>
            </a:r>
            <a:r>
              <a:rPr lang="en-US" dirty="0"/>
              <a:t/>
            </a:r>
            <a:br>
              <a:rPr lang="en-US" dirty="0"/>
            </a:br>
            <a:r>
              <a:rPr lang="en-US" dirty="0" smtClean="0"/>
              <a:t>                    </a:t>
            </a:r>
            <a:r>
              <a:rPr lang="en-GB" dirty="0" smtClean="0"/>
              <a:t>to EUR              to EUR</a:t>
            </a:r>
            <a:r>
              <a:rPr lang="en-US" dirty="0"/>
              <a:t/>
            </a:r>
            <a:br>
              <a:rPr lang="en-US" dirty="0"/>
            </a:br>
            <a:r>
              <a:rPr lang="en-US" dirty="0" smtClean="0"/>
              <a:t>                </a:t>
            </a:r>
            <a:endParaRPr lang="en-US" dirty="0"/>
          </a:p>
        </p:txBody>
      </p:sp>
      <p:graphicFrame>
        <p:nvGraphicFramePr>
          <p:cNvPr id="5" name="Content Placeholder 4"/>
          <p:cNvGraphicFramePr>
            <a:graphicFrameLocks noGrp="1"/>
          </p:cNvGraphicFramePr>
          <p:nvPr>
            <p:ph idx="1"/>
          </p:nvPr>
        </p:nvGraphicFramePr>
        <p:xfrm>
          <a:off x="1834992" y="2638266"/>
          <a:ext cx="6282053" cy="3448304"/>
        </p:xfrm>
        <a:graphic>
          <a:graphicData uri="http://schemas.openxmlformats.org/drawingml/2006/table">
            <a:tbl>
              <a:tblPr firstRow="1" firstCol="1" bandRow="1" bandCol="1">
                <a:tableStyleId>{5C22544A-7EE6-4342-B048-85BDC9FD1C3A}</a:tableStyleId>
              </a:tblPr>
              <a:tblGrid>
                <a:gridCol w="1179899"/>
                <a:gridCol w="850359"/>
                <a:gridCol w="850359"/>
                <a:gridCol w="850359"/>
                <a:gridCol w="850359"/>
                <a:gridCol w="850359"/>
                <a:gridCol w="850359"/>
              </a:tblGrid>
              <a:tr h="213995">
                <a:tc>
                  <a:txBody>
                    <a:bodyPr/>
                    <a:lstStyle/>
                    <a:p>
                      <a:pPr>
                        <a:lnSpc>
                          <a:spcPct val="200000"/>
                        </a:lnSpc>
                        <a:spcAft>
                          <a:spcPts val="1000"/>
                        </a:spcAft>
                      </a:pPr>
                      <a:r>
                        <a:rPr lang="en-US" sz="1200">
                          <a:effectLst/>
                        </a:rPr>
                        <a:t>Social benefits per capita (logs)</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–0.110</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–0.112</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–0.116</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–0.115</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–0.136</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–0.131</a:t>
                      </a:r>
                      <a:endParaRPr lang="en-US" sz="1100">
                        <a:effectLst/>
                        <a:latin typeface="Calibri" panose="020F0502020204030204" pitchFamily="34" charset="0"/>
                        <a:cs typeface="Arial" panose="020B0604020202020204" pitchFamily="34" charset="0"/>
                      </a:endParaRPr>
                    </a:p>
                  </a:txBody>
                  <a:tcPr marL="68580" marR="68580" marT="0" marB="0" anchor="ctr"/>
                </a:tc>
              </a:tr>
              <a:tr h="220345">
                <a:tc>
                  <a:txBody>
                    <a:bodyPr/>
                    <a:lstStyle/>
                    <a:p>
                      <a:pPr>
                        <a:lnSpc>
                          <a:spcPct val="200000"/>
                        </a:lnSpc>
                        <a:spcAft>
                          <a:spcPts val="1000"/>
                        </a:spcAft>
                      </a:pPr>
                      <a:r>
                        <a:rPr lang="en-US" sz="1200">
                          <a:effectLst/>
                        </a:rPr>
                        <a:t>1974</a:t>
                      </a:r>
                      <a:r>
                        <a:rPr lang="en-GB" sz="1200">
                          <a:effectLst/>
                        </a:rPr>
                        <a:t>–19</a:t>
                      </a:r>
                      <a:r>
                        <a:rPr lang="en-US" sz="1200">
                          <a:effectLst/>
                        </a:rPr>
                        <a:t>90 (host)</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(0.057)*</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(0.056)**</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(0.047)**</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(0.056)**</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(0.053)**</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(0.047)***</a:t>
                      </a:r>
                      <a:endParaRPr lang="en-US" sz="1100">
                        <a:effectLst/>
                        <a:latin typeface="Calibri" panose="020F0502020204030204" pitchFamily="34" charset="0"/>
                        <a:cs typeface="Arial" panose="020B0604020202020204" pitchFamily="34" charset="0"/>
                      </a:endParaRPr>
                    </a:p>
                  </a:txBody>
                  <a:tcPr marL="68580" marR="68580" marT="0" marB="0" anchor="ctr"/>
                </a:tc>
              </a:tr>
              <a:tr h="213995">
                <a:tc>
                  <a:txBody>
                    <a:bodyPr/>
                    <a:lstStyle/>
                    <a:p>
                      <a:pPr>
                        <a:lnSpc>
                          <a:spcPct val="200000"/>
                        </a:lnSpc>
                        <a:spcAft>
                          <a:spcPts val="1000"/>
                        </a:spcAft>
                      </a:pPr>
                      <a:r>
                        <a:rPr lang="en-US" sz="1200">
                          <a:effectLst/>
                        </a:rPr>
                        <a:t>Social benefits per capita (logs)</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0.113</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0.137</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0.132</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0.102</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0.101</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0.110</a:t>
                      </a:r>
                      <a:endParaRPr lang="en-US" sz="1100">
                        <a:effectLst/>
                        <a:latin typeface="Calibri" panose="020F0502020204030204" pitchFamily="34" charset="0"/>
                        <a:cs typeface="Arial" panose="020B0604020202020204" pitchFamily="34" charset="0"/>
                      </a:endParaRPr>
                    </a:p>
                  </a:txBody>
                  <a:tcPr marL="68580" marR="68580" marT="0" marB="0" anchor="ctr"/>
                </a:tc>
              </a:tr>
              <a:tr h="220345">
                <a:tc>
                  <a:txBody>
                    <a:bodyPr/>
                    <a:lstStyle/>
                    <a:p>
                      <a:pPr>
                        <a:lnSpc>
                          <a:spcPct val="200000"/>
                        </a:lnSpc>
                        <a:spcAft>
                          <a:spcPts val="1000"/>
                        </a:spcAft>
                      </a:pPr>
                      <a:r>
                        <a:rPr lang="en-US" sz="1200">
                          <a:effectLst/>
                        </a:rPr>
                        <a:t>1974–1990 (host) X R</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(0.053)**</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(0.064)**</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(0.055)**</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(0.065)</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a:effectLst/>
                        </a:rPr>
                        <a:t>(0.079)</a:t>
                      </a:r>
                      <a:endParaRPr lang="en-US" sz="110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200000"/>
                        </a:lnSpc>
                        <a:spcAft>
                          <a:spcPts val="0"/>
                        </a:spcAft>
                      </a:pPr>
                      <a:r>
                        <a:rPr lang="en-GB" sz="1200" dirty="0">
                          <a:effectLst/>
                        </a:rPr>
                        <a:t>(0.066)*</a:t>
                      </a:r>
                      <a:endParaRPr lang="en-US" sz="1100" dirty="0">
                        <a:effectLst/>
                        <a:latin typeface="Calibri" panose="020F0502020204030204" pitchFamily="34" charset="0"/>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4289375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Coordination/competition comparison </a:t>
            </a:r>
            <a:r>
              <a:rPr lang="en-US" dirty="0"/>
              <a:t>may offer some explanation to the differences between the U.S. (coordination through federal government) and the EU (competition with no federal government) with respect to the size (generosity) of the welfare state. Indeed, Razin and Sadka (2014) finds that fiscal coordination among member states tends to diminish the size of the welfare state. </a:t>
            </a:r>
            <a:endParaRPr lang="en-US" dirty="0" smtClean="0"/>
          </a:p>
          <a:p>
            <a:endParaRPr lang="en-US" dirty="0"/>
          </a:p>
          <a:p>
            <a:pPr marL="0" indent="0">
              <a:buNone/>
            </a:pPr>
            <a:r>
              <a:rPr lang="en-US" dirty="0" smtClean="0"/>
              <a:t>It </a:t>
            </a:r>
            <a:r>
              <a:rPr lang="en-US" dirty="0"/>
              <a:t>is still true </a:t>
            </a:r>
            <a:r>
              <a:rPr lang="en-US" dirty="0" smtClean="0"/>
              <a:t>in the model that that </a:t>
            </a:r>
            <a:r>
              <a:rPr lang="en-US" dirty="0"/>
              <a:t>even though easier capital-market accessibility tends contract the size of the welfare state.</a:t>
            </a:r>
          </a:p>
          <a:p>
            <a:endParaRPr lang="en-US" dirty="0"/>
          </a:p>
        </p:txBody>
      </p:sp>
    </p:spTree>
    <p:extLst>
      <p:ext uri="{BB962C8B-B14F-4D97-AF65-F5344CB8AC3E}">
        <p14:creationId xmlns:p14="http://schemas.microsoft.com/office/powerpoint/2010/main" val="16969688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241" y="2401724"/>
            <a:ext cx="8596668" cy="1320800"/>
          </a:xfrm>
        </p:spPr>
        <p:txBody>
          <a:bodyPr/>
          <a:lstStyle/>
          <a:p>
            <a:r>
              <a:rPr lang="en-US" dirty="0" smtClean="0"/>
              <a:t>Israel’s Globalization and the Decline of the Welfare State</a:t>
            </a:r>
            <a:endParaRPr lang="en-US" dirty="0"/>
          </a:p>
        </p:txBody>
      </p:sp>
    </p:spTree>
    <p:extLst>
      <p:ext uri="{BB962C8B-B14F-4D97-AF65-F5344CB8AC3E}">
        <p14:creationId xmlns:p14="http://schemas.microsoft.com/office/powerpoint/2010/main" val="19314216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81979" y="270121"/>
                <a:ext cx="6096000" cy="7324697"/>
              </a:xfrm>
              <a:prstGeom prst="rect">
                <a:avLst/>
              </a:prstGeom>
            </p:spPr>
            <p:txBody>
              <a:bodyPr>
                <a:spAutoFit/>
              </a:bodyPr>
              <a:lstStyle/>
              <a:p>
                <a:pPr indent="457200">
                  <a:lnSpc>
                    <a:spcPct val="200000"/>
                  </a:lnSpc>
                  <a:spcBef>
                    <a:spcPts val="1200"/>
                  </a:spcBef>
                  <a:spcAft>
                    <a:spcPts val="1200"/>
                  </a:spcAft>
                </a:pPr>
                <a:r>
                  <a:rPr lang="en-US" sz="2800" dirty="0" smtClean="0">
                    <a:effectLst/>
                    <a:latin typeface="Cambria Math" panose="02040503050406030204" pitchFamily="18" charset="0"/>
                    <a:ea typeface="Times New Roman" panose="02020603050405020304" pitchFamily="18" charset="0"/>
                  </a:rPr>
                  <a:t>Full Financial Market Integration</a:t>
                </a:r>
              </a:p>
              <a:p>
                <a:pPr indent="457200">
                  <a:lnSpc>
                    <a:spcPct val="200000"/>
                  </a:lnSpc>
                  <a:spcBef>
                    <a:spcPts val="1200"/>
                  </a:spcBef>
                  <a:spcAft>
                    <a:spcPts val="1200"/>
                  </a:spcAft>
                </a:pPr>
                <a14:m>
                  <m:oMathPara xmlns:m="http://schemas.openxmlformats.org/officeDocument/2006/math">
                    <m:oMathParaPr>
                      <m:jc m:val="centerGroup"/>
                    </m:oMathParaPr>
                    <m:oMath xmlns:m="http://schemas.openxmlformats.org/officeDocument/2006/math">
                      <m:r>
                        <a:rPr lang="en-US">
                          <a:effectLst/>
                          <a:latin typeface="Cambria Math" panose="02040503050406030204" pitchFamily="18" charset="0"/>
                          <a:ea typeface="Times New Roman" panose="02020603050405020304" pitchFamily="18" charset="0"/>
                        </a:rPr>
                        <m:t>1+</m:t>
                      </m:r>
                      <m:sSubSup>
                        <m:sSubSupPr>
                          <m:ctrlPr>
                            <a:rPr lang="en-US" i="1">
                              <a:effectLst/>
                              <a:latin typeface="Cambria Math" panose="02040503050406030204" pitchFamily="18" charset="0"/>
                              <a:ea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rPr>
                            <m:t>𝑟</m:t>
                          </m:r>
                        </m:e>
                        <m:sub>
                          <m:r>
                            <a:rPr lang="en-US" i="1">
                              <a:effectLst/>
                              <a:latin typeface="Cambria Math" panose="02040503050406030204" pitchFamily="18" charset="0"/>
                              <a:ea typeface="Times New Roman" panose="02020603050405020304" pitchFamily="18" charset="0"/>
                            </a:rPr>
                            <m:t>𝑡</m:t>
                          </m:r>
                        </m:sub>
                        <m:sup>
                          <m:r>
                            <a:rPr lang="en-US" i="1">
                              <a:effectLst/>
                              <a:latin typeface="Cambria Math" panose="02040503050406030204" pitchFamily="18" charset="0"/>
                              <a:ea typeface="Times New Roman" panose="02020603050405020304" pitchFamily="18" charset="0"/>
                            </a:rPr>
                            <m:t>𝑈𝑆</m:t>
                          </m:r>
                        </m:sup>
                      </m:sSubSup>
                      <m:r>
                        <a:rPr lang="en-US">
                          <a:effectLst/>
                          <a:latin typeface="Cambria Math" panose="02040503050406030204" pitchFamily="18" charset="0"/>
                          <a:ea typeface="Times New Roman" panose="02020603050405020304" pitchFamily="18" charset="0"/>
                        </a:rPr>
                        <m:t>=</m:t>
                      </m:r>
                      <m:d>
                        <m:dPr>
                          <m:ctrlPr>
                            <a:rPr lang="en-US" i="1">
                              <a:effectLst/>
                              <a:latin typeface="Cambria Math" panose="02040503050406030204" pitchFamily="18" charset="0"/>
                              <a:ea typeface="Times New Roman" panose="02020603050405020304" pitchFamily="18" charset="0"/>
                            </a:rPr>
                          </m:ctrlPr>
                        </m:dPr>
                        <m:e>
                          <m:r>
                            <a:rPr lang="en-US">
                              <a:effectLst/>
                              <a:latin typeface="Cambria Math" panose="02040503050406030204" pitchFamily="18" charset="0"/>
                              <a:ea typeface="Times New Roman" panose="02020603050405020304" pitchFamily="18" charset="0"/>
                            </a:rPr>
                            <m:t>1+</m:t>
                          </m:r>
                          <m:sSubSup>
                            <m:sSubSupPr>
                              <m:ctrlPr>
                                <a:rPr lang="en-US" i="1">
                                  <a:effectLst/>
                                  <a:latin typeface="Cambria Math" panose="02040503050406030204" pitchFamily="18" charset="0"/>
                                  <a:ea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rPr>
                                <m:t>𝑟</m:t>
                              </m:r>
                            </m:e>
                            <m:sub>
                              <m:r>
                                <a:rPr lang="en-US" i="1">
                                  <a:effectLst/>
                                  <a:latin typeface="Cambria Math" panose="02040503050406030204" pitchFamily="18" charset="0"/>
                                  <a:ea typeface="Times New Roman" panose="02020603050405020304" pitchFamily="18" charset="0"/>
                                </a:rPr>
                                <m:t>𝑡</m:t>
                              </m:r>
                            </m:sub>
                            <m:sup>
                              <m:r>
                                <a:rPr lang="en-US" i="1">
                                  <a:effectLst/>
                                  <a:latin typeface="Cambria Math" panose="02040503050406030204" pitchFamily="18" charset="0"/>
                                  <a:ea typeface="Times New Roman" panose="02020603050405020304" pitchFamily="18" charset="0"/>
                                </a:rPr>
                                <m:t>𝑖</m:t>
                              </m:r>
                            </m:sup>
                          </m:sSubSup>
                        </m:e>
                      </m:d>
                      <m:f>
                        <m:fPr>
                          <m:ctrlPr>
                            <a:rPr lang="en-US" i="1">
                              <a:effectLst/>
                              <a:latin typeface="Cambria Math" panose="02040503050406030204" pitchFamily="18" charset="0"/>
                              <a:ea typeface="Times New Roman" panose="02020603050405020304" pitchFamily="18" charset="0"/>
                            </a:rPr>
                          </m:ctrlPr>
                        </m:fPr>
                        <m:num>
                          <m:sSub>
                            <m:sSubPr>
                              <m:ctrlPr>
                                <a:rPr lang="en-US"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𝑞</m:t>
                              </m:r>
                            </m:e>
                            <m:sub>
                              <m:f>
                                <m:fPr>
                                  <m:type m:val="lin"/>
                                  <m:ctrlPr>
                                    <a:rPr lang="en-US"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𝑖</m:t>
                                  </m:r>
                                </m:num>
                                <m:den>
                                  <m:r>
                                    <a:rPr lang="en-US" i="1">
                                      <a:effectLst/>
                                      <a:latin typeface="Cambria Math" panose="02040503050406030204" pitchFamily="18" charset="0"/>
                                      <a:ea typeface="Times New Roman" panose="02020603050405020304" pitchFamily="18" charset="0"/>
                                    </a:rPr>
                                    <m:t>𝑈𝑆</m:t>
                                  </m:r>
                                </m:den>
                              </m:f>
                              <m:r>
                                <a:rPr lang="en-US">
                                  <a:effectLst/>
                                  <a:latin typeface="Cambria Math" panose="02040503050406030204" pitchFamily="18" charset="0"/>
                                  <a:ea typeface="Times New Roman" panose="02020603050405020304" pitchFamily="18" charset="0"/>
                                </a:rPr>
                                <m:t>, </m:t>
                              </m:r>
                              <m:r>
                                <a:rPr lang="en-US" i="1">
                                  <a:effectLst/>
                                  <a:latin typeface="Cambria Math" panose="02040503050406030204" pitchFamily="18" charset="0"/>
                                  <a:ea typeface="Times New Roman" panose="02020603050405020304" pitchFamily="18" charset="0"/>
                                </a:rPr>
                                <m:t>𝑡</m:t>
                              </m:r>
                              <m:r>
                                <a:rPr lang="en-US">
                                  <a:effectLst/>
                                  <a:latin typeface="Cambria Math" panose="02040503050406030204" pitchFamily="18" charset="0"/>
                                  <a:ea typeface="Times New Roman" panose="02020603050405020304" pitchFamily="18" charset="0"/>
                                </a:rPr>
                                <m:t>+1</m:t>
                              </m:r>
                            </m:sub>
                          </m:sSub>
                        </m:num>
                        <m:den>
                          <m:sSub>
                            <m:sSubPr>
                              <m:ctrlPr>
                                <a:rPr lang="en-US"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𝑞</m:t>
                              </m:r>
                            </m:e>
                            <m:sub>
                              <m:f>
                                <m:fPr>
                                  <m:type m:val="lin"/>
                                  <m:ctrlPr>
                                    <a:rPr lang="en-US"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𝑖</m:t>
                                  </m:r>
                                </m:num>
                                <m:den>
                                  <m:r>
                                    <a:rPr lang="en-US" i="1">
                                      <a:effectLst/>
                                      <a:latin typeface="Cambria Math" panose="02040503050406030204" pitchFamily="18" charset="0"/>
                                      <a:ea typeface="Times New Roman" panose="02020603050405020304" pitchFamily="18" charset="0"/>
                                    </a:rPr>
                                    <m:t>𝑈𝑆</m:t>
                                  </m:r>
                                </m:den>
                              </m:f>
                              <m:r>
                                <a:rPr lang="en-US">
                                  <a:effectLst/>
                                  <a:latin typeface="Cambria Math" panose="02040503050406030204" pitchFamily="18" charset="0"/>
                                  <a:ea typeface="Times New Roman" panose="02020603050405020304" pitchFamily="18" charset="0"/>
                                </a:rPr>
                                <m:t>, </m:t>
                              </m:r>
                              <m:r>
                                <a:rPr lang="en-US" i="1">
                                  <a:effectLst/>
                                  <a:latin typeface="Cambria Math" panose="02040503050406030204" pitchFamily="18" charset="0"/>
                                  <a:ea typeface="Times New Roman" panose="02020603050405020304" pitchFamily="18" charset="0"/>
                                </a:rPr>
                                <m:t>𝑡</m:t>
                              </m:r>
                            </m:sub>
                          </m:sSub>
                        </m:den>
                      </m:f>
                      <m:r>
                        <a:rPr lang="en-US" i="1">
                          <a:effectLst/>
                          <a:latin typeface="Cambria Math" panose="02040503050406030204" pitchFamily="18" charset="0"/>
                          <a:ea typeface="Times New Roman" panose="02020603050405020304" pitchFamily="18" charset="0"/>
                        </a:rPr>
                        <m:t> ,</m:t>
                      </m:r>
                    </m:oMath>
                  </m:oMathPara>
                </a14:m>
                <a:endParaRPr lang="en-US" sz="2000" dirty="0">
                  <a:effectLst/>
                  <a:latin typeface="Times New Roman" panose="02020603050405020304" pitchFamily="18" charset="0"/>
                  <a:ea typeface="Times New Roman" panose="02020603050405020304" pitchFamily="18" charset="0"/>
                </a:endParaRPr>
              </a:p>
              <a:p>
                <a:pPr>
                  <a:lnSpc>
                    <a:spcPct val="200000"/>
                  </a:lnSpc>
                  <a:spcBef>
                    <a:spcPts val="1200"/>
                  </a:spcBef>
                  <a:spcAft>
                    <a:spcPts val="1200"/>
                  </a:spcAft>
                </a:pPr>
                <a:r>
                  <a:rPr lang="en-US" dirty="0">
                    <a:effectLst/>
                    <a:latin typeface="Times New Roman" panose="02020603050405020304" pitchFamily="18" charset="0"/>
                    <a:ea typeface="Times New Roman" panose="02020603050405020304" pitchFamily="18" charset="0"/>
                  </a:rPr>
                  <a:t>Where </a:t>
                </a:r>
                <a14:m>
                  <m:oMath xmlns:m="http://schemas.openxmlformats.org/officeDocument/2006/math">
                    <m:r>
                      <a:rPr lang="en-US" i="1">
                        <a:effectLst/>
                        <a:latin typeface="Cambria Math" panose="02040503050406030204" pitchFamily="18" charset="0"/>
                        <a:ea typeface="Times New Roman" panose="02020603050405020304" pitchFamily="18" charset="0"/>
                      </a:rPr>
                      <m:t>𝑖</m:t>
                    </m:r>
                  </m:oMath>
                </a14:m>
                <a:r>
                  <a:rPr lang="en-US" dirty="0">
                    <a:effectLst/>
                    <a:latin typeface="Times New Roman" panose="02020603050405020304" pitchFamily="18" charset="0"/>
                    <a:ea typeface="Times New Roman" panose="02020603050405020304" pitchFamily="18" charset="0"/>
                  </a:rPr>
                  <a:t> stands for Israel, Canada, Germany and the United Kingdom; and q stands for the real exchange rate </a:t>
                </a:r>
                <a:r>
                  <a:rPr lang="en-US" i="1" dirty="0">
                    <a:effectLst/>
                    <a:latin typeface="Times New Roman" panose="02020603050405020304" pitchFamily="18" charset="0"/>
                    <a:ea typeface="Times New Roman" panose="02020603050405020304" pitchFamily="18" charset="0"/>
                  </a:rPr>
                  <a:t>vis a vis</a:t>
                </a:r>
                <a:r>
                  <a:rPr lang="en-US" dirty="0">
                    <a:effectLst/>
                    <a:latin typeface="Times New Roman" panose="02020603050405020304" pitchFamily="18" charset="0"/>
                    <a:ea typeface="Times New Roman" panose="02020603050405020304" pitchFamily="18" charset="0"/>
                  </a:rPr>
                  <a:t> the US dollar:</a:t>
                </a:r>
                <a:endParaRPr lang="en-US" sz="2000" dirty="0">
                  <a:effectLst/>
                  <a:latin typeface="Times New Roman" panose="02020603050405020304" pitchFamily="18" charset="0"/>
                  <a:ea typeface="Times New Roman" panose="02020603050405020304" pitchFamily="18" charset="0"/>
                </a:endParaRPr>
              </a:p>
              <a:p>
                <a:pPr>
                  <a:lnSpc>
                    <a:spcPct val="200000"/>
                  </a:lnSpc>
                  <a:spcBef>
                    <a:spcPts val="1200"/>
                  </a:spcBef>
                  <a:spcAft>
                    <a:spcPts val="1200"/>
                  </a:spcAft>
                </a:pPr>
                <a14:m>
                  <m:oMathPara xmlns:m="http://schemas.openxmlformats.org/officeDocument/2006/math">
                    <m:oMathParaPr>
                      <m:jc m:val="centerGroup"/>
                    </m:oMathParaPr>
                    <m:oMath xmlns:m="http://schemas.openxmlformats.org/officeDocument/2006/math">
                      <m:sSubSup>
                        <m:sSubSupPr>
                          <m:ctrlPr>
                            <a:rPr lang="en-US" i="1">
                              <a:effectLst/>
                              <a:latin typeface="Cambria Math" panose="02040503050406030204" pitchFamily="18" charset="0"/>
                              <a:ea typeface="Times New Roman" panose="02020603050405020304" pitchFamily="18" charset="0"/>
                            </a:rPr>
                          </m:ctrlPr>
                        </m:sSubSupPr>
                        <m:e>
                          <m:d>
                            <m:dPr>
                              <m:ctrlPr>
                                <a:rPr lang="en-US" i="1">
                                  <a:effectLst/>
                                  <a:latin typeface="Cambria Math" panose="02040503050406030204" pitchFamily="18" charset="0"/>
                                  <a:ea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rPr>
                                <m:t>15</m:t>
                              </m:r>
                            </m:e>
                          </m:d>
                          <m:r>
                            <a:rPr lang="en-US" i="1">
                              <a:effectLst/>
                              <a:latin typeface="Cambria Math" panose="02040503050406030204" pitchFamily="18" charset="0"/>
                              <a:ea typeface="Times New Roman" panose="02020603050405020304" pitchFamily="18" charset="0"/>
                            </a:rPr>
                            <m:t>        </m:t>
                          </m:r>
                          <m:r>
                            <a:rPr lang="en-US" i="1">
                              <a:effectLst/>
                              <a:latin typeface="Cambria Math" panose="02040503050406030204" pitchFamily="18" charset="0"/>
                              <a:ea typeface="Times New Roman" panose="02020603050405020304" pitchFamily="18" charset="0"/>
                            </a:rPr>
                            <m:t>𝑞</m:t>
                          </m:r>
                        </m:e>
                        <m:sub>
                          <m:f>
                            <m:fPr>
                              <m:type m:val="lin"/>
                              <m:ctrlPr>
                                <a:rPr lang="en-US"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𝑖</m:t>
                              </m:r>
                            </m:num>
                            <m:den>
                              <m:r>
                                <a:rPr lang="en-US" i="1">
                                  <a:effectLst/>
                                  <a:latin typeface="Cambria Math" panose="02040503050406030204" pitchFamily="18" charset="0"/>
                                  <a:ea typeface="Times New Roman" panose="02020603050405020304" pitchFamily="18" charset="0"/>
                                </a:rPr>
                                <m:t>𝑈𝑆</m:t>
                              </m:r>
                            </m:den>
                          </m:f>
                          <m:r>
                            <a:rPr lang="en-US">
                              <a:effectLst/>
                              <a:latin typeface="Cambria Math" panose="02040503050406030204" pitchFamily="18" charset="0"/>
                              <a:ea typeface="Times New Roman" panose="02020603050405020304" pitchFamily="18" charset="0"/>
                            </a:rPr>
                            <m:t>, </m:t>
                          </m:r>
                          <m:r>
                            <a:rPr lang="en-US" i="1">
                              <a:effectLst/>
                              <a:latin typeface="Cambria Math" panose="02040503050406030204" pitchFamily="18" charset="0"/>
                              <a:ea typeface="Times New Roman" panose="02020603050405020304" pitchFamily="18" charset="0"/>
                            </a:rPr>
                            <m:t>𝑡</m:t>
                          </m:r>
                        </m:sub>
                        <m:sup>
                          <m:r>
                            <a:rPr lang="en-US" i="1">
                              <a:effectLst/>
                              <a:latin typeface="Cambria Math" panose="02040503050406030204" pitchFamily="18" charset="0"/>
                              <a:ea typeface="Times New Roman" panose="02020603050405020304" pitchFamily="18" charset="0"/>
                            </a:rPr>
                            <m:t>𝑡</m:t>
                          </m:r>
                        </m:sup>
                      </m:sSubSup>
                      <m:r>
                        <a:rPr lang="en-US">
                          <a:effectLst/>
                          <a:latin typeface="Cambria Math" panose="02040503050406030204" pitchFamily="18" charset="0"/>
                          <a:ea typeface="Times New Roman" panose="02020603050405020304" pitchFamily="18" charset="0"/>
                        </a:rPr>
                        <m:t>=</m:t>
                      </m:r>
                      <m:sSub>
                        <m:sSubPr>
                          <m:ctrlPr>
                            <a:rPr lang="en-US"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𝐸</m:t>
                          </m:r>
                        </m:e>
                        <m:sub>
                          <m:f>
                            <m:fPr>
                              <m:type m:val="lin"/>
                              <m:ctrlPr>
                                <a:rPr lang="en-US"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𝑖</m:t>
                              </m:r>
                            </m:num>
                            <m:den>
                              <m:r>
                                <a:rPr lang="en-US" i="1">
                                  <a:effectLst/>
                                  <a:latin typeface="Cambria Math" panose="02040503050406030204" pitchFamily="18" charset="0"/>
                                  <a:ea typeface="Times New Roman" panose="02020603050405020304" pitchFamily="18" charset="0"/>
                                </a:rPr>
                                <m:t>𝑈𝑆</m:t>
                              </m:r>
                            </m:den>
                          </m:f>
                          <m:r>
                            <a:rPr lang="en-US">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𝑡</m:t>
                          </m:r>
                        </m:sub>
                      </m:sSub>
                      <m:f>
                        <m:fPr>
                          <m:ctrlPr>
                            <a:rPr lang="en-US" i="1">
                              <a:effectLst/>
                              <a:latin typeface="Cambria Math" panose="02040503050406030204" pitchFamily="18" charset="0"/>
                              <a:ea typeface="Times New Roman" panose="02020603050405020304" pitchFamily="18" charset="0"/>
                            </a:rPr>
                          </m:ctrlPr>
                        </m:fPr>
                        <m:num>
                          <m:sSub>
                            <m:sSubPr>
                              <m:ctrlPr>
                                <a:rPr lang="en-US"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𝑃</m:t>
                              </m:r>
                            </m:e>
                            <m:sub>
                              <m:r>
                                <a:rPr lang="en-US" i="1">
                                  <a:effectLst/>
                                  <a:latin typeface="Cambria Math" panose="02040503050406030204" pitchFamily="18" charset="0"/>
                                  <a:ea typeface="Times New Roman" panose="02020603050405020304" pitchFamily="18" charset="0"/>
                                </a:rPr>
                                <m:t>𝑈𝑆</m:t>
                              </m:r>
                              <m:r>
                                <a:rPr lang="en-US">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𝑡</m:t>
                              </m:r>
                            </m:sub>
                          </m:sSub>
                        </m:num>
                        <m:den>
                          <m:sSub>
                            <m:sSubPr>
                              <m:ctrlPr>
                                <a:rPr lang="en-US"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𝑃</m:t>
                              </m:r>
                            </m:e>
                            <m:sub>
                              <m:r>
                                <a:rPr lang="en-US" i="1">
                                  <a:effectLst/>
                                  <a:latin typeface="Cambria Math" panose="02040503050406030204" pitchFamily="18" charset="0"/>
                                  <a:ea typeface="Times New Roman" panose="02020603050405020304" pitchFamily="18" charset="0"/>
                                </a:rPr>
                                <m:t>𝑖</m:t>
                              </m:r>
                              <m:r>
                                <a:rPr lang="en-US">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𝑡</m:t>
                              </m:r>
                            </m:sub>
                          </m:sSub>
                        </m:den>
                      </m:f>
                      <m:r>
                        <a:rPr lang="en-US" i="1">
                          <a:effectLst/>
                          <a:latin typeface="Cambria Math" panose="02040503050406030204" pitchFamily="18" charset="0"/>
                          <a:ea typeface="Times New Roman" panose="02020603050405020304" pitchFamily="18" charset="0"/>
                        </a:rPr>
                        <m:t> ,</m:t>
                      </m:r>
                    </m:oMath>
                  </m:oMathPara>
                </a14:m>
                <a:endParaRPr lang="en-US" sz="2000" dirty="0">
                  <a:effectLst/>
                  <a:latin typeface="Times New Roman" panose="02020603050405020304" pitchFamily="18" charset="0"/>
                  <a:ea typeface="Times New Roman" panose="02020603050405020304" pitchFamily="18" charset="0"/>
                </a:endParaRPr>
              </a:p>
              <a:p>
                <a:pPr>
                  <a:lnSpc>
                    <a:spcPct val="200000"/>
                  </a:lnSpc>
                  <a:spcBef>
                    <a:spcPts val="1200"/>
                  </a:spcBef>
                  <a:spcAft>
                    <a:spcPts val="1200"/>
                  </a:spcAft>
                </a:pPr>
                <a:r>
                  <a:rPr lang="en-US" dirty="0">
                    <a:effectLst/>
                    <a:latin typeface="Times New Roman" panose="02020603050405020304" pitchFamily="18" charset="0"/>
                    <a:ea typeface="Times New Roman" panose="02020603050405020304" pitchFamily="18" charset="0"/>
                  </a:rPr>
                  <a:t>In addition, </a:t>
                </a:r>
                <a14:m>
                  <m:oMath xmlns:m="http://schemas.openxmlformats.org/officeDocument/2006/math">
                    <m:r>
                      <a:rPr lang="en-US" i="1">
                        <a:effectLst/>
                        <a:latin typeface="Cambria Math" panose="02040503050406030204" pitchFamily="18" charset="0"/>
                        <a:ea typeface="Times New Roman" panose="02020603050405020304" pitchFamily="18" charset="0"/>
                      </a:rPr>
                      <m:t>𝐸</m:t>
                    </m:r>
                  </m:oMath>
                </a14:m>
                <a:r>
                  <a:rPr lang="en-US" dirty="0">
                    <a:effectLst/>
                    <a:latin typeface="Times New Roman" panose="02020603050405020304" pitchFamily="18" charset="0"/>
                    <a:ea typeface="Times New Roman" panose="02020603050405020304" pitchFamily="18" charset="0"/>
                  </a:rPr>
                  <a:t> stands for the nominal exchange rate, vis a vis the US dollar; and </a:t>
                </a:r>
                <a14:m>
                  <m:oMath xmlns:m="http://schemas.openxmlformats.org/officeDocument/2006/math">
                    <m:r>
                      <a:rPr lang="en-US" i="1">
                        <a:effectLst/>
                        <a:latin typeface="Cambria Math" panose="02040503050406030204" pitchFamily="18" charset="0"/>
                        <a:ea typeface="Times New Roman" panose="02020603050405020304" pitchFamily="18" charset="0"/>
                      </a:rPr>
                      <m:t>𝑃</m:t>
                    </m:r>
                  </m:oMath>
                </a14:m>
                <a:r>
                  <a:rPr lang="en-US" dirty="0">
                    <a:effectLst/>
                    <a:latin typeface="Times New Roman" panose="02020603050405020304" pitchFamily="18" charset="0"/>
                    <a:ea typeface="Times New Roman" panose="02020603050405020304" pitchFamily="18" charset="0"/>
                  </a:rPr>
                  <a:t> stands for the price level.</a:t>
                </a:r>
                <a:endParaRPr lang="en-US" sz="2000" dirty="0">
                  <a:effectLst/>
                  <a:latin typeface="Times New Roman" panose="02020603050405020304" pitchFamily="18" charset="0"/>
                  <a:ea typeface="Times New Roman" panose="02020603050405020304" pitchFamily="18" charset="0"/>
                </a:endParaRPr>
              </a:p>
              <a:p>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81979" y="270121"/>
                <a:ext cx="6096000" cy="7324697"/>
              </a:xfrm>
              <a:prstGeom prst="rect">
                <a:avLst/>
              </a:prstGeom>
              <a:blipFill rotWithShape="0">
                <a:blip r:embed="rId2"/>
                <a:stretch>
                  <a:fillRect l="-800" r="-1300"/>
                </a:stretch>
              </a:blipFill>
            </p:spPr>
            <p:txBody>
              <a:bodyPr/>
              <a:lstStyle/>
              <a:p>
                <a:r>
                  <a:rPr lang="en-US">
                    <a:noFill/>
                  </a:rPr>
                  <a:t> </a:t>
                </a:r>
              </a:p>
            </p:txBody>
          </p:sp>
        </mc:Fallback>
      </mc:AlternateContent>
    </p:spTree>
    <p:extLst>
      <p:ext uri="{BB962C8B-B14F-4D97-AF65-F5344CB8AC3E}">
        <p14:creationId xmlns:p14="http://schemas.microsoft.com/office/powerpoint/2010/main" val="12376780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כותרת 1"/>
          <p:cNvSpPr>
            <a:spLocks noGrp="1"/>
          </p:cNvSpPr>
          <p:nvPr>
            <p:ph type="title"/>
          </p:nvPr>
        </p:nvSpPr>
        <p:spPr>
          <a:xfrm>
            <a:off x="1835150" y="47626"/>
            <a:ext cx="7886700" cy="1325563"/>
          </a:xfrm>
        </p:spPr>
        <p:txBody>
          <a:bodyPr>
            <a:normAutofit fontScale="90000"/>
          </a:bodyPr>
          <a:lstStyle/>
          <a:p>
            <a:r>
              <a:rPr lang="en-US" altLang="en-US" sz="2800" dirty="0" smtClean="0">
                <a:latin typeface="Arial" panose="020B0604020202020204" pitchFamily="34" charset="0"/>
                <a:ea typeface="Times New Roman" panose="02020603050405020304" pitchFamily="18" charset="0"/>
              </a:rPr>
              <a:t>In  </a:t>
            </a:r>
            <a:r>
              <a:rPr lang="en-US" altLang="en-US" sz="2800" dirty="0">
                <a:latin typeface="Arial" panose="020B0604020202020204" pitchFamily="34" charset="0"/>
                <a:ea typeface="Times New Roman" panose="02020603050405020304" pitchFamily="18" charset="0"/>
              </a:rPr>
              <a:t>the late 1990s and early 2000s Israel’s </a:t>
            </a:r>
            <a:r>
              <a:rPr lang="en-US"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real interest rate, adjusted for real exchange rate </a:t>
            </a:r>
            <a:r>
              <a:rPr lang="en-US" altLang="en-US" sz="2800" dirty="0" smtClean="0">
                <a:latin typeface="Arial" panose="020B0604020202020204" pitchFamily="34" charset="0"/>
                <a:ea typeface="Times New Roman" panose="02020603050405020304" pitchFamily="18" charset="0"/>
              </a:rPr>
              <a:t>converged </a:t>
            </a:r>
            <a:r>
              <a:rPr lang="en-US" altLang="en-US" sz="2800" dirty="0">
                <a:latin typeface="Arial" panose="020B0604020202020204" pitchFamily="34" charset="0"/>
                <a:ea typeface="Times New Roman" panose="02020603050405020304" pitchFamily="18" charset="0"/>
              </a:rPr>
              <a:t>to the US real interest rate; implying that Israel financial markets integrated significantly into the world financial markets</a:t>
            </a:r>
            <a:r>
              <a:rPr lang="en-US" sz="2800" dirty="0"/>
              <a:t/>
            </a:r>
            <a:br>
              <a:rPr lang="en-US" sz="2800" dirty="0"/>
            </a:br>
            <a:r>
              <a:rPr lang="en-US" altLang="en-US" sz="2800" dirty="0">
                <a:solidFill>
                  <a:srgbClr val="C00000"/>
                </a:solidFill>
                <a:cs typeface="Times New Roman" panose="02020603050405020304" pitchFamily="18" charset="0"/>
              </a:rPr>
              <a:t>		</a:t>
            </a:r>
          </a:p>
        </p:txBody>
      </p:sp>
      <p:sp>
        <p:nvSpPr>
          <p:cNvPr id="60419" name="מלבן 5"/>
          <p:cNvSpPr>
            <a:spLocks noChangeArrowheads="1"/>
          </p:cNvSpPr>
          <p:nvPr/>
        </p:nvSpPr>
        <p:spPr bwMode="auto">
          <a:xfrm>
            <a:off x="1976439" y="1035051"/>
            <a:ext cx="8447087" cy="514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50000"/>
              </a:lnSpc>
              <a:spcBef>
                <a:spcPct val="0"/>
              </a:spcBef>
              <a:spcAft>
                <a:spcPts val="1200"/>
              </a:spcAft>
              <a:buNone/>
            </a:pPr>
            <a:r>
              <a:rPr lang="en-US" altLang="en-US" sz="1800" b="1" dirty="0"/>
              <a:t>		</a:t>
            </a:r>
          </a:p>
          <a:p>
            <a:pPr algn="l" rtl="0">
              <a:lnSpc>
                <a:spcPct val="150000"/>
              </a:lnSpc>
              <a:spcBef>
                <a:spcPct val="0"/>
              </a:spcBef>
              <a:spcAft>
                <a:spcPts val="1200"/>
              </a:spcAft>
              <a:buNone/>
            </a:pPr>
            <a:endParaRPr lang="en-US" altLang="en-US" sz="1800" b="1" dirty="0"/>
          </a:p>
          <a:p>
            <a:pPr algn="l" rtl="0">
              <a:lnSpc>
                <a:spcPct val="150000"/>
              </a:lnSpc>
              <a:spcBef>
                <a:spcPct val="0"/>
              </a:spcBef>
              <a:spcAft>
                <a:spcPts val="1200"/>
              </a:spcAft>
              <a:buNone/>
            </a:pPr>
            <a:endParaRPr lang="en-US" altLang="en-US" sz="1800" b="1" dirty="0"/>
          </a:p>
          <a:p>
            <a:pPr algn="l" rtl="0">
              <a:lnSpc>
                <a:spcPct val="150000"/>
              </a:lnSpc>
              <a:spcBef>
                <a:spcPct val="0"/>
              </a:spcBef>
              <a:spcAft>
                <a:spcPts val="1200"/>
              </a:spcAft>
              <a:buNone/>
            </a:pPr>
            <a:endParaRPr lang="en-US" altLang="en-US" sz="1800" b="1" dirty="0"/>
          </a:p>
          <a:p>
            <a:pPr algn="l" rtl="0">
              <a:lnSpc>
                <a:spcPct val="150000"/>
              </a:lnSpc>
              <a:spcBef>
                <a:spcPct val="0"/>
              </a:spcBef>
              <a:spcAft>
                <a:spcPts val="1200"/>
              </a:spcAft>
              <a:buNone/>
            </a:pPr>
            <a:endParaRPr lang="en-US" altLang="en-US" sz="1800" b="1" dirty="0"/>
          </a:p>
          <a:p>
            <a:pPr algn="l" rtl="0">
              <a:lnSpc>
                <a:spcPct val="150000"/>
              </a:lnSpc>
              <a:spcBef>
                <a:spcPct val="0"/>
              </a:spcBef>
              <a:spcAft>
                <a:spcPts val="1200"/>
              </a:spcAft>
              <a:buNone/>
            </a:pPr>
            <a:endParaRPr lang="en-US" altLang="en-US" sz="1800" b="1" dirty="0"/>
          </a:p>
          <a:p>
            <a:pPr algn="l" rtl="0">
              <a:lnSpc>
                <a:spcPct val="150000"/>
              </a:lnSpc>
              <a:spcBef>
                <a:spcPct val="0"/>
              </a:spcBef>
              <a:spcAft>
                <a:spcPts val="1200"/>
              </a:spcAft>
              <a:buNone/>
            </a:pPr>
            <a:endParaRPr lang="en-US" altLang="en-US" sz="1800" b="1" dirty="0"/>
          </a:p>
          <a:p>
            <a:pPr algn="l" rtl="0">
              <a:lnSpc>
                <a:spcPct val="150000"/>
              </a:lnSpc>
              <a:spcBef>
                <a:spcPct val="0"/>
              </a:spcBef>
              <a:spcAft>
                <a:spcPts val="1200"/>
              </a:spcAft>
              <a:buNone/>
            </a:pPr>
            <a:endParaRPr lang="en-US" altLang="en-US" sz="500" b="1" dirty="0"/>
          </a:p>
          <a:p>
            <a:pPr algn="l" rtl="0">
              <a:lnSpc>
                <a:spcPct val="100000"/>
              </a:lnSpc>
              <a:spcBef>
                <a:spcPct val="0"/>
              </a:spcBef>
              <a:spcAft>
                <a:spcPts val="1200"/>
              </a:spcAft>
              <a:buNone/>
            </a:pPr>
            <a:endParaRPr lang="en-US" altLang="en-US" sz="1400" b="1" dirty="0"/>
          </a:p>
          <a:p>
            <a:pPr algn="l" rtl="0">
              <a:lnSpc>
                <a:spcPct val="100000"/>
              </a:lnSpc>
              <a:spcBef>
                <a:spcPct val="0"/>
              </a:spcBef>
              <a:spcAft>
                <a:spcPts val="1200"/>
              </a:spcAft>
              <a:buNone/>
            </a:pPr>
            <a:r>
              <a:rPr lang="en-US" altLang="en-US" sz="1400" b="1" dirty="0"/>
              <a:t>Source: </a:t>
            </a:r>
            <a:r>
              <a:rPr lang="en-US" altLang="en-US" sz="1400" dirty="0"/>
              <a:t>Stats Bureau, FERD, World Bank, Real-exchange-rate adjusted, yields on three-month government bonds for Israel, Canada, Germany and the United Kingdom, and the yields on three-month US government bonds.</a:t>
            </a:r>
            <a:endParaRPr lang="en-US" altLang="en-US" sz="16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7" name="Chart 5"/>
          <p:cNvGraphicFramePr/>
          <p:nvPr>
            <p:extLst>
              <p:ext uri="{D42A27DB-BD31-4B8C-83A1-F6EECF244321}">
                <p14:modId xmlns:p14="http://schemas.microsoft.com/office/powerpoint/2010/main" val="486400566"/>
              </p:ext>
            </p:extLst>
          </p:nvPr>
        </p:nvGraphicFramePr>
        <p:xfrm>
          <a:off x="1551679" y="2278813"/>
          <a:ext cx="6105746" cy="421320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468815" y="2026302"/>
            <a:ext cx="6096000" cy="1027269"/>
          </a:xfrm>
          <a:prstGeom prst="rect">
            <a:avLst/>
          </a:prstGeom>
        </p:spPr>
        <p:txBody>
          <a:bodyPr>
            <a:spAutoFit/>
          </a:bodyPr>
          <a:lstStyle/>
          <a:p>
            <a:pPr algn="ctr">
              <a:lnSpc>
                <a:spcPct val="150000"/>
              </a:lnSpc>
              <a:spcBef>
                <a:spcPct val="0"/>
              </a:spcBef>
              <a:spcAft>
                <a:spcPts val="1200"/>
              </a:spcAft>
            </a:pPr>
            <a:r>
              <a:rPr lang="en-US" altLang="en-US" dirty="0"/>
              <a:t>Real Interest Rate </a:t>
            </a:r>
            <a:r>
              <a:rPr lang="en-US" altLang="en-US" dirty="0" smtClean="0"/>
              <a:t>Adjusted</a:t>
            </a:r>
          </a:p>
          <a:p>
            <a:pPr algn="ctr">
              <a:lnSpc>
                <a:spcPct val="150000"/>
              </a:lnSpc>
              <a:spcBef>
                <a:spcPct val="0"/>
              </a:spcBef>
              <a:spcAft>
                <a:spcPts val="1200"/>
              </a:spcAft>
            </a:pPr>
            <a:r>
              <a:rPr lang="en-US" altLang="en-US" dirty="0" smtClean="0"/>
              <a:t> </a:t>
            </a:r>
            <a:r>
              <a:rPr lang="en-US" altLang="en-US" dirty="0"/>
              <a:t>for Real Exchange Rate Changes (US benchmark) </a:t>
            </a:r>
            <a:endParaRPr lang="en-US" altLang="en-US"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0351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Immigration and Redistribution: R</a:t>
            </a:r>
            <a:r>
              <a:rPr lang="en-US" dirty="0" smtClean="0"/>
              <a:t>egressive </a:t>
            </a:r>
            <a:r>
              <a:rPr lang="en-US" dirty="0"/>
              <a:t>tax-transfer policy </a:t>
            </a:r>
            <a:r>
              <a:rPr lang="en-US" b="1" dirty="0" smtClean="0"/>
              <a:t>Triggered by High Skill Migration Inflow</a:t>
            </a:r>
            <a:r>
              <a:rPr lang="en-US" b="1" dirty="0"/>
              <a:t/>
            </a:r>
            <a:br>
              <a:rPr lang="en-US" b="1" dirty="0"/>
            </a:br>
            <a:endParaRPr lang="en-US" dirty="0"/>
          </a:p>
        </p:txBody>
      </p:sp>
      <p:sp>
        <p:nvSpPr>
          <p:cNvPr id="3" name="Content Placeholder 2"/>
          <p:cNvSpPr>
            <a:spLocks noGrp="1"/>
          </p:cNvSpPr>
          <p:nvPr>
            <p:ph idx="1"/>
          </p:nvPr>
        </p:nvSpPr>
        <p:spPr/>
        <p:txBody>
          <a:bodyPr/>
          <a:lstStyle/>
          <a:p>
            <a:pPr marL="0" indent="0" fontAlgn="base">
              <a:buNone/>
            </a:pPr>
            <a:r>
              <a:rPr lang="en-US" dirty="0" smtClean="0"/>
              <a:t>Razin </a:t>
            </a:r>
            <a:r>
              <a:rPr lang="en-US" dirty="0"/>
              <a:t>and Sadka (2017) provide a </a:t>
            </a:r>
            <a:r>
              <a:rPr lang="en-US" dirty="0" smtClean="0"/>
              <a:t>stylized </a:t>
            </a:r>
            <a:r>
              <a:rPr lang="en-US" dirty="0"/>
              <a:t>general equilibrium model of Israel’s immigration story, to understand better the balance of the political-economic forces at play, and to identify winners and losers (the model is based on Meltzer and Richard 1981 and Razin et al. 2002a,b).</a:t>
            </a:r>
          </a:p>
          <a:p>
            <a:pPr marL="0" indent="0" fontAlgn="base">
              <a:buNone/>
            </a:pPr>
            <a:r>
              <a:rPr lang="en-US" dirty="0"/>
              <a:t>Razin and Sadka (2017) assume two </a:t>
            </a:r>
            <a:r>
              <a:rPr lang="en-US" dirty="0" smtClean="0"/>
              <a:t>labor </a:t>
            </a:r>
            <a:r>
              <a:rPr lang="en-US" dirty="0"/>
              <a:t>skills, unskilled, </a:t>
            </a:r>
            <a:r>
              <a:rPr lang="en-US" i="1" dirty="0"/>
              <a:t>u</a:t>
            </a:r>
            <a:r>
              <a:rPr lang="en-US" dirty="0"/>
              <a:t>, and skilled, </a:t>
            </a:r>
            <a:r>
              <a:rPr lang="en-US" i="1" dirty="0"/>
              <a:t>s</a:t>
            </a:r>
            <a:r>
              <a:rPr lang="en-US" dirty="0"/>
              <a:t>. Immigrants come with no capital. The native-born population's distribution of income depends on heterogeneous cost of education, and human capital investment. There is an upward sloping supply function for each skill group, depending on the income accorded to immigrants in the destination country. </a:t>
            </a:r>
          </a:p>
          <a:p>
            <a:endParaRPr lang="en-US" dirty="0"/>
          </a:p>
        </p:txBody>
      </p:sp>
    </p:spTree>
    <p:extLst>
      <p:ext uri="{BB962C8B-B14F-4D97-AF65-F5344CB8AC3E}">
        <p14:creationId xmlns:p14="http://schemas.microsoft.com/office/powerpoint/2010/main" val="18048068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Israel’s corporate </a:t>
            </a:r>
            <a:r>
              <a:rPr lang="en-US" dirty="0"/>
              <a:t>tax revenue, as a share of total revenue, decreased, whereas payroll tax revenue rises </a:t>
            </a:r>
          </a:p>
        </p:txBody>
      </p:sp>
    </p:spTree>
    <p:extLst>
      <p:ext uri="{BB962C8B-B14F-4D97-AF65-F5344CB8AC3E}">
        <p14:creationId xmlns:p14="http://schemas.microsoft.com/office/powerpoint/2010/main" val="4383917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of Tax Revenue: 2000 vs 2015</a:t>
            </a:r>
            <a:endParaRPr lang="en-US" dirty="0"/>
          </a:p>
        </p:txBody>
      </p:sp>
      <p:sp>
        <p:nvSpPr>
          <p:cNvPr id="3" name="Content Placeholder 2"/>
          <p:cNvSpPr>
            <a:spLocks noGrp="1"/>
          </p:cNvSpPr>
          <p:nvPr>
            <p:ph idx="1"/>
          </p:nvPr>
        </p:nvSpPr>
        <p:spPr>
          <a:xfrm>
            <a:off x="-1197648" y="3684589"/>
            <a:ext cx="8596668" cy="3880773"/>
          </a:xfrm>
        </p:spPr>
        <p:txBody>
          <a:bodyPr/>
          <a:lstStyle/>
          <a:p>
            <a:r>
              <a:rPr lang="he-IL" b="1" dirty="0"/>
              <a:t> </a:t>
            </a:r>
            <a:endParaRPr lang="en-US" dirty="0"/>
          </a:p>
          <a:p>
            <a:r>
              <a:rPr lang="he-IL" b="1" dirty="0"/>
              <a:t> </a:t>
            </a:r>
            <a:endParaRPr lang="en-US" dirty="0"/>
          </a:p>
          <a:p>
            <a:r>
              <a:rPr lang="en-US" dirty="0"/>
              <a:t> </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351249253"/>
              </p:ext>
            </p:extLst>
          </p:nvPr>
        </p:nvGraphicFramePr>
        <p:xfrm>
          <a:off x="1641722" y="3197678"/>
          <a:ext cx="8777514" cy="36603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620067301"/>
              </p:ext>
            </p:extLst>
          </p:nvPr>
        </p:nvGraphicFramePr>
        <p:xfrm>
          <a:off x="773339" y="921203"/>
          <a:ext cx="4796972" cy="28819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352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836" y="1801091"/>
            <a:ext cx="8525164" cy="3257623"/>
          </a:xfrm>
          <a:prstGeom prst="rect">
            <a:avLst/>
          </a:prstGeom>
        </p:spPr>
        <p:txBody>
          <a:bodyPr wrap="square">
            <a:spAutoFit/>
          </a:bodyPr>
          <a:lstStyle/>
          <a:p>
            <a:pPr marL="457200" marR="0">
              <a:lnSpc>
                <a:spcPct val="200000"/>
              </a:lnSpc>
              <a:spcBef>
                <a:spcPts val="0"/>
              </a:spcBef>
              <a:spcAft>
                <a:spcPts val="800"/>
              </a:spcAft>
            </a:pPr>
            <a:r>
              <a:rPr lang="en-US" sz="3600" dirty="0">
                <a:solidFill>
                  <a:srgbClr val="808080"/>
                </a:solidFill>
                <a:latin typeface="Arial" panose="020B0604020202020204" pitchFamily="34" charset="0"/>
                <a:ea typeface="Calibri" panose="020F0502020204030204" pitchFamily="34" charset="0"/>
                <a:cs typeface="Arial" panose="020B0604020202020204" pitchFamily="34" charset="0"/>
              </a:rPr>
              <a:t>However, Krugman (2008) points that </a:t>
            </a:r>
            <a:r>
              <a:rPr lang="en-US" sz="3600" dirty="0" smtClean="0">
                <a:solidFill>
                  <a:srgbClr val="808080"/>
                </a:solidFill>
                <a:latin typeface="Arial" panose="020B0604020202020204" pitchFamily="34" charset="0"/>
                <a:ea typeface="Calibri" panose="020F0502020204030204" pitchFamily="34" charset="0"/>
                <a:cs typeface="Arial" panose="020B0604020202020204" pitchFamily="34" charset="0"/>
              </a:rPr>
              <a:t>a </a:t>
            </a:r>
            <a:r>
              <a:rPr lang="en-US" sz="3600" dirty="0">
                <a:solidFill>
                  <a:srgbClr val="808080"/>
                </a:solidFill>
                <a:latin typeface="Arial" panose="020B0604020202020204" pitchFamily="34" charset="0"/>
                <a:ea typeface="Calibri" panose="020F0502020204030204" pitchFamily="34" charset="0"/>
                <a:cs typeface="Arial" panose="020B0604020202020204" pitchFamily="34" charset="0"/>
              </a:rPr>
              <a:t>slew of empirical studies in the 1990s found only a modest effect.</a:t>
            </a:r>
            <a:r>
              <a:rPr lang="en-US" sz="3600" baseline="30000" dirty="0">
                <a:solidFill>
                  <a:srgbClr val="808080"/>
                </a:solidFill>
                <a:latin typeface="Arial" panose="020B0604020202020204" pitchFamily="34" charset="0"/>
                <a:ea typeface="Calibri" panose="020F0502020204030204" pitchFamily="34" charset="0"/>
                <a:cs typeface="Arial" panose="020B0604020202020204" pitchFamily="34" charset="0"/>
              </a:rPr>
              <a:t> </a:t>
            </a:r>
            <a:endParaRPr lang="en-US" sz="3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18896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Model’s exercise</a:t>
            </a:r>
          </a:p>
        </p:txBody>
      </p:sp>
      <p:sp>
        <p:nvSpPr>
          <p:cNvPr id="3" name="Content Placeholder 2"/>
          <p:cNvSpPr>
            <a:spLocks noGrp="1"/>
          </p:cNvSpPr>
          <p:nvPr>
            <p:ph idx="1"/>
          </p:nvPr>
        </p:nvSpPr>
        <p:spPr/>
        <p:txBody>
          <a:bodyPr/>
          <a:lstStyle/>
          <a:p>
            <a:pPr marL="0" indent="0">
              <a:buNone/>
            </a:pPr>
            <a:r>
              <a:rPr lang="en-US" dirty="0"/>
              <a:t>The </a:t>
            </a:r>
            <a:r>
              <a:rPr lang="en-US" dirty="0" smtClean="0"/>
              <a:t>Model’s exercise </a:t>
            </a:r>
            <a:r>
              <a:rPr lang="en-US" dirty="0"/>
              <a:t>is to shift the supply curve for skilled workers and to trace out the changes in a political economy equilibrium, where immigrants can vote on the generosity of the welfare state by a majority vote on taxes and social benefits. Following the supply-side shock of skilled migration, the unskilled native-born lose their dominance to the skilled migrants, who are now dictating their most-preferred regressive tax-transfer policy.  </a:t>
            </a:r>
          </a:p>
        </p:txBody>
      </p:sp>
    </p:spTree>
    <p:extLst>
      <p:ext uri="{BB962C8B-B14F-4D97-AF65-F5344CB8AC3E}">
        <p14:creationId xmlns:p14="http://schemas.microsoft.com/office/powerpoint/2010/main" val="11266245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Winners and Losers</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677334" y="2259267"/>
            <a:ext cx="9770745" cy="4369435"/>
            <a:chOff x="0" y="0"/>
            <a:chExt cx="8388350" cy="4369482"/>
          </a:xfrm>
        </p:grpSpPr>
        <mc:AlternateContent xmlns:mc="http://schemas.openxmlformats.org/markup-compatibility/2006" xmlns:a14="http://schemas.microsoft.com/office/drawing/2010/main">
          <mc:Choice Requires="a14">
            <p:graphicFrame>
              <p:nvGraphicFramePr>
                <p:cNvPr id="5" name="Chart 4"/>
                <p:cNvGraphicFramePr/>
                <p:nvPr/>
              </p:nvGraphicFramePr>
              <p:xfrm>
                <a:off x="0" y="0"/>
                <a:ext cx="8388350" cy="3886200"/>
              </p:xfrm>
              <a:graphic>
                <a:graphicData uri="http://schemas.openxmlformats.org/drawingml/2006/chart">
                  <c:chart xmlns:c="http://schemas.openxmlformats.org/drawingml/2006/chart" xmlns:r="http://schemas.openxmlformats.org/officeDocument/2006/relationships" r:id="rId2"/>
                </a:graphicData>
              </a:graphic>
            </p:graphicFrame>
          </mc:Choice>
          <mc:Fallback xmlns="">
            <p:graphicFrame>
              <p:nvGraphicFramePr>
                <p:cNvPr id="5" name="Chart 4"/>
                <p:cNvGraphicFramePr/>
                <p:nvPr/>
              </p:nvGraphicFramePr>
              <p:xfrm>
                <a:off x="0" y="0"/>
                <a:ext cx="8388350" cy="3886200"/>
              </p:xfrm>
              <a:graphic>
                <a:graphicData uri="http://schemas.openxmlformats.org/drawingml/2006/chart">
                  <c:chart xmlns:c="http://schemas.openxmlformats.org/drawingml/2006/chart" xmlns:r="http://schemas.openxmlformats.org/officeDocument/2006/relationships" r:id="rId3"/>
                </a:graphicData>
              </a:graphic>
            </p:graphicFrame>
          </mc:Fallback>
        </mc:AlternateContent>
        <p:grpSp>
          <p:nvGrpSpPr>
            <p:cNvPr id="6" name="Group 5"/>
            <p:cNvGrpSpPr/>
            <p:nvPr/>
          </p:nvGrpSpPr>
          <p:grpSpPr>
            <a:xfrm>
              <a:off x="1136905" y="3885645"/>
              <a:ext cx="6819780" cy="483837"/>
              <a:chOff x="1136905" y="3885645"/>
              <a:chExt cx="7755608" cy="483837"/>
            </a:xfrm>
          </p:grpSpPr>
          <p:grpSp>
            <p:nvGrpSpPr>
              <p:cNvPr id="20" name="Group 19"/>
              <p:cNvGrpSpPr/>
              <p:nvPr/>
            </p:nvGrpSpPr>
            <p:grpSpPr>
              <a:xfrm>
                <a:off x="1136905" y="3885645"/>
                <a:ext cx="7755608" cy="255270"/>
                <a:chOff x="1136905" y="3885645"/>
                <a:chExt cx="7755608" cy="255270"/>
              </a:xfrm>
            </p:grpSpPr>
            <mc:AlternateContent xmlns:mc="http://schemas.openxmlformats.org/markup-compatibility/2006" xmlns:a14="http://schemas.microsoft.com/office/drawing/2010/main">
              <mc:Choice Requires="a14">
                <p:sp>
                  <p:nvSpPr>
                    <p:cNvPr id="24" name="TextBox 35"/>
                    <p:cNvSpPr txBox="1"/>
                    <p:nvPr/>
                  </p:nvSpPr>
                  <p:spPr>
                    <a:xfrm>
                      <a:off x="1197428" y="3885645"/>
                      <a:ext cx="7695085" cy="255270"/>
                    </a:xfrm>
                    <a:prstGeom prst="rect">
                      <a:avLst/>
                    </a:prstGeom>
                    <a:noFill/>
                  </p:spPr>
                  <p:txBody>
                    <a:bodyPr wrap="square" rtlCol="0">
                      <a:noAutofit/>
                    </a:bodyPr>
                    <a:lstStyle/>
                    <a:p>
                      <a:pPr marL="0" marR="0" eaLnBrk="0" fontAlgn="base" hangingPunct="0">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rPr>
                        <a:t>Unskilled Majority</a:t>
                      </a:r>
                      <a:r>
                        <a:rPr lang="en-US" sz="1100" kern="1200">
                          <a:solidFill>
                            <a:srgbClr val="000000"/>
                          </a:solidFill>
                          <a:effectLst/>
                          <a:latin typeface="Times New Roman" panose="02020603050405020304" pitchFamily="18" charset="0"/>
                          <a:ea typeface="Times New Roman" panose="02020603050405020304" pitchFamily="18" charset="0"/>
                        </a:rPr>
                        <a:t> (Unskilled Native-Born the Larger Sub-Group) - Parameter Value of </a:t>
                      </a:r>
                      <a14:m>
                        <m:oMath xmlns:m="http://schemas.openxmlformats.org/officeDocument/2006/math">
                          <m:sSub>
                            <m:sSubPr>
                              <m:ctrlPr>
                                <a:rPr lang="en-US" sz="1100" i="1" kern="1200">
                                  <a:solidFill>
                                    <a:srgbClr val="000000"/>
                                  </a:solidFill>
                                  <a:effectLst/>
                                  <a:latin typeface="Cambria Math" panose="02040503050406030204" pitchFamily="18" charset="0"/>
                                  <a:ea typeface="Times New Roman" panose="02020603050405020304" pitchFamily="18" charset="0"/>
                                </a:rPr>
                              </m:ctrlPr>
                            </m:sSubPr>
                            <m:e>
                              <m:r>
                                <a:rPr lang="en-US" sz="1100" i="1" kern="1200">
                                  <a:solidFill>
                                    <a:srgbClr val="000000"/>
                                  </a:solidFill>
                                  <a:effectLst/>
                                  <a:latin typeface="Cambria Math" panose="02040503050406030204" pitchFamily="18" charset="0"/>
                                  <a:ea typeface="Times New Roman" panose="02020603050405020304" pitchFamily="18" charset="0"/>
                                </a:rPr>
                                <m:t>𝐵</m:t>
                              </m:r>
                            </m:e>
                            <m:sub>
                              <m:r>
                                <a:rPr lang="en-US" sz="1100" i="1" kern="1200">
                                  <a:solidFill>
                                    <a:srgbClr val="000000"/>
                                  </a:solidFill>
                                  <a:effectLst/>
                                  <a:latin typeface="Cambria Math" panose="02040503050406030204" pitchFamily="18" charset="0"/>
                                  <a:ea typeface="Times New Roman" panose="02020603050405020304" pitchFamily="18" charset="0"/>
                                </a:rPr>
                                <m:t>𝑠</m:t>
                              </m:r>
                            </m:sub>
                          </m:sSub>
                          <m:r>
                            <a:rPr lang="en-US" sz="1100" kern="1200">
                              <a:solidFill>
                                <a:srgbClr val="000000"/>
                              </a:solidFill>
                              <a:effectLst/>
                              <a:latin typeface="Cambria Math" panose="02040503050406030204" pitchFamily="18" charset="0"/>
                              <a:ea typeface="Times New Roman" panose="02020603050405020304" pitchFamily="18" charset="0"/>
                            </a:rPr>
                            <m:t>=1.2</m:t>
                          </m:r>
                        </m:oMath>
                      </a14:m>
                      <a:r>
                        <a:rPr lang="en-US" sz="1100" kern="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mc:Choice>
              <mc:Fallback xmlns="">
                <p:sp>
                  <p:nvSpPr>
                    <p:cNvPr id="24" name="TextBox 35"/>
                    <p:cNvSpPr txBox="1">
                      <a:spLocks noRot="1" noChangeAspect="1" noMove="1" noResize="1" noEditPoints="1" noAdjustHandles="1" noChangeArrowheads="1" noChangeShapeType="1" noTextEdit="1"/>
                    </p:cNvSpPr>
                    <p:nvPr/>
                  </p:nvSpPr>
                  <p:spPr>
                    <a:xfrm>
                      <a:off x="1197428" y="3885645"/>
                      <a:ext cx="7695085" cy="255270"/>
                    </a:xfrm>
                    <a:prstGeom prst="rect">
                      <a:avLst/>
                    </a:prstGeom>
                    <a:blipFill rotWithShape="0">
                      <a:blip r:embed="rId4"/>
                      <a:stretch>
                        <a:fillRect b="-19048"/>
                      </a:stretch>
                    </a:blipFill>
                  </p:spPr>
                  <p:txBody>
                    <a:bodyPr/>
                    <a:lstStyle/>
                    <a:p>
                      <a:r>
                        <a:rPr lang="en-US">
                          <a:noFill/>
                        </a:rPr>
                        <a:t> </a:t>
                      </a:r>
                    </a:p>
                  </p:txBody>
                </p:sp>
              </mc:Fallback>
            </mc:AlternateContent>
            <p:sp>
              <p:nvSpPr>
                <p:cNvPr id="25" name="Rectangle 24"/>
                <p:cNvSpPr>
                  <a:spLocks noChangeAspect="1"/>
                </p:cNvSpPr>
                <p:nvPr/>
              </p:nvSpPr>
              <p:spPr>
                <a:xfrm>
                  <a:off x="1136905" y="3975857"/>
                  <a:ext cx="82296" cy="82296"/>
                </a:xfrm>
                <a:prstGeom prst="rect">
                  <a:avLst/>
                </a:prstGeom>
                <a:solidFill>
                  <a:srgbClr val="5B9BD5">
                    <a:lumMod val="40000"/>
                    <a:lumOff val="60000"/>
                  </a:srgbClr>
                </a:solidFill>
                <a:ln w="12700" cap="flat" cmpd="sng" algn="ctr">
                  <a:noFill/>
                  <a:prstDash val="solid"/>
                  <a:miter lim="800000"/>
                </a:ln>
                <a:effectLst/>
              </p:spPr>
              <p:txBody>
                <a:bodyPr rtlCol="0" anchor="ctr"/>
                <a:lstStyle/>
                <a:p>
                  <a:endParaRPr lang="en-US"/>
                </a:p>
              </p:txBody>
            </p:sp>
          </p:grpSp>
          <p:grpSp>
            <p:nvGrpSpPr>
              <p:cNvPr id="21" name="Group 20"/>
              <p:cNvGrpSpPr/>
              <p:nvPr/>
            </p:nvGrpSpPr>
            <p:grpSpPr>
              <a:xfrm>
                <a:off x="1136905" y="4114212"/>
                <a:ext cx="7755608" cy="255270"/>
                <a:chOff x="1136905" y="4114212"/>
                <a:chExt cx="7755608" cy="255270"/>
              </a:xfrm>
            </p:grpSpPr>
            <mc:AlternateContent xmlns:mc="http://schemas.openxmlformats.org/markup-compatibility/2006" xmlns:a14="http://schemas.microsoft.com/office/drawing/2010/main">
              <mc:Choice Requires="a14">
                <p:sp>
                  <p:nvSpPr>
                    <p:cNvPr id="22" name="TextBox 33"/>
                    <p:cNvSpPr txBox="1"/>
                    <p:nvPr/>
                  </p:nvSpPr>
                  <p:spPr>
                    <a:xfrm>
                      <a:off x="1197428" y="4114212"/>
                      <a:ext cx="7695085" cy="255270"/>
                    </a:xfrm>
                    <a:prstGeom prst="rect">
                      <a:avLst/>
                    </a:prstGeom>
                    <a:noFill/>
                  </p:spPr>
                  <p:txBody>
                    <a:bodyPr wrap="square" rtlCol="0">
                      <a:noAutofit/>
                    </a:bodyPr>
                    <a:lstStyle/>
                    <a:p>
                      <a:pPr marL="0" marR="0" eaLnBrk="0" fontAlgn="base" hangingPunct="0">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rPr>
                        <a:t>Skilled Majority</a:t>
                      </a:r>
                      <a:r>
                        <a:rPr lang="en-US" sz="1100" kern="1200">
                          <a:solidFill>
                            <a:srgbClr val="000000"/>
                          </a:solidFill>
                          <a:effectLst/>
                          <a:latin typeface="Times New Roman" panose="02020603050405020304" pitchFamily="18" charset="0"/>
                          <a:ea typeface="Times New Roman" panose="02020603050405020304" pitchFamily="18" charset="0"/>
                        </a:rPr>
                        <a:t> (Skilled </a:t>
                      </a:r>
                      <a:r>
                        <a:rPr lang="en-US" sz="1100" strike="sngStrike" kern="1200">
                          <a:solidFill>
                            <a:srgbClr val="FF0000"/>
                          </a:solidFill>
                          <a:effectLst/>
                          <a:latin typeface="Times New Roman" panose="02020603050405020304" pitchFamily="18" charset="0"/>
                          <a:ea typeface="Times New Roman" panose="02020603050405020304" pitchFamily="18" charset="0"/>
                        </a:rPr>
                        <a:t>M</a:t>
                      </a:r>
                      <a:r>
                        <a:rPr lang="en-US" sz="1100" u="sng" kern="1200">
                          <a:solidFill>
                            <a:srgbClr val="008080"/>
                          </a:solidFill>
                          <a:effectLst/>
                          <a:latin typeface="Times New Roman" panose="02020603050405020304" pitchFamily="18" charset="0"/>
                          <a:ea typeface="Times New Roman" panose="02020603050405020304" pitchFamily="18" charset="0"/>
                        </a:rPr>
                        <a:t>Imm</a:t>
                      </a:r>
                      <a:r>
                        <a:rPr lang="en-US" sz="1100" kern="1200">
                          <a:solidFill>
                            <a:srgbClr val="000000"/>
                          </a:solidFill>
                          <a:effectLst/>
                          <a:latin typeface="Times New Roman" panose="02020603050405020304" pitchFamily="18" charset="0"/>
                          <a:ea typeface="Times New Roman" panose="02020603050405020304" pitchFamily="18" charset="0"/>
                        </a:rPr>
                        <a:t>igrants the Larger Sub-Group) - Parameter Value of </a:t>
                      </a:r>
                      <a14:m>
                        <m:oMath xmlns:m="http://schemas.openxmlformats.org/officeDocument/2006/math">
                          <m:sSub>
                            <m:sSubPr>
                              <m:ctrlPr>
                                <a:rPr lang="en-US" sz="1100" i="1" kern="1200">
                                  <a:solidFill>
                                    <a:srgbClr val="000000"/>
                                  </a:solidFill>
                                  <a:effectLst/>
                                  <a:latin typeface="Cambria Math" panose="02040503050406030204" pitchFamily="18" charset="0"/>
                                  <a:ea typeface="Times New Roman" panose="02020603050405020304" pitchFamily="18" charset="0"/>
                                </a:rPr>
                              </m:ctrlPr>
                            </m:sSubPr>
                            <m:e>
                              <m:r>
                                <a:rPr lang="en-US" sz="1100" i="1" kern="1200">
                                  <a:solidFill>
                                    <a:srgbClr val="000000"/>
                                  </a:solidFill>
                                  <a:effectLst/>
                                  <a:latin typeface="Cambria Math" panose="02040503050406030204" pitchFamily="18" charset="0"/>
                                  <a:ea typeface="Times New Roman" panose="02020603050405020304" pitchFamily="18" charset="0"/>
                                </a:rPr>
                                <m:t>𝐵</m:t>
                              </m:r>
                            </m:e>
                            <m:sub>
                              <m:r>
                                <a:rPr lang="en-US" sz="1100" i="1" kern="1200">
                                  <a:solidFill>
                                    <a:srgbClr val="000000"/>
                                  </a:solidFill>
                                  <a:effectLst/>
                                  <a:latin typeface="Cambria Math" panose="02040503050406030204" pitchFamily="18" charset="0"/>
                                  <a:ea typeface="Times New Roman" panose="02020603050405020304" pitchFamily="18" charset="0"/>
                                </a:rPr>
                                <m:t>𝑠</m:t>
                              </m:r>
                            </m:sub>
                          </m:sSub>
                          <m:r>
                            <a:rPr lang="en-US" sz="1100" i="1" kern="1200">
                              <a:solidFill>
                                <a:srgbClr val="000000"/>
                              </a:solidFill>
                              <a:effectLst/>
                              <a:latin typeface="Cambria Math" panose="02040503050406030204" pitchFamily="18" charset="0"/>
                              <a:ea typeface="Times New Roman" panose="02020603050405020304" pitchFamily="18" charset="0"/>
                            </a:rPr>
                            <m:t>=8.2</m:t>
                          </m:r>
                        </m:oMath>
                      </a14:m>
                      <a:r>
                        <a:rPr lang="en-US" sz="1100" kern="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mc:Choice>
              <mc:Fallback xmlns="">
                <p:sp>
                  <p:nvSpPr>
                    <p:cNvPr id="22" name="TextBox 33"/>
                    <p:cNvSpPr txBox="1">
                      <a:spLocks noRot="1" noChangeAspect="1" noMove="1" noResize="1" noEditPoints="1" noAdjustHandles="1" noChangeArrowheads="1" noChangeShapeType="1" noTextEdit="1"/>
                    </p:cNvSpPr>
                    <p:nvPr/>
                  </p:nvSpPr>
                  <p:spPr>
                    <a:xfrm>
                      <a:off x="1197428" y="4114212"/>
                      <a:ext cx="7695085" cy="255270"/>
                    </a:xfrm>
                    <a:prstGeom prst="rect">
                      <a:avLst/>
                    </a:prstGeom>
                    <a:blipFill rotWithShape="0">
                      <a:blip r:embed="rId5"/>
                      <a:stretch>
                        <a:fillRect b="-21951"/>
                      </a:stretch>
                    </a:blipFill>
                  </p:spPr>
                  <p:txBody>
                    <a:bodyPr/>
                    <a:lstStyle/>
                    <a:p>
                      <a:r>
                        <a:rPr lang="en-US">
                          <a:noFill/>
                        </a:rPr>
                        <a:t> </a:t>
                      </a:r>
                    </a:p>
                  </p:txBody>
                </p:sp>
              </mc:Fallback>
            </mc:AlternateContent>
            <p:sp>
              <p:nvSpPr>
                <p:cNvPr id="23" name="Rectangle 22"/>
                <p:cNvSpPr>
                  <a:spLocks noChangeAspect="1"/>
                </p:cNvSpPr>
                <p:nvPr/>
              </p:nvSpPr>
              <p:spPr>
                <a:xfrm>
                  <a:off x="1136905" y="4204457"/>
                  <a:ext cx="82296" cy="82296"/>
                </a:xfrm>
                <a:prstGeom prst="rect">
                  <a:avLst/>
                </a:prstGeom>
                <a:solidFill>
                  <a:srgbClr val="ED7D31"/>
                </a:solidFill>
                <a:ln w="12700" cap="flat" cmpd="sng" algn="ctr">
                  <a:noFill/>
                  <a:prstDash val="solid"/>
                  <a:miter lim="800000"/>
                </a:ln>
                <a:effectLst/>
              </p:spPr>
              <p:txBody>
                <a:bodyPr rtlCol="0" anchor="ctr"/>
                <a:lstStyle/>
                <a:p>
                  <a:endParaRPr lang="en-US"/>
                </a:p>
              </p:txBody>
            </p:sp>
          </p:grpSp>
        </p:grpSp>
        <p:grpSp>
          <p:nvGrpSpPr>
            <p:cNvPr id="7" name="Group 6"/>
            <p:cNvGrpSpPr/>
            <p:nvPr/>
          </p:nvGrpSpPr>
          <p:grpSpPr>
            <a:xfrm>
              <a:off x="664464" y="3047967"/>
              <a:ext cx="7269861" cy="227965"/>
              <a:chOff x="664464" y="3047967"/>
              <a:chExt cx="7269861" cy="227965"/>
            </a:xfrm>
            <a:noFill/>
          </p:grpSpPr>
          <mc:AlternateContent xmlns:mc="http://schemas.openxmlformats.org/markup-compatibility/2006" xmlns:a14="http://schemas.microsoft.com/office/drawing/2010/main">
            <mc:Choice Requires="a14">
              <p:sp>
                <p:nvSpPr>
                  <p:cNvPr id="8" name="TextBox 38"/>
                  <p:cNvSpPr txBox="1"/>
                  <p:nvPr/>
                </p:nvSpPr>
                <p:spPr>
                  <a:xfrm>
                    <a:off x="664464" y="3073262"/>
                    <a:ext cx="215265"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𝑚</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 name="TextBox 38"/>
                  <p:cNvSpPr txBox="1">
                    <a:spLocks noRot="1" noChangeAspect="1" noMove="1" noResize="1" noEditPoints="1" noAdjustHandles="1" noChangeArrowheads="1" noChangeShapeType="1" noTextEdit="1"/>
                  </p:cNvSpPr>
                  <p:nvPr/>
                </p:nvSpPr>
                <p:spPr>
                  <a:xfrm>
                    <a:off x="664464" y="3073262"/>
                    <a:ext cx="215265" cy="178435"/>
                  </a:xfrm>
                  <a:prstGeom prst="rect">
                    <a:avLst/>
                  </a:prstGeom>
                  <a:blipFill rotWithShape="0">
                    <a:blip r:embed="rId6"/>
                    <a:stretch>
                      <a:fillRect l="-7317" r="-4878"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39"/>
                  <p:cNvSpPr txBox="1"/>
                  <p:nvPr/>
                </p:nvSpPr>
                <p:spPr>
                  <a:xfrm>
                    <a:off x="1331976" y="3073262"/>
                    <a:ext cx="191770"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𝑚</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9" name="TextBox 39"/>
                  <p:cNvSpPr txBox="1">
                    <a:spLocks noRot="1" noChangeAspect="1" noMove="1" noResize="1" noEditPoints="1" noAdjustHandles="1" noChangeArrowheads="1" noChangeShapeType="1" noTextEdit="1"/>
                  </p:cNvSpPr>
                  <p:nvPr/>
                </p:nvSpPr>
                <p:spPr>
                  <a:xfrm>
                    <a:off x="1331976" y="3073262"/>
                    <a:ext cx="191770" cy="178435"/>
                  </a:xfrm>
                  <a:prstGeom prst="rect">
                    <a:avLst/>
                  </a:prstGeom>
                  <a:blipFill rotWithShape="0">
                    <a:blip r:embed="rId7"/>
                    <a:stretch>
                      <a:fillRect l="-13889" r="-5556"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40"/>
                  <p:cNvSpPr txBox="1"/>
                  <p:nvPr/>
                </p:nvSpPr>
                <p:spPr>
                  <a:xfrm>
                    <a:off x="1981200" y="3073262"/>
                    <a:ext cx="167005"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𝑥</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0" name="TextBox 40"/>
                  <p:cNvSpPr txBox="1">
                    <a:spLocks noRot="1" noChangeAspect="1" noMove="1" noResize="1" noEditPoints="1" noAdjustHandles="1" noChangeArrowheads="1" noChangeShapeType="1" noTextEdit="1"/>
                  </p:cNvSpPr>
                  <p:nvPr/>
                </p:nvSpPr>
                <p:spPr>
                  <a:xfrm>
                    <a:off x="1981200" y="3073262"/>
                    <a:ext cx="167005" cy="178435"/>
                  </a:xfrm>
                  <a:prstGeom prst="rect">
                    <a:avLst/>
                  </a:prstGeom>
                  <a:blipFill rotWithShape="0">
                    <a:blip r:embed="rId8"/>
                    <a:stretch>
                      <a:fillRect l="-15625" r="-6250"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41"/>
                  <p:cNvSpPr txBox="1"/>
                  <p:nvPr/>
                </p:nvSpPr>
                <p:spPr>
                  <a:xfrm>
                    <a:off x="2639568" y="3073262"/>
                    <a:ext cx="143510"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𝑥</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 name="TextBox 41"/>
                  <p:cNvSpPr txBox="1">
                    <a:spLocks noRot="1" noChangeAspect="1" noMove="1" noResize="1" noEditPoints="1" noAdjustHandles="1" noChangeArrowheads="1" noChangeShapeType="1" noTextEdit="1"/>
                  </p:cNvSpPr>
                  <p:nvPr/>
                </p:nvSpPr>
                <p:spPr>
                  <a:xfrm>
                    <a:off x="2639568" y="3073262"/>
                    <a:ext cx="143510" cy="178435"/>
                  </a:xfrm>
                  <a:prstGeom prst="rect">
                    <a:avLst/>
                  </a:prstGeom>
                  <a:blipFill rotWithShape="0">
                    <a:blip r:embed="rId9"/>
                    <a:stretch>
                      <a:fillRect l="-14286" r="-10714"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42"/>
                  <p:cNvSpPr txBox="1"/>
                  <p:nvPr/>
                </p:nvSpPr>
                <p:spPr>
                  <a:xfrm>
                    <a:off x="3279648" y="3071275"/>
                    <a:ext cx="167005" cy="18224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up>
                              <m:r>
                                <a:rPr lang="en-US" sz="1200" i="1" kern="1200">
                                  <a:solidFill>
                                    <a:srgbClr val="000000"/>
                                  </a:solidFill>
                                  <a:effectLst/>
                                  <a:latin typeface="Cambria Math" panose="02040503050406030204" pitchFamily="18" charset="0"/>
                                  <a:ea typeface="Times New Roman" panose="02020603050405020304" pitchFamily="18" charset="0"/>
                                </a:rPr>
                                <m:t>𝑀</m:t>
                              </m:r>
                            </m:sup>
                          </m:sSub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2" name="TextBox 42"/>
                  <p:cNvSpPr txBox="1">
                    <a:spLocks noRot="1" noChangeAspect="1" noMove="1" noResize="1" noEditPoints="1" noAdjustHandles="1" noChangeArrowheads="1" noChangeShapeType="1" noTextEdit="1"/>
                  </p:cNvSpPr>
                  <p:nvPr/>
                </p:nvSpPr>
                <p:spPr>
                  <a:xfrm>
                    <a:off x="3279648" y="3071275"/>
                    <a:ext cx="167005" cy="182245"/>
                  </a:xfrm>
                  <a:prstGeom prst="rect">
                    <a:avLst/>
                  </a:prstGeom>
                  <a:blipFill rotWithShape="0">
                    <a:blip r:embed="rId10"/>
                    <a:stretch>
                      <a:fillRect l="-21875" r="-6250"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43"/>
                  <p:cNvSpPr txBox="1"/>
                  <p:nvPr/>
                </p:nvSpPr>
                <p:spPr>
                  <a:xfrm>
                    <a:off x="3928872" y="3071275"/>
                    <a:ext cx="153035" cy="18224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up>
                              <m:r>
                                <a:rPr lang="en-US" sz="1200" i="1" kern="1200">
                                  <a:solidFill>
                                    <a:srgbClr val="000000"/>
                                  </a:solidFill>
                                  <a:effectLst/>
                                  <a:latin typeface="Cambria Math" panose="02040503050406030204" pitchFamily="18" charset="0"/>
                                  <a:ea typeface="Times New Roman" panose="02020603050405020304" pitchFamily="18" charset="0"/>
                                </a:rPr>
                                <m:t>𝑁</m:t>
                              </m:r>
                            </m:sup>
                          </m:sSub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3" name="TextBox 43"/>
                  <p:cNvSpPr txBox="1">
                    <a:spLocks noRot="1" noChangeAspect="1" noMove="1" noResize="1" noEditPoints="1" noAdjustHandles="1" noChangeArrowheads="1" noChangeShapeType="1" noTextEdit="1"/>
                  </p:cNvSpPr>
                  <p:nvPr/>
                </p:nvSpPr>
                <p:spPr>
                  <a:xfrm>
                    <a:off x="3928872" y="3071275"/>
                    <a:ext cx="153035" cy="182245"/>
                  </a:xfrm>
                  <a:prstGeom prst="rect">
                    <a:avLst/>
                  </a:prstGeom>
                  <a:blipFill rotWithShape="0">
                    <a:blip r:embed="rId11"/>
                    <a:stretch>
                      <a:fillRect l="-24138" r="-10345"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44"/>
                  <p:cNvSpPr txBox="1"/>
                  <p:nvPr/>
                </p:nvSpPr>
                <p:spPr>
                  <a:xfrm>
                    <a:off x="4559808" y="3071275"/>
                    <a:ext cx="167005" cy="18351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up>
                              <m:r>
                                <a:rPr lang="en-US" sz="1200" i="1" kern="1200">
                                  <a:solidFill>
                                    <a:srgbClr val="000000"/>
                                  </a:solidFill>
                                  <a:effectLst/>
                                  <a:latin typeface="Cambria Math" panose="02040503050406030204" pitchFamily="18" charset="0"/>
                                  <a:ea typeface="Times New Roman" panose="02020603050405020304" pitchFamily="18" charset="0"/>
                                </a:rPr>
                                <m:t>𝑀</m:t>
                              </m:r>
                            </m:sup>
                          </m:sSub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4" name="TextBox 44"/>
                  <p:cNvSpPr txBox="1">
                    <a:spLocks noRot="1" noChangeAspect="1" noMove="1" noResize="1" noEditPoints="1" noAdjustHandles="1" noChangeArrowheads="1" noChangeShapeType="1" noTextEdit="1"/>
                  </p:cNvSpPr>
                  <p:nvPr/>
                </p:nvSpPr>
                <p:spPr>
                  <a:xfrm>
                    <a:off x="4559808" y="3071275"/>
                    <a:ext cx="167005" cy="183515"/>
                  </a:xfrm>
                  <a:prstGeom prst="rect">
                    <a:avLst/>
                  </a:prstGeom>
                  <a:blipFill rotWithShape="0">
                    <a:blip r:embed="rId12"/>
                    <a:stretch>
                      <a:fillRect l="-21875" r="-6250"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45"/>
                  <p:cNvSpPr txBox="1"/>
                  <p:nvPr/>
                </p:nvSpPr>
                <p:spPr>
                  <a:xfrm>
                    <a:off x="5209032" y="3047967"/>
                    <a:ext cx="212090" cy="22796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kern="1200">
                                  <a:solidFill>
                                    <a:srgbClr val="000000"/>
                                  </a:solidFill>
                                  <a:effectLst/>
                                  <a:latin typeface="Cambria Math" panose="02040503050406030204" pitchFamily="18" charset="0"/>
                                  <a:ea typeface="Times New Roman" panose="02020603050405020304" pitchFamily="18" charset="0"/>
                                </a:rPr>
                              </m:ctrlPr>
                            </m:sSupPr>
                            <m:e>
                              <m:acc>
                                <m:accPr>
                                  <m:chr m:val="̅"/>
                                  <m:ctrlPr>
                                    <a:rPr lang="en-US" sz="1200" i="1" kern="1200">
                                      <a:solidFill>
                                        <a:srgbClr val="000000"/>
                                      </a:solidFill>
                                      <a:effectLst/>
                                      <a:latin typeface="Cambria Math" panose="02040503050406030204" pitchFamily="18" charset="0"/>
                                      <a:ea typeface="Times New Roman" panose="02020603050405020304" pitchFamily="18" charset="0"/>
                                    </a:rPr>
                                  </m:ctrlPr>
                                </m:accPr>
                                <m:e>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up>
                                      <m:r>
                                        <a:rPr lang="en-US" sz="1200" i="1" kern="1200">
                                          <a:solidFill>
                                            <a:srgbClr val="000000"/>
                                          </a:solidFill>
                                          <a:effectLst/>
                                          <a:latin typeface="Cambria Math" panose="02040503050406030204" pitchFamily="18" charset="0"/>
                                          <a:ea typeface="Times New Roman" panose="02020603050405020304" pitchFamily="18" charset="0"/>
                                        </a:rPr>
                                        <m:t>𝑁</m:t>
                                      </m:r>
                                    </m:sup>
                                  </m:sSubSup>
                                </m:e>
                              </m:acc>
                            </m:e>
                            <m:sup>
                              <m:r>
                                <a:rPr lang="en-US" sz="1200" i="1" kern="1200">
                                  <a:solidFill>
                                    <a:srgbClr val="000000"/>
                                  </a:solidFill>
                                  <a:effectLst/>
                                  <a:latin typeface="Cambria Math" panose="02040503050406030204" pitchFamily="18" charset="0"/>
                                  <a:ea typeface="Times New Roman" panose="02020603050405020304" pitchFamily="18" charset="0"/>
                                </a:rPr>
                                <m:t>∗</m:t>
                              </m:r>
                            </m:sup>
                          </m:s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5" name="TextBox 45"/>
                  <p:cNvSpPr txBox="1">
                    <a:spLocks noRot="1" noChangeAspect="1" noMove="1" noResize="1" noEditPoints="1" noAdjustHandles="1" noChangeArrowheads="1" noChangeShapeType="1" noTextEdit="1"/>
                  </p:cNvSpPr>
                  <p:nvPr/>
                </p:nvSpPr>
                <p:spPr>
                  <a:xfrm>
                    <a:off x="5209032" y="3047967"/>
                    <a:ext cx="212090" cy="227965"/>
                  </a:xfrm>
                  <a:prstGeom prst="rect">
                    <a:avLst/>
                  </a:prstGeom>
                  <a:blipFill rotWithShape="0">
                    <a:blip r:embed="rId13"/>
                    <a:stretch>
                      <a:fillRect l="-14634" r="-2439"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46"/>
                  <p:cNvSpPr txBox="1"/>
                  <p:nvPr/>
                </p:nvSpPr>
                <p:spPr>
                  <a:xfrm>
                    <a:off x="5885688" y="3073262"/>
                    <a:ext cx="117475"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𝑤</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6" name="TextBox 46"/>
                  <p:cNvSpPr txBox="1">
                    <a:spLocks noRot="1" noChangeAspect="1" noMove="1" noResize="1" noEditPoints="1" noAdjustHandles="1" noChangeArrowheads="1" noChangeShapeType="1" noTextEdit="1"/>
                  </p:cNvSpPr>
                  <p:nvPr/>
                </p:nvSpPr>
                <p:spPr>
                  <a:xfrm>
                    <a:off x="5885688" y="3073262"/>
                    <a:ext cx="117475" cy="178435"/>
                  </a:xfrm>
                  <a:prstGeom prst="rect">
                    <a:avLst/>
                  </a:prstGeom>
                  <a:blipFill rotWithShape="0">
                    <a:blip r:embed="rId14"/>
                    <a:stretch>
                      <a:fillRect l="-22727" r="-18182"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47"/>
                  <p:cNvSpPr txBox="1"/>
                  <p:nvPr/>
                </p:nvSpPr>
                <p:spPr>
                  <a:xfrm>
                    <a:off x="6562344" y="3073262"/>
                    <a:ext cx="76200"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𝑟</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7" name="TextBox 47"/>
                  <p:cNvSpPr txBox="1">
                    <a:spLocks noRot="1" noChangeAspect="1" noMove="1" noResize="1" noEditPoints="1" noAdjustHandles="1" noChangeArrowheads="1" noChangeShapeType="1" noTextEdit="1"/>
                  </p:cNvSpPr>
                  <p:nvPr/>
                </p:nvSpPr>
                <p:spPr>
                  <a:xfrm>
                    <a:off x="6562344" y="3073262"/>
                    <a:ext cx="76200" cy="178435"/>
                  </a:xfrm>
                  <a:prstGeom prst="rect">
                    <a:avLst/>
                  </a:prstGeom>
                  <a:blipFill rotWithShape="0">
                    <a:blip r:embed="rId15"/>
                    <a:stretch>
                      <a:fillRect l="-33333" r="-33333"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48"/>
                  <p:cNvSpPr txBox="1"/>
                  <p:nvPr/>
                </p:nvSpPr>
                <p:spPr>
                  <a:xfrm>
                    <a:off x="7212031" y="3073262"/>
                    <a:ext cx="64135"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𝑡</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8" name="TextBox 48"/>
                  <p:cNvSpPr txBox="1">
                    <a:spLocks noRot="1" noChangeAspect="1" noMove="1" noResize="1" noEditPoints="1" noAdjustHandles="1" noChangeArrowheads="1" noChangeShapeType="1" noTextEdit="1"/>
                  </p:cNvSpPr>
                  <p:nvPr/>
                </p:nvSpPr>
                <p:spPr>
                  <a:xfrm>
                    <a:off x="7212031" y="3073262"/>
                    <a:ext cx="64135" cy="178435"/>
                  </a:xfrm>
                  <a:prstGeom prst="rect">
                    <a:avLst/>
                  </a:prstGeom>
                  <a:blipFill rotWithShape="0">
                    <a:blip r:embed="rId16"/>
                    <a:stretch>
                      <a:fillRect l="-58333" r="-58333"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49"/>
                  <p:cNvSpPr txBox="1"/>
                  <p:nvPr/>
                </p:nvSpPr>
                <p:spPr>
                  <a:xfrm>
                    <a:off x="7848600" y="3073262"/>
                    <a:ext cx="85725"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𝑏</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9" name="TextBox 49"/>
                  <p:cNvSpPr txBox="1">
                    <a:spLocks noRot="1" noChangeAspect="1" noMove="1" noResize="1" noEditPoints="1" noAdjustHandles="1" noChangeArrowheads="1" noChangeShapeType="1" noTextEdit="1"/>
                  </p:cNvSpPr>
                  <p:nvPr/>
                </p:nvSpPr>
                <p:spPr>
                  <a:xfrm>
                    <a:off x="7848600" y="3073262"/>
                    <a:ext cx="85725" cy="178435"/>
                  </a:xfrm>
                  <a:prstGeom prst="rect">
                    <a:avLst/>
                  </a:prstGeom>
                  <a:blipFill rotWithShape="0">
                    <a:blip r:embed="rId17"/>
                    <a:stretch>
                      <a:fillRect l="-56250" r="-43750" b="-13793"/>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6769745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Counter-factual</a:t>
            </a:r>
            <a:endParaRPr lang="en-US" dirty="0"/>
          </a:p>
        </p:txBody>
      </p:sp>
      <p:grpSp>
        <p:nvGrpSpPr>
          <p:cNvPr id="4" name="Group 3"/>
          <p:cNvGrpSpPr/>
          <p:nvPr/>
        </p:nvGrpSpPr>
        <p:grpSpPr>
          <a:xfrm>
            <a:off x="1270889" y="2160589"/>
            <a:ext cx="8388350" cy="4369435"/>
            <a:chOff x="0" y="0"/>
            <a:chExt cx="8388350" cy="4369482"/>
          </a:xfrm>
        </p:grpSpPr>
        <mc:AlternateContent xmlns:mc="http://schemas.openxmlformats.org/markup-compatibility/2006" xmlns:a14="http://schemas.microsoft.com/office/drawing/2010/main">
          <mc:Choice Requires="a14">
            <p:graphicFrame>
              <p:nvGraphicFramePr>
                <p:cNvPr id="5" name="Chart 4"/>
                <p:cNvGraphicFramePr/>
                <p:nvPr/>
              </p:nvGraphicFramePr>
              <p:xfrm>
                <a:off x="0" y="0"/>
                <a:ext cx="8388350" cy="3886200"/>
              </p:xfrm>
              <a:graphic>
                <a:graphicData uri="http://schemas.openxmlformats.org/drawingml/2006/chart">
                  <c:chart xmlns:c="http://schemas.openxmlformats.org/drawingml/2006/chart" xmlns:r="http://schemas.openxmlformats.org/officeDocument/2006/relationships" r:id="rId2"/>
                </a:graphicData>
              </a:graphic>
            </p:graphicFrame>
          </mc:Choice>
          <mc:Fallback xmlns="">
            <p:graphicFrame>
              <p:nvGraphicFramePr>
                <p:cNvPr id="5" name="Chart 4"/>
                <p:cNvGraphicFramePr/>
                <p:nvPr/>
              </p:nvGraphicFramePr>
              <p:xfrm>
                <a:off x="0" y="0"/>
                <a:ext cx="8388350" cy="3886200"/>
              </p:xfrm>
              <a:graphic>
                <a:graphicData uri="http://schemas.openxmlformats.org/drawingml/2006/chart">
                  <c:chart xmlns:c="http://schemas.openxmlformats.org/drawingml/2006/chart" xmlns:r="http://schemas.openxmlformats.org/officeDocument/2006/relationships" r:id="rId3"/>
                </a:graphicData>
              </a:graphic>
            </p:graphicFrame>
          </mc:Fallback>
        </mc:AlternateContent>
        <p:grpSp>
          <p:nvGrpSpPr>
            <p:cNvPr id="6" name="Group 5"/>
            <p:cNvGrpSpPr/>
            <p:nvPr/>
          </p:nvGrpSpPr>
          <p:grpSpPr>
            <a:xfrm>
              <a:off x="1136905" y="3885645"/>
              <a:ext cx="6819780" cy="483837"/>
              <a:chOff x="1136905" y="3885645"/>
              <a:chExt cx="7755608" cy="483837"/>
            </a:xfrm>
          </p:grpSpPr>
          <p:grpSp>
            <p:nvGrpSpPr>
              <p:cNvPr id="20" name="Group 19"/>
              <p:cNvGrpSpPr/>
              <p:nvPr/>
            </p:nvGrpSpPr>
            <p:grpSpPr>
              <a:xfrm>
                <a:off x="1136905" y="3885645"/>
                <a:ext cx="7755608" cy="255270"/>
                <a:chOff x="1136905" y="3885645"/>
                <a:chExt cx="7755608" cy="255270"/>
              </a:xfrm>
            </p:grpSpPr>
            <mc:AlternateContent xmlns:mc="http://schemas.openxmlformats.org/markup-compatibility/2006" xmlns:a14="http://schemas.microsoft.com/office/drawing/2010/main">
              <mc:Choice Requires="a14">
                <p:sp>
                  <p:nvSpPr>
                    <p:cNvPr id="24" name="TextBox 11"/>
                    <p:cNvSpPr txBox="1"/>
                    <p:nvPr/>
                  </p:nvSpPr>
                  <p:spPr>
                    <a:xfrm>
                      <a:off x="1197428" y="3885645"/>
                      <a:ext cx="7695085" cy="255270"/>
                    </a:xfrm>
                    <a:prstGeom prst="rect">
                      <a:avLst/>
                    </a:prstGeom>
                    <a:noFill/>
                  </p:spPr>
                  <p:txBody>
                    <a:bodyPr wrap="square" rtlCol="0">
                      <a:spAutoFit/>
                    </a:bodyPr>
                    <a:lstStyle/>
                    <a:p>
                      <a:pPr marL="0" marR="0" eaLnBrk="0" fontAlgn="base" hangingPunct="0">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rPr>
                        <a:t>Unskilled Majority</a:t>
                      </a:r>
                      <a:r>
                        <a:rPr lang="en-US" sz="1100" kern="1200">
                          <a:solidFill>
                            <a:srgbClr val="000000"/>
                          </a:solidFill>
                          <a:effectLst/>
                          <a:latin typeface="Times New Roman" panose="02020603050405020304" pitchFamily="18" charset="0"/>
                          <a:ea typeface="Times New Roman" panose="02020603050405020304" pitchFamily="18" charset="0"/>
                        </a:rPr>
                        <a:t> (Unskilled Native-Born the Larger Group) - Parameter Value of </a:t>
                      </a:r>
                      <a14:m>
                        <m:oMath xmlns:m="http://schemas.openxmlformats.org/officeDocument/2006/math">
                          <m:sSub>
                            <m:sSubPr>
                              <m:ctrlPr>
                                <a:rPr lang="en-US" sz="1100" i="1" kern="1200">
                                  <a:solidFill>
                                    <a:srgbClr val="000000"/>
                                  </a:solidFill>
                                  <a:effectLst/>
                                  <a:latin typeface="Cambria Math" panose="02040503050406030204" pitchFamily="18" charset="0"/>
                                  <a:ea typeface="Times New Roman" panose="02020603050405020304" pitchFamily="18" charset="0"/>
                                </a:rPr>
                              </m:ctrlPr>
                            </m:sSubPr>
                            <m:e>
                              <m:r>
                                <a:rPr lang="en-US" sz="1100" i="1" kern="1200">
                                  <a:solidFill>
                                    <a:srgbClr val="000000"/>
                                  </a:solidFill>
                                  <a:effectLst/>
                                  <a:latin typeface="Cambria Math" panose="02040503050406030204" pitchFamily="18" charset="0"/>
                                  <a:ea typeface="Times New Roman" panose="02020603050405020304" pitchFamily="18" charset="0"/>
                                </a:rPr>
                                <m:t>𝐵</m:t>
                              </m:r>
                            </m:e>
                            <m:sub>
                              <m:r>
                                <a:rPr lang="en-US" sz="1100" i="1" kern="1200">
                                  <a:solidFill>
                                    <a:srgbClr val="000000"/>
                                  </a:solidFill>
                                  <a:effectLst/>
                                  <a:latin typeface="Cambria Math" panose="02040503050406030204" pitchFamily="18" charset="0"/>
                                  <a:ea typeface="Times New Roman" panose="02020603050405020304" pitchFamily="18" charset="0"/>
                                </a:rPr>
                                <m:t>𝑠</m:t>
                              </m:r>
                            </m:sub>
                          </m:sSub>
                          <m:r>
                            <a:rPr lang="en-US" sz="1100" kern="1200">
                              <a:solidFill>
                                <a:srgbClr val="000000"/>
                              </a:solidFill>
                              <a:effectLst/>
                              <a:latin typeface="Cambria Math" panose="02040503050406030204" pitchFamily="18" charset="0"/>
                              <a:ea typeface="Times New Roman" panose="02020603050405020304" pitchFamily="18" charset="0"/>
                            </a:rPr>
                            <m:t>=1.2</m:t>
                          </m:r>
                        </m:oMath>
                      </a14:m>
                      <a:r>
                        <a:rPr lang="en-US" sz="1100" kern="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mc:Choice>
              <mc:Fallback xmlns="">
                <p:sp>
                  <p:nvSpPr>
                    <p:cNvPr id="24" name="TextBox 11"/>
                    <p:cNvSpPr txBox="1">
                      <a:spLocks noRot="1" noChangeAspect="1" noMove="1" noResize="1" noEditPoints="1" noAdjustHandles="1" noChangeArrowheads="1" noChangeShapeType="1" noTextEdit="1"/>
                    </p:cNvSpPr>
                    <p:nvPr/>
                  </p:nvSpPr>
                  <p:spPr>
                    <a:xfrm>
                      <a:off x="1197428" y="3885645"/>
                      <a:ext cx="7695085" cy="255270"/>
                    </a:xfrm>
                    <a:prstGeom prst="rect">
                      <a:avLst/>
                    </a:prstGeom>
                    <a:blipFill rotWithShape="0">
                      <a:blip r:embed="rId4"/>
                      <a:stretch>
                        <a:fillRect b="-19048"/>
                      </a:stretch>
                    </a:blipFill>
                  </p:spPr>
                  <p:txBody>
                    <a:bodyPr/>
                    <a:lstStyle/>
                    <a:p>
                      <a:r>
                        <a:rPr lang="en-US">
                          <a:noFill/>
                        </a:rPr>
                        <a:t> </a:t>
                      </a:r>
                    </a:p>
                  </p:txBody>
                </p:sp>
              </mc:Fallback>
            </mc:AlternateContent>
            <p:sp>
              <p:nvSpPr>
                <p:cNvPr id="25" name="Rectangle 24"/>
                <p:cNvSpPr>
                  <a:spLocks noChangeAspect="1"/>
                </p:cNvSpPr>
                <p:nvPr/>
              </p:nvSpPr>
              <p:spPr>
                <a:xfrm>
                  <a:off x="1136905" y="3975857"/>
                  <a:ext cx="82296" cy="82296"/>
                </a:xfrm>
                <a:prstGeom prst="rect">
                  <a:avLst/>
                </a:prstGeom>
                <a:solidFill>
                  <a:srgbClr val="5B9BD5">
                    <a:lumMod val="40000"/>
                    <a:lumOff val="60000"/>
                  </a:srgbClr>
                </a:solidFill>
                <a:ln w="12700" cap="flat" cmpd="sng" algn="ctr">
                  <a:noFill/>
                  <a:prstDash val="solid"/>
                  <a:miter lim="800000"/>
                </a:ln>
                <a:effectLst/>
              </p:spPr>
              <p:txBody>
                <a:bodyPr rtlCol="0" anchor="ctr"/>
                <a:lstStyle/>
                <a:p>
                  <a:endParaRPr lang="en-US"/>
                </a:p>
              </p:txBody>
            </p:sp>
          </p:grpSp>
          <p:grpSp>
            <p:nvGrpSpPr>
              <p:cNvPr id="21" name="Group 20"/>
              <p:cNvGrpSpPr/>
              <p:nvPr/>
            </p:nvGrpSpPr>
            <p:grpSpPr>
              <a:xfrm>
                <a:off x="1136905" y="4114212"/>
                <a:ext cx="7755608" cy="255270"/>
                <a:chOff x="1136905" y="4114212"/>
                <a:chExt cx="7755608" cy="255270"/>
              </a:xfrm>
            </p:grpSpPr>
            <mc:AlternateContent xmlns:mc="http://schemas.openxmlformats.org/markup-compatibility/2006" xmlns:a14="http://schemas.microsoft.com/office/drawing/2010/main">
              <mc:Choice Requires="a14">
                <p:sp>
                  <p:nvSpPr>
                    <p:cNvPr id="22" name="TextBox 9"/>
                    <p:cNvSpPr txBox="1"/>
                    <p:nvPr/>
                  </p:nvSpPr>
                  <p:spPr>
                    <a:xfrm>
                      <a:off x="1197428" y="4114212"/>
                      <a:ext cx="7695085" cy="255270"/>
                    </a:xfrm>
                    <a:prstGeom prst="rect">
                      <a:avLst/>
                    </a:prstGeom>
                    <a:noFill/>
                  </p:spPr>
                  <p:txBody>
                    <a:bodyPr wrap="square" rtlCol="0">
                      <a:spAutoFit/>
                    </a:bodyPr>
                    <a:lstStyle/>
                    <a:p>
                      <a:pPr marL="0" marR="0" eaLnBrk="0" fontAlgn="base" hangingPunct="0">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rPr>
                        <a:t>Unskilled Majority</a:t>
                      </a:r>
                      <a:r>
                        <a:rPr lang="en-US" sz="1100" kern="1200">
                          <a:solidFill>
                            <a:srgbClr val="000000"/>
                          </a:solidFill>
                          <a:effectLst/>
                          <a:latin typeface="Times New Roman" panose="02020603050405020304" pitchFamily="18" charset="0"/>
                          <a:ea typeface="Times New Roman" panose="02020603050405020304" pitchFamily="18" charset="0"/>
                        </a:rPr>
                        <a:t> (Unskilled Native-Born the Larger Group) - Parameter Value of </a:t>
                      </a:r>
                      <a14:m>
                        <m:oMath xmlns:m="http://schemas.openxmlformats.org/officeDocument/2006/math">
                          <m:sSub>
                            <m:sSubPr>
                              <m:ctrlPr>
                                <a:rPr lang="en-US" sz="1100" i="1" kern="1200">
                                  <a:solidFill>
                                    <a:srgbClr val="000000"/>
                                  </a:solidFill>
                                  <a:effectLst/>
                                  <a:latin typeface="Cambria Math" panose="02040503050406030204" pitchFamily="18" charset="0"/>
                                  <a:ea typeface="Times New Roman" panose="02020603050405020304" pitchFamily="18" charset="0"/>
                                </a:rPr>
                              </m:ctrlPr>
                            </m:sSubPr>
                            <m:e>
                              <m:r>
                                <a:rPr lang="en-US" sz="1100" i="1" kern="1200">
                                  <a:solidFill>
                                    <a:srgbClr val="000000"/>
                                  </a:solidFill>
                                  <a:effectLst/>
                                  <a:latin typeface="Cambria Math" panose="02040503050406030204" pitchFamily="18" charset="0"/>
                                  <a:ea typeface="Times New Roman" panose="02020603050405020304" pitchFamily="18" charset="0"/>
                                </a:rPr>
                                <m:t>𝐵</m:t>
                              </m:r>
                            </m:e>
                            <m:sub>
                              <m:r>
                                <a:rPr lang="en-US" sz="1100" i="1" kern="1200">
                                  <a:solidFill>
                                    <a:srgbClr val="000000"/>
                                  </a:solidFill>
                                  <a:effectLst/>
                                  <a:latin typeface="Cambria Math" panose="02040503050406030204" pitchFamily="18" charset="0"/>
                                  <a:ea typeface="Times New Roman" panose="02020603050405020304" pitchFamily="18" charset="0"/>
                                </a:rPr>
                                <m:t>𝑠</m:t>
                              </m:r>
                            </m:sub>
                          </m:sSub>
                          <m:r>
                            <a:rPr lang="en-US" sz="1100" kern="1200">
                              <a:solidFill>
                                <a:srgbClr val="000000"/>
                              </a:solidFill>
                              <a:effectLst/>
                              <a:latin typeface="Cambria Math" panose="02040503050406030204" pitchFamily="18" charset="0"/>
                              <a:ea typeface="Times New Roman" panose="02020603050405020304" pitchFamily="18" charset="0"/>
                            </a:rPr>
                            <m:t>=8.2</m:t>
                          </m:r>
                        </m:oMath>
                      </a14:m>
                      <a:r>
                        <a:rPr lang="en-US" sz="1100" kern="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mc:Choice>
              <mc:Fallback xmlns="">
                <p:sp>
                  <p:nvSpPr>
                    <p:cNvPr id="22" name="TextBox 9"/>
                    <p:cNvSpPr txBox="1">
                      <a:spLocks noRot="1" noChangeAspect="1" noMove="1" noResize="1" noEditPoints="1" noAdjustHandles="1" noChangeArrowheads="1" noChangeShapeType="1" noTextEdit="1"/>
                    </p:cNvSpPr>
                    <p:nvPr/>
                  </p:nvSpPr>
                  <p:spPr>
                    <a:xfrm>
                      <a:off x="1197428" y="4114212"/>
                      <a:ext cx="7695085" cy="255270"/>
                    </a:xfrm>
                    <a:prstGeom prst="rect">
                      <a:avLst/>
                    </a:prstGeom>
                    <a:blipFill rotWithShape="0">
                      <a:blip r:embed="rId5"/>
                      <a:stretch>
                        <a:fillRect b="-19048"/>
                      </a:stretch>
                    </a:blipFill>
                  </p:spPr>
                  <p:txBody>
                    <a:bodyPr/>
                    <a:lstStyle/>
                    <a:p>
                      <a:r>
                        <a:rPr lang="en-US">
                          <a:noFill/>
                        </a:rPr>
                        <a:t> </a:t>
                      </a:r>
                    </a:p>
                  </p:txBody>
                </p:sp>
              </mc:Fallback>
            </mc:AlternateContent>
            <p:sp>
              <p:nvSpPr>
                <p:cNvPr id="23" name="Rectangle 22"/>
                <p:cNvSpPr>
                  <a:spLocks noChangeAspect="1"/>
                </p:cNvSpPr>
                <p:nvPr/>
              </p:nvSpPr>
              <p:spPr>
                <a:xfrm>
                  <a:off x="1136905" y="4204457"/>
                  <a:ext cx="82296" cy="82296"/>
                </a:xfrm>
                <a:prstGeom prst="rect">
                  <a:avLst/>
                </a:prstGeom>
                <a:solidFill>
                  <a:srgbClr val="ED7D31"/>
                </a:solidFill>
                <a:ln w="12700" cap="flat" cmpd="sng" algn="ctr">
                  <a:noFill/>
                  <a:prstDash val="solid"/>
                  <a:miter lim="800000"/>
                </a:ln>
                <a:effectLst/>
              </p:spPr>
              <p:txBody>
                <a:bodyPr rtlCol="0" anchor="ctr"/>
                <a:lstStyle/>
                <a:p>
                  <a:endParaRPr lang="en-US"/>
                </a:p>
              </p:txBody>
            </p:sp>
          </p:grpSp>
        </p:grpSp>
        <p:grpSp>
          <p:nvGrpSpPr>
            <p:cNvPr id="7" name="Group 6"/>
            <p:cNvGrpSpPr/>
            <p:nvPr/>
          </p:nvGrpSpPr>
          <p:grpSpPr>
            <a:xfrm>
              <a:off x="664464" y="3047967"/>
              <a:ext cx="7269861" cy="227965"/>
              <a:chOff x="664464" y="3047967"/>
              <a:chExt cx="7269861" cy="227965"/>
            </a:xfrm>
            <a:noFill/>
          </p:grpSpPr>
          <mc:AlternateContent xmlns:mc="http://schemas.openxmlformats.org/markup-compatibility/2006" xmlns:a14="http://schemas.microsoft.com/office/drawing/2010/main">
            <mc:Choice Requires="a14">
              <p:sp>
                <p:nvSpPr>
                  <p:cNvPr id="8" name="TextBox 4"/>
                  <p:cNvSpPr txBox="1"/>
                  <p:nvPr/>
                </p:nvSpPr>
                <p:spPr>
                  <a:xfrm>
                    <a:off x="664464" y="3073262"/>
                    <a:ext cx="215265"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𝑚</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 name="TextBox 4"/>
                  <p:cNvSpPr txBox="1">
                    <a:spLocks noRot="1" noChangeAspect="1" noMove="1" noResize="1" noEditPoints="1" noAdjustHandles="1" noChangeArrowheads="1" noChangeShapeType="1" noTextEdit="1"/>
                  </p:cNvSpPr>
                  <p:nvPr/>
                </p:nvSpPr>
                <p:spPr>
                  <a:xfrm>
                    <a:off x="664464" y="3073262"/>
                    <a:ext cx="215265" cy="178435"/>
                  </a:xfrm>
                  <a:prstGeom prst="rect">
                    <a:avLst/>
                  </a:prstGeom>
                  <a:blipFill rotWithShape="0">
                    <a:blip r:embed="rId6"/>
                    <a:stretch>
                      <a:fillRect l="-16667" r="-11111"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13"/>
                  <p:cNvSpPr txBox="1"/>
                  <p:nvPr/>
                </p:nvSpPr>
                <p:spPr>
                  <a:xfrm>
                    <a:off x="1331976" y="3073262"/>
                    <a:ext cx="191770"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𝑚</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9" name="TextBox 13"/>
                  <p:cNvSpPr txBox="1">
                    <a:spLocks noRot="1" noChangeAspect="1" noMove="1" noResize="1" noEditPoints="1" noAdjustHandles="1" noChangeArrowheads="1" noChangeShapeType="1" noTextEdit="1"/>
                  </p:cNvSpPr>
                  <p:nvPr/>
                </p:nvSpPr>
                <p:spPr>
                  <a:xfrm>
                    <a:off x="1331976" y="3073262"/>
                    <a:ext cx="191770" cy="178435"/>
                  </a:xfrm>
                  <a:prstGeom prst="rect">
                    <a:avLst/>
                  </a:prstGeom>
                  <a:blipFill rotWithShape="0">
                    <a:blip r:embed="rId7"/>
                    <a:stretch>
                      <a:fillRect l="-22581" r="-16129"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14"/>
                  <p:cNvSpPr txBox="1"/>
                  <p:nvPr/>
                </p:nvSpPr>
                <p:spPr>
                  <a:xfrm>
                    <a:off x="1981200" y="3073262"/>
                    <a:ext cx="167005"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𝑥</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0" name="TextBox 14"/>
                  <p:cNvSpPr txBox="1">
                    <a:spLocks noRot="1" noChangeAspect="1" noMove="1" noResize="1" noEditPoints="1" noAdjustHandles="1" noChangeArrowheads="1" noChangeShapeType="1" noTextEdit="1"/>
                  </p:cNvSpPr>
                  <p:nvPr/>
                </p:nvSpPr>
                <p:spPr>
                  <a:xfrm>
                    <a:off x="1981200" y="3073262"/>
                    <a:ext cx="167005" cy="178435"/>
                  </a:xfrm>
                  <a:prstGeom prst="rect">
                    <a:avLst/>
                  </a:prstGeom>
                  <a:blipFill rotWithShape="0">
                    <a:blip r:embed="rId8"/>
                    <a:stretch>
                      <a:fillRect l="-21429" r="-14286"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5"/>
                  <p:cNvSpPr txBox="1"/>
                  <p:nvPr/>
                </p:nvSpPr>
                <p:spPr>
                  <a:xfrm>
                    <a:off x="2639568" y="3073262"/>
                    <a:ext cx="143510"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𝑥</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 name="TextBox 15"/>
                  <p:cNvSpPr txBox="1">
                    <a:spLocks noRot="1" noChangeAspect="1" noMove="1" noResize="1" noEditPoints="1" noAdjustHandles="1" noChangeArrowheads="1" noChangeShapeType="1" noTextEdit="1"/>
                  </p:cNvSpPr>
                  <p:nvPr/>
                </p:nvSpPr>
                <p:spPr>
                  <a:xfrm>
                    <a:off x="2639568" y="3073262"/>
                    <a:ext cx="143510" cy="178435"/>
                  </a:xfrm>
                  <a:prstGeom prst="rect">
                    <a:avLst/>
                  </a:prstGeom>
                  <a:blipFill rotWithShape="0">
                    <a:blip r:embed="rId9"/>
                    <a:stretch>
                      <a:fillRect l="-25000" r="-20833"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6"/>
                  <p:cNvSpPr txBox="1"/>
                  <p:nvPr/>
                </p:nvSpPr>
                <p:spPr>
                  <a:xfrm>
                    <a:off x="3279648" y="3071275"/>
                    <a:ext cx="167005" cy="18224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up>
                              <m:r>
                                <a:rPr lang="en-US" sz="1200" i="1" kern="1200">
                                  <a:solidFill>
                                    <a:srgbClr val="000000"/>
                                  </a:solidFill>
                                  <a:effectLst/>
                                  <a:latin typeface="Cambria Math" panose="02040503050406030204" pitchFamily="18" charset="0"/>
                                  <a:ea typeface="Times New Roman" panose="02020603050405020304" pitchFamily="18" charset="0"/>
                                </a:rPr>
                                <m:t>𝑀</m:t>
                              </m:r>
                            </m:sup>
                          </m:sSub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2" name="TextBox 16"/>
                  <p:cNvSpPr txBox="1">
                    <a:spLocks noRot="1" noChangeAspect="1" noMove="1" noResize="1" noEditPoints="1" noAdjustHandles="1" noChangeArrowheads="1" noChangeShapeType="1" noTextEdit="1"/>
                  </p:cNvSpPr>
                  <p:nvPr/>
                </p:nvSpPr>
                <p:spPr>
                  <a:xfrm>
                    <a:off x="3279648" y="3071275"/>
                    <a:ext cx="167005" cy="182245"/>
                  </a:xfrm>
                  <a:prstGeom prst="rect">
                    <a:avLst/>
                  </a:prstGeom>
                  <a:blipFill rotWithShape="0">
                    <a:blip r:embed="rId10"/>
                    <a:stretch>
                      <a:fillRect l="-32143" r="-14286"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7"/>
                  <p:cNvSpPr txBox="1"/>
                  <p:nvPr/>
                </p:nvSpPr>
                <p:spPr>
                  <a:xfrm>
                    <a:off x="3928872" y="3071275"/>
                    <a:ext cx="153035" cy="18224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up>
                              <m:r>
                                <a:rPr lang="en-US" sz="1200" i="1" kern="1200">
                                  <a:solidFill>
                                    <a:srgbClr val="000000"/>
                                  </a:solidFill>
                                  <a:effectLst/>
                                  <a:latin typeface="Cambria Math" panose="02040503050406030204" pitchFamily="18" charset="0"/>
                                  <a:ea typeface="Times New Roman" panose="02020603050405020304" pitchFamily="18" charset="0"/>
                                </a:rPr>
                                <m:t>𝑁</m:t>
                              </m:r>
                            </m:sup>
                          </m:sSub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3" name="TextBox 17"/>
                  <p:cNvSpPr txBox="1">
                    <a:spLocks noRot="1" noChangeAspect="1" noMove="1" noResize="1" noEditPoints="1" noAdjustHandles="1" noChangeArrowheads="1" noChangeShapeType="1" noTextEdit="1"/>
                  </p:cNvSpPr>
                  <p:nvPr/>
                </p:nvSpPr>
                <p:spPr>
                  <a:xfrm>
                    <a:off x="3928872" y="3071275"/>
                    <a:ext cx="153035" cy="182245"/>
                  </a:xfrm>
                  <a:prstGeom prst="rect">
                    <a:avLst/>
                  </a:prstGeom>
                  <a:blipFill rotWithShape="0">
                    <a:blip r:embed="rId11"/>
                    <a:stretch>
                      <a:fillRect l="-36000" r="-20000"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8"/>
                  <p:cNvSpPr txBox="1"/>
                  <p:nvPr/>
                </p:nvSpPr>
                <p:spPr>
                  <a:xfrm>
                    <a:off x="4559808" y="3071275"/>
                    <a:ext cx="167005" cy="18351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up>
                              <m:r>
                                <a:rPr lang="en-US" sz="1200" i="1" kern="1200">
                                  <a:solidFill>
                                    <a:srgbClr val="000000"/>
                                  </a:solidFill>
                                  <a:effectLst/>
                                  <a:latin typeface="Cambria Math" panose="02040503050406030204" pitchFamily="18" charset="0"/>
                                  <a:ea typeface="Times New Roman" panose="02020603050405020304" pitchFamily="18" charset="0"/>
                                </a:rPr>
                                <m:t>𝑀</m:t>
                              </m:r>
                            </m:sup>
                          </m:sSub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4" name="TextBox 18"/>
                  <p:cNvSpPr txBox="1">
                    <a:spLocks noRot="1" noChangeAspect="1" noMove="1" noResize="1" noEditPoints="1" noAdjustHandles="1" noChangeArrowheads="1" noChangeShapeType="1" noTextEdit="1"/>
                  </p:cNvSpPr>
                  <p:nvPr/>
                </p:nvSpPr>
                <p:spPr>
                  <a:xfrm>
                    <a:off x="4559808" y="3071275"/>
                    <a:ext cx="167005" cy="183515"/>
                  </a:xfrm>
                  <a:prstGeom prst="rect">
                    <a:avLst/>
                  </a:prstGeom>
                  <a:blipFill rotWithShape="0">
                    <a:blip r:embed="rId12"/>
                    <a:stretch>
                      <a:fillRect l="-32143" r="-14286"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9"/>
                  <p:cNvSpPr txBox="1"/>
                  <p:nvPr/>
                </p:nvSpPr>
                <p:spPr>
                  <a:xfrm>
                    <a:off x="5209032" y="3047967"/>
                    <a:ext cx="212090" cy="22796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kern="1200">
                                  <a:solidFill>
                                    <a:srgbClr val="000000"/>
                                  </a:solidFill>
                                  <a:effectLst/>
                                  <a:latin typeface="Cambria Math" panose="02040503050406030204" pitchFamily="18" charset="0"/>
                                  <a:ea typeface="Times New Roman" panose="02020603050405020304" pitchFamily="18" charset="0"/>
                                </a:rPr>
                              </m:ctrlPr>
                            </m:sSupPr>
                            <m:e>
                              <m:acc>
                                <m:accPr>
                                  <m:chr m:val="̅"/>
                                  <m:ctrlPr>
                                    <a:rPr lang="en-US" sz="1200" i="1" kern="1200">
                                      <a:solidFill>
                                        <a:srgbClr val="000000"/>
                                      </a:solidFill>
                                      <a:effectLst/>
                                      <a:latin typeface="Cambria Math" panose="02040503050406030204" pitchFamily="18" charset="0"/>
                                      <a:ea typeface="Times New Roman" panose="02020603050405020304" pitchFamily="18" charset="0"/>
                                    </a:rPr>
                                  </m:ctrlPr>
                                </m:accPr>
                                <m:e>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up>
                                      <m:r>
                                        <a:rPr lang="en-US" sz="1200" i="1" kern="1200">
                                          <a:solidFill>
                                            <a:srgbClr val="000000"/>
                                          </a:solidFill>
                                          <a:effectLst/>
                                          <a:latin typeface="Cambria Math" panose="02040503050406030204" pitchFamily="18" charset="0"/>
                                          <a:ea typeface="Times New Roman" panose="02020603050405020304" pitchFamily="18" charset="0"/>
                                        </a:rPr>
                                        <m:t>𝑁</m:t>
                                      </m:r>
                                    </m:sup>
                                  </m:sSubSup>
                                </m:e>
                              </m:acc>
                            </m:e>
                            <m:sup>
                              <m:r>
                                <a:rPr lang="en-US" sz="1200" i="1" kern="1200">
                                  <a:solidFill>
                                    <a:srgbClr val="000000"/>
                                  </a:solidFill>
                                  <a:effectLst/>
                                  <a:latin typeface="Cambria Math" panose="02040503050406030204" pitchFamily="18" charset="0"/>
                                  <a:ea typeface="Times New Roman" panose="02020603050405020304" pitchFamily="18" charset="0"/>
                                </a:rPr>
                                <m:t>∗</m:t>
                              </m:r>
                            </m:sup>
                          </m:s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5" name="TextBox 19"/>
                  <p:cNvSpPr txBox="1">
                    <a:spLocks noRot="1" noChangeAspect="1" noMove="1" noResize="1" noEditPoints="1" noAdjustHandles="1" noChangeArrowheads="1" noChangeShapeType="1" noTextEdit="1"/>
                  </p:cNvSpPr>
                  <p:nvPr/>
                </p:nvSpPr>
                <p:spPr>
                  <a:xfrm>
                    <a:off x="5209032" y="3047967"/>
                    <a:ext cx="212090" cy="227965"/>
                  </a:xfrm>
                  <a:prstGeom prst="rect">
                    <a:avLst/>
                  </a:prstGeom>
                  <a:blipFill rotWithShape="0">
                    <a:blip r:embed="rId13"/>
                    <a:stretch>
                      <a:fillRect l="-25714" r="-8571" b="-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20"/>
                  <p:cNvSpPr txBox="1"/>
                  <p:nvPr/>
                </p:nvSpPr>
                <p:spPr>
                  <a:xfrm>
                    <a:off x="5885688" y="3073262"/>
                    <a:ext cx="117475"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𝑤</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6" name="TextBox 20"/>
                  <p:cNvSpPr txBox="1">
                    <a:spLocks noRot="1" noChangeAspect="1" noMove="1" noResize="1" noEditPoints="1" noAdjustHandles="1" noChangeArrowheads="1" noChangeShapeType="1" noTextEdit="1"/>
                  </p:cNvSpPr>
                  <p:nvPr/>
                </p:nvSpPr>
                <p:spPr>
                  <a:xfrm>
                    <a:off x="5885688" y="3073262"/>
                    <a:ext cx="117475" cy="178435"/>
                  </a:xfrm>
                  <a:prstGeom prst="rect">
                    <a:avLst/>
                  </a:prstGeom>
                  <a:blipFill rotWithShape="0">
                    <a:blip r:embed="rId14"/>
                    <a:stretch>
                      <a:fillRect l="-36842" r="-26316"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21"/>
                  <p:cNvSpPr txBox="1"/>
                  <p:nvPr/>
                </p:nvSpPr>
                <p:spPr>
                  <a:xfrm>
                    <a:off x="6562344" y="3073262"/>
                    <a:ext cx="76200"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𝑟</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7" name="TextBox 21"/>
                  <p:cNvSpPr txBox="1">
                    <a:spLocks noRot="1" noChangeAspect="1" noMove="1" noResize="1" noEditPoints="1" noAdjustHandles="1" noChangeArrowheads="1" noChangeShapeType="1" noTextEdit="1"/>
                  </p:cNvSpPr>
                  <p:nvPr/>
                </p:nvSpPr>
                <p:spPr>
                  <a:xfrm>
                    <a:off x="6562344" y="3073262"/>
                    <a:ext cx="76200" cy="178435"/>
                  </a:xfrm>
                  <a:prstGeom prst="rect">
                    <a:avLst/>
                  </a:prstGeom>
                  <a:blipFill rotWithShape="0">
                    <a:blip r:embed="rId15"/>
                    <a:stretch>
                      <a:fillRect l="-58333" r="-50000"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22"/>
                  <p:cNvSpPr txBox="1"/>
                  <p:nvPr/>
                </p:nvSpPr>
                <p:spPr>
                  <a:xfrm>
                    <a:off x="7212031" y="3073262"/>
                    <a:ext cx="64135"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𝑡</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8" name="TextBox 22"/>
                  <p:cNvSpPr txBox="1">
                    <a:spLocks noRot="1" noChangeAspect="1" noMove="1" noResize="1" noEditPoints="1" noAdjustHandles="1" noChangeArrowheads="1" noChangeShapeType="1" noTextEdit="1"/>
                  </p:cNvSpPr>
                  <p:nvPr/>
                </p:nvSpPr>
                <p:spPr>
                  <a:xfrm>
                    <a:off x="7212031" y="3073262"/>
                    <a:ext cx="64135" cy="178435"/>
                  </a:xfrm>
                  <a:prstGeom prst="rect">
                    <a:avLst/>
                  </a:prstGeom>
                  <a:blipFill rotWithShape="0">
                    <a:blip r:embed="rId16"/>
                    <a:stretch>
                      <a:fillRect l="-80000" r="-80000"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23"/>
                  <p:cNvSpPr txBox="1"/>
                  <p:nvPr/>
                </p:nvSpPr>
                <p:spPr>
                  <a:xfrm>
                    <a:off x="7848600" y="3073262"/>
                    <a:ext cx="85725"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𝑏</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9" name="TextBox 23"/>
                  <p:cNvSpPr txBox="1">
                    <a:spLocks noRot="1" noChangeAspect="1" noMove="1" noResize="1" noEditPoints="1" noAdjustHandles="1" noChangeArrowheads="1" noChangeShapeType="1" noTextEdit="1"/>
                  </p:cNvSpPr>
                  <p:nvPr/>
                </p:nvSpPr>
                <p:spPr>
                  <a:xfrm>
                    <a:off x="7848600" y="3073262"/>
                    <a:ext cx="85725" cy="178435"/>
                  </a:xfrm>
                  <a:prstGeom prst="rect">
                    <a:avLst/>
                  </a:prstGeom>
                  <a:blipFill rotWithShape="0">
                    <a:blip r:embed="rId17"/>
                    <a:stretch>
                      <a:fillRect l="-71429" r="-57143" b="-13793"/>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2614615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4577" y="-185445"/>
            <a:ext cx="7324078" cy="5632311"/>
          </a:xfrm>
          <a:prstGeom prst="rect">
            <a:avLst/>
          </a:prstGeom>
        </p:spPr>
        <p:txBody>
          <a:bodyPr wrap="square">
            <a:spAutoFit/>
          </a:bodyPr>
          <a:lstStyle/>
          <a:p>
            <a:pPr>
              <a:lnSpc>
                <a:spcPct val="150000"/>
              </a:lnSpc>
            </a:pPr>
            <a:r>
              <a:rPr lang="en-US" sz="3600" b="1" dirty="0" smtClean="0">
                <a:latin typeface="Minion-Regular"/>
                <a:ea typeface="Calibri" panose="020F0502020204030204" pitchFamily="34" charset="0"/>
                <a:cs typeface="Minion-Regular"/>
              </a:rPr>
              <a:t>Intra-industry trade and Inequality </a:t>
            </a:r>
          </a:p>
          <a:p>
            <a:pPr>
              <a:lnSpc>
                <a:spcPct val="150000"/>
              </a:lnSpc>
            </a:pPr>
            <a:r>
              <a:rPr lang="en-US" sz="2400" b="1" dirty="0" err="1" smtClean="0">
                <a:latin typeface="Minion-Regular"/>
                <a:ea typeface="Calibri" panose="020F0502020204030204" pitchFamily="34" charset="0"/>
                <a:cs typeface="Minion-Regular"/>
              </a:rPr>
              <a:t>Yeaple</a:t>
            </a:r>
            <a:r>
              <a:rPr lang="en-US" sz="2400" b="1" dirty="0" smtClean="0">
                <a:latin typeface="Minion-Regular"/>
                <a:ea typeface="Calibri" panose="020F0502020204030204" pitchFamily="34" charset="0"/>
                <a:cs typeface="Minion-Regular"/>
              </a:rPr>
              <a:t> </a:t>
            </a:r>
            <a:r>
              <a:rPr lang="en-US" sz="2400" b="1" dirty="0">
                <a:latin typeface="Minion-Regular"/>
                <a:ea typeface="Calibri" panose="020F0502020204030204" pitchFamily="34" charset="0"/>
                <a:cs typeface="Minion-Regular"/>
              </a:rPr>
              <a:t>(2005) demonstrates that a reduction in variable trade costs prompts more firms to adopt the better technology in the differentiated product sector. </a:t>
            </a:r>
            <a:r>
              <a:rPr lang="en-US" sz="2400" b="1" dirty="0" smtClean="0">
                <a:latin typeface="Minion-Regular"/>
                <a:ea typeface="Calibri" panose="020F0502020204030204" pitchFamily="34" charset="0"/>
                <a:cs typeface="Minion-Regular"/>
              </a:rPr>
              <a:t>Most-able </a:t>
            </a:r>
            <a:r>
              <a:rPr lang="en-US" sz="2400" b="1" dirty="0">
                <a:latin typeface="Minion-Regular"/>
                <a:ea typeface="Calibri" panose="020F0502020204030204" pitchFamily="34" charset="0"/>
                <a:cs typeface="Minion-Regular"/>
              </a:rPr>
              <a:t>workers among those who operate </a:t>
            </a:r>
            <a:r>
              <a:rPr lang="en-US" sz="2400" b="1" dirty="0" smtClean="0">
                <a:latin typeface="Minion-Regular"/>
                <a:ea typeface="Calibri" panose="020F0502020204030204" pitchFamily="34" charset="0"/>
                <a:cs typeface="Minion-Regular"/>
              </a:rPr>
              <a:t>with the </a:t>
            </a:r>
            <a:r>
              <a:rPr lang="en-US" sz="2400" b="1" dirty="0">
                <a:latin typeface="Minion-Regular"/>
                <a:ea typeface="Calibri" panose="020F0502020204030204" pitchFamily="34" charset="0"/>
                <a:cs typeface="Minion-Regular"/>
              </a:rPr>
              <a:t>inferior technology switch employment to firms who operate the more advanced </a:t>
            </a:r>
            <a:r>
              <a:rPr lang="en-US" sz="2400" b="1" dirty="0" smtClean="0">
                <a:latin typeface="Minion-Regular"/>
                <a:ea typeface="Calibri" panose="020F0502020204030204" pitchFamily="34" charset="0"/>
                <a:cs typeface="Minion-Regular"/>
              </a:rPr>
              <a:t>technology, and wage premium rises, </a:t>
            </a:r>
            <a:endParaRPr lang="en-US" sz="2400" b="1" dirty="0"/>
          </a:p>
        </p:txBody>
      </p:sp>
    </p:spTree>
    <p:extLst>
      <p:ext uri="{BB962C8B-B14F-4D97-AF65-F5344CB8AC3E}">
        <p14:creationId xmlns:p14="http://schemas.microsoft.com/office/powerpoint/2010/main" val="124614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527" y="665019"/>
            <a:ext cx="8146473" cy="3970318"/>
          </a:xfrm>
          <a:prstGeom prst="rect">
            <a:avLst/>
          </a:prstGeom>
        </p:spPr>
        <p:txBody>
          <a:bodyPr wrap="square">
            <a:spAutoFit/>
          </a:bodyPr>
          <a:lstStyle/>
          <a:p>
            <a:r>
              <a:rPr lang="en-US" sz="3600" dirty="0" smtClean="0"/>
              <a:t>Helpman (2018):“…</a:t>
            </a:r>
            <a:r>
              <a:rPr lang="en-US" sz="3600" dirty="0"/>
              <a:t>as shown by </a:t>
            </a:r>
            <a:r>
              <a:rPr lang="en-US" sz="3600" dirty="0" err="1"/>
              <a:t>Kletzer</a:t>
            </a:r>
            <a:r>
              <a:rPr lang="en-US" sz="3600" dirty="0"/>
              <a:t> (2001), workers who lost employment between 1979 and 1994 as a result of import competition were not very different from workers who lost jobs for other reasons, such as automation or shifts in demand.  </a:t>
            </a:r>
          </a:p>
        </p:txBody>
      </p:sp>
    </p:spTree>
    <p:extLst>
      <p:ext uri="{BB962C8B-B14F-4D97-AF65-F5344CB8AC3E}">
        <p14:creationId xmlns:p14="http://schemas.microsoft.com/office/powerpoint/2010/main" val="617249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836" y="1304836"/>
            <a:ext cx="8525164" cy="3785652"/>
          </a:xfrm>
          <a:prstGeom prst="rect">
            <a:avLst/>
          </a:prstGeom>
        </p:spPr>
        <p:txBody>
          <a:bodyPr wrap="square">
            <a:spAutoFit/>
          </a:bodyPr>
          <a:lstStyle/>
          <a:p>
            <a:r>
              <a:rPr lang="en-US" sz="4000" dirty="0"/>
              <a:t>For this reason, it is necessary to build safety nets for workers who lose jobs, independently of whether the job losses are caused by foreign competition.  This is a major challenge for public policy (p.174).”</a:t>
            </a:r>
          </a:p>
        </p:txBody>
      </p:sp>
    </p:spTree>
    <p:extLst>
      <p:ext uri="{BB962C8B-B14F-4D97-AF65-F5344CB8AC3E}">
        <p14:creationId xmlns:p14="http://schemas.microsoft.com/office/powerpoint/2010/main" val="247421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693" y="1233996"/>
            <a:ext cx="7670307" cy="3539430"/>
          </a:xfrm>
          <a:prstGeom prst="rect">
            <a:avLst/>
          </a:prstGeom>
        </p:spPr>
        <p:txBody>
          <a:bodyPr wrap="square">
            <a:spAutoFit/>
          </a:bodyPr>
          <a:lstStyle/>
          <a:p>
            <a:pPr marL="457200" marR="0">
              <a:lnSpc>
                <a:spcPct val="200000"/>
              </a:lnSpc>
              <a:spcBef>
                <a:spcPts val="0"/>
              </a:spcBef>
              <a:spcAft>
                <a:spcPts val="800"/>
              </a:spcAft>
            </a:pPr>
            <a:r>
              <a:rPr lang="en-US" sz="2800" b="1" dirty="0" smtClean="0">
                <a:latin typeface="Calibri" panose="020F0502020204030204" pitchFamily="34" charset="0"/>
                <a:ea typeface="Calibri" panose="020F0502020204030204" pitchFamily="34" charset="0"/>
                <a:cs typeface="Arial" panose="020B0604020202020204" pitchFamily="34" charset="0"/>
              </a:rPr>
              <a:t>Helpman </a:t>
            </a:r>
            <a:r>
              <a:rPr lang="en-US" sz="2800" b="1" dirty="0">
                <a:latin typeface="Calibri" panose="020F0502020204030204" pitchFamily="34" charset="0"/>
                <a:ea typeface="Calibri" panose="020F0502020204030204" pitchFamily="34" charset="0"/>
                <a:cs typeface="Arial" panose="020B0604020202020204" pitchFamily="34" charset="0"/>
              </a:rPr>
              <a:t>(2018) </a:t>
            </a:r>
            <a:r>
              <a:rPr lang="en-US" sz="2800" b="1" dirty="0" smtClean="0">
                <a:latin typeface="Calibri" panose="020F0502020204030204" pitchFamily="34" charset="0"/>
                <a:ea typeface="Calibri" panose="020F0502020204030204" pitchFamily="34" charset="0"/>
                <a:cs typeface="Arial" panose="020B0604020202020204" pitchFamily="34" charset="0"/>
              </a:rPr>
              <a:t>concludes that </a:t>
            </a:r>
            <a:r>
              <a:rPr lang="en-US" sz="2800" b="1" dirty="0">
                <a:latin typeface="Calibri" panose="020F0502020204030204" pitchFamily="34" charset="0"/>
                <a:ea typeface="Calibri" panose="020F0502020204030204" pitchFamily="34" charset="0"/>
                <a:cs typeface="Arial" panose="020B0604020202020204" pitchFamily="34" charset="0"/>
              </a:rPr>
              <a:t>the </a:t>
            </a:r>
            <a:r>
              <a:rPr lang="en-US" sz="2800" b="1" dirty="0" smtClean="0">
                <a:latin typeface="Calibri" panose="020F0502020204030204" pitchFamily="34" charset="0"/>
                <a:ea typeface="Calibri" panose="020F0502020204030204" pitchFamily="34" charset="0"/>
                <a:cs typeface="Arial" panose="020B0604020202020204" pitchFamily="34" charset="0"/>
              </a:rPr>
              <a:t>aggregative effects (as distinguished from regional-industry effects) </a:t>
            </a:r>
            <a:r>
              <a:rPr lang="en-US" sz="2800" b="1" dirty="0">
                <a:latin typeface="Calibri" panose="020F0502020204030204" pitchFamily="34" charset="0"/>
                <a:ea typeface="Calibri" panose="020F0502020204030204" pitchFamily="34" charset="0"/>
                <a:cs typeface="Arial" panose="020B0604020202020204" pitchFamily="34" charset="0"/>
              </a:rPr>
              <a:t>of international  trade on skilled-unskilled wage gap </a:t>
            </a:r>
            <a:r>
              <a:rPr lang="en-US" sz="2800" b="1" dirty="0" smtClean="0">
                <a:latin typeface="Calibri" panose="020F0502020204030204" pitchFamily="34" charset="0"/>
                <a:ea typeface="Calibri" panose="020F0502020204030204" pitchFamily="34" charset="0"/>
                <a:cs typeface="Arial" panose="020B0604020202020204" pitchFamily="34" charset="0"/>
              </a:rPr>
              <a:t>are limited</a:t>
            </a:r>
            <a:r>
              <a:rPr lang="en-US" sz="2800" b="1" dirty="0">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4323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Trade-globalization and wage inequality</a:t>
            </a:r>
            <a:endParaRPr lang="en-US" dirty="0"/>
          </a:p>
        </p:txBody>
      </p:sp>
      <p:sp>
        <p:nvSpPr>
          <p:cNvPr id="3" name="Content Placeholder 2"/>
          <p:cNvSpPr>
            <a:spLocks noGrp="1"/>
          </p:cNvSpPr>
          <p:nvPr>
            <p:ph idx="1"/>
          </p:nvPr>
        </p:nvSpPr>
        <p:spPr/>
        <p:txBody>
          <a:bodyPr>
            <a:noAutofit/>
          </a:bodyPr>
          <a:lstStyle/>
          <a:p>
            <a:pPr marL="0" indent="0">
              <a:lnSpc>
                <a:spcPct val="150000"/>
              </a:lnSpc>
              <a:buNone/>
            </a:pPr>
            <a:r>
              <a:rPr lang="en-US" sz="2400" dirty="0"/>
              <a:t>The US rise of the college wage premium is explained by </a:t>
            </a:r>
            <a:r>
              <a:rPr lang="en-US" sz="2400" b="1" i="1" dirty="0"/>
              <a:t>technological progress </a:t>
            </a:r>
            <a:r>
              <a:rPr lang="en-US" sz="2400" dirty="0"/>
              <a:t>(biased towards skilled labor); the decline of the power of  </a:t>
            </a:r>
            <a:r>
              <a:rPr lang="en-US" sz="2400" b="1" i="1" dirty="0"/>
              <a:t>labor unions</a:t>
            </a:r>
            <a:r>
              <a:rPr lang="en-US" sz="2400" dirty="0"/>
              <a:t>,  that were behind strong industrial wages; only partly the result of </a:t>
            </a:r>
            <a:r>
              <a:rPr lang="en-US" sz="2400" b="1" i="1" dirty="0"/>
              <a:t>trade globalization</a:t>
            </a:r>
            <a:r>
              <a:rPr lang="en-US" sz="2400" dirty="0"/>
              <a:t>. </a:t>
            </a:r>
            <a:endParaRPr lang="en-US" sz="2000" dirty="0"/>
          </a:p>
        </p:txBody>
      </p:sp>
    </p:spTree>
    <p:extLst>
      <p:ext uri="{BB962C8B-B14F-4D97-AF65-F5344CB8AC3E}">
        <p14:creationId xmlns:p14="http://schemas.microsoft.com/office/powerpoint/2010/main" val="3698848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2746" y="2200624"/>
            <a:ext cx="7205909" cy="1446550"/>
          </a:xfrm>
          <a:prstGeom prst="rect">
            <a:avLst/>
          </a:prstGeom>
        </p:spPr>
        <p:txBody>
          <a:bodyPr wrap="square">
            <a:spAutoFit/>
          </a:bodyPr>
          <a:lstStyle/>
          <a:p>
            <a:r>
              <a:rPr lang="en-US" sz="4400" b="1" dirty="0" smtClean="0">
                <a:latin typeface="Calibri" panose="020F0502020204030204" pitchFamily="34" charset="0"/>
                <a:ea typeface="Calibri" panose="020F0502020204030204" pitchFamily="34" charset="0"/>
                <a:cs typeface="Arial" panose="020B0604020202020204" pitchFamily="34" charset="0"/>
              </a:rPr>
              <a:t>Financial Globalization: Recent Trends</a:t>
            </a:r>
            <a:endParaRPr lang="en-US" sz="4400" b="1" dirty="0"/>
          </a:p>
        </p:txBody>
      </p:sp>
    </p:spTree>
    <p:extLst>
      <p:ext uri="{BB962C8B-B14F-4D97-AF65-F5344CB8AC3E}">
        <p14:creationId xmlns:p14="http://schemas.microsoft.com/office/powerpoint/2010/main" val="4013006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04887" y="-496496"/>
                <a:ext cx="7449585" cy="6770700"/>
              </a:xfrm>
              <a:prstGeom prst="rect">
                <a:avLst/>
              </a:prstGeom>
            </p:spPr>
            <p:txBody>
              <a:bodyPr wrap="square">
                <a:spAutoFit/>
              </a:bodyPr>
              <a:lstStyle/>
              <a:p>
                <a:pPr indent="457200" algn="ctr">
                  <a:lnSpc>
                    <a:spcPct val="200000"/>
                  </a:lnSpc>
                  <a:spcBef>
                    <a:spcPts val="1200"/>
                  </a:spcBef>
                  <a:spcAft>
                    <a:spcPts val="1200"/>
                  </a:spcAft>
                </a:pPr>
                <a:r>
                  <a:rPr lang="en-US" sz="2800" dirty="0" smtClean="0">
                    <a:effectLst/>
                    <a:latin typeface="Cambria Math" panose="02040503050406030204" pitchFamily="18" charset="0"/>
                    <a:ea typeface="Times New Roman" panose="02020603050405020304" pitchFamily="18" charset="0"/>
                  </a:rPr>
                  <a:t>Measure of Financial Integration</a:t>
                </a:r>
                <a:endParaRPr lang="en-US" dirty="0" smtClean="0">
                  <a:effectLst/>
                  <a:latin typeface="Cambria Math" panose="02040503050406030204" pitchFamily="18" charset="0"/>
                  <a:ea typeface="Times New Roman" panose="02020603050405020304" pitchFamily="18" charset="0"/>
                </a:endParaRPr>
              </a:p>
              <a:p>
                <a:pPr indent="457200" algn="ctr">
                  <a:lnSpc>
                    <a:spcPct val="200000"/>
                  </a:lnSpc>
                  <a:spcBef>
                    <a:spcPts val="1200"/>
                  </a:spcBef>
                  <a:spcAft>
                    <a:spcPts val="1200"/>
                  </a:spcAft>
                </a:pPr>
                <a14:m>
                  <m:oMathPara xmlns:m="http://schemas.openxmlformats.org/officeDocument/2006/math">
                    <m:oMathParaPr>
                      <m:jc m:val="centerGroup"/>
                    </m:oMathParaPr>
                    <m:oMath xmlns:m="http://schemas.openxmlformats.org/officeDocument/2006/math">
                      <m:r>
                        <a:rPr lang="en-US" b="0" i="0" smtClean="0">
                          <a:effectLst/>
                          <a:latin typeface="Cambria Math"/>
                          <a:ea typeface="Times New Roman" panose="02020603050405020304" pitchFamily="18" charset="0"/>
                        </a:rPr>
                        <m:t>1</m:t>
                      </m:r>
                      <m:r>
                        <a:rPr lang="en-US" b="0">
                          <a:effectLst/>
                          <a:latin typeface="Cambria Math" panose="02040503050406030204" pitchFamily="18" charset="0"/>
                          <a:ea typeface="Times New Roman" panose="02020603050405020304" pitchFamily="18" charset="0"/>
                        </a:rPr>
                        <m:t>+</m:t>
                      </m:r>
                      <m:sSubSup>
                        <m:sSubSupPr>
                          <m:ctrlPr>
                            <a:rPr lang="en-US" i="1">
                              <a:effectLst/>
                              <a:latin typeface="Cambria Math" panose="02040503050406030204" pitchFamily="18" charset="0"/>
                              <a:ea typeface="Times New Roman" panose="02020603050405020304" pitchFamily="18" charset="0"/>
                            </a:rPr>
                          </m:ctrlPr>
                        </m:sSubSupPr>
                        <m:e>
                          <m:r>
                            <a:rPr lang="en-US" b="0" i="1">
                              <a:effectLst/>
                              <a:latin typeface="Cambria Math" panose="02040503050406030204" pitchFamily="18" charset="0"/>
                              <a:ea typeface="Times New Roman" panose="02020603050405020304" pitchFamily="18" charset="0"/>
                            </a:rPr>
                            <m:t>𝑟</m:t>
                          </m:r>
                        </m:e>
                        <m:sub>
                          <m:r>
                            <a:rPr lang="en-US" b="0" i="1">
                              <a:effectLst/>
                              <a:latin typeface="Cambria Math" panose="02040503050406030204" pitchFamily="18" charset="0"/>
                              <a:ea typeface="Times New Roman" panose="02020603050405020304" pitchFamily="18" charset="0"/>
                            </a:rPr>
                            <m:t>𝑡</m:t>
                          </m:r>
                        </m:sub>
                        <m:sup>
                          <m:r>
                            <a:rPr lang="en-US" b="0" i="1">
                              <a:effectLst/>
                              <a:latin typeface="Cambria Math" panose="02040503050406030204" pitchFamily="18" charset="0"/>
                              <a:ea typeface="Times New Roman" panose="02020603050405020304" pitchFamily="18" charset="0"/>
                            </a:rPr>
                            <m:t>𝑈𝑆</m:t>
                          </m:r>
                        </m:sup>
                      </m:sSubSup>
                      <m:r>
                        <a:rPr lang="en-US" b="0">
                          <a:effectLst/>
                          <a:latin typeface="Cambria Math" panose="02040503050406030204" pitchFamily="18" charset="0"/>
                          <a:ea typeface="Times New Roman" panose="02020603050405020304" pitchFamily="18" charset="0"/>
                        </a:rPr>
                        <m:t>=</m:t>
                      </m:r>
                      <m:d>
                        <m:dPr>
                          <m:ctrlPr>
                            <a:rPr lang="en-US" i="1">
                              <a:effectLst/>
                              <a:latin typeface="Cambria Math" panose="02040503050406030204" pitchFamily="18" charset="0"/>
                              <a:ea typeface="Times New Roman" panose="02020603050405020304" pitchFamily="18" charset="0"/>
                            </a:rPr>
                          </m:ctrlPr>
                        </m:dPr>
                        <m:e>
                          <m:r>
                            <a:rPr lang="en-US" b="0" i="1">
                              <a:effectLst/>
                              <a:latin typeface="Cambria Math" panose="02040503050406030204" pitchFamily="18" charset="0"/>
                              <a:ea typeface="Times New Roman" panose="02020603050405020304" pitchFamily="18" charset="0"/>
                            </a:rPr>
                            <m:t>1</m:t>
                          </m:r>
                          <m:r>
                            <a:rPr lang="en-US" b="0">
                              <a:effectLst/>
                              <a:latin typeface="Cambria Math" panose="02040503050406030204" pitchFamily="18" charset="0"/>
                              <a:ea typeface="Times New Roman" panose="02020603050405020304" pitchFamily="18" charset="0"/>
                            </a:rPr>
                            <m:t>+</m:t>
                          </m:r>
                          <m:sSubSup>
                            <m:sSubSupPr>
                              <m:ctrlPr>
                                <a:rPr lang="en-US" i="1">
                                  <a:effectLst/>
                                  <a:latin typeface="Cambria Math" panose="02040503050406030204" pitchFamily="18" charset="0"/>
                                  <a:ea typeface="Times New Roman" panose="02020603050405020304" pitchFamily="18" charset="0"/>
                                </a:rPr>
                              </m:ctrlPr>
                            </m:sSubSupPr>
                            <m:e>
                              <m:r>
                                <a:rPr lang="en-US" b="0" i="1">
                                  <a:effectLst/>
                                  <a:latin typeface="Cambria Math" panose="02040503050406030204" pitchFamily="18" charset="0"/>
                                  <a:ea typeface="Times New Roman" panose="02020603050405020304" pitchFamily="18" charset="0"/>
                                </a:rPr>
                                <m:t>𝑟</m:t>
                              </m:r>
                            </m:e>
                            <m:sub>
                              <m:r>
                                <a:rPr lang="en-US" b="0" i="1">
                                  <a:effectLst/>
                                  <a:latin typeface="Cambria Math" panose="02040503050406030204" pitchFamily="18" charset="0"/>
                                  <a:ea typeface="Times New Roman" panose="02020603050405020304" pitchFamily="18" charset="0"/>
                                </a:rPr>
                                <m:t>𝑡</m:t>
                              </m:r>
                            </m:sub>
                            <m:sup>
                              <m:r>
                                <a:rPr lang="en-US" b="0" i="1">
                                  <a:effectLst/>
                                  <a:latin typeface="Cambria Math" panose="02040503050406030204" pitchFamily="18" charset="0"/>
                                  <a:ea typeface="Times New Roman" panose="02020603050405020304" pitchFamily="18" charset="0"/>
                                </a:rPr>
                                <m:t>𝑖</m:t>
                              </m:r>
                            </m:sup>
                          </m:sSubSup>
                        </m:e>
                      </m:d>
                      <m:f>
                        <m:fPr>
                          <m:ctrlPr>
                            <a:rPr lang="en-US" b="1" i="1">
                              <a:effectLst/>
                              <a:latin typeface="Cambria Math" panose="02040503050406030204" pitchFamily="18" charset="0"/>
                              <a:ea typeface="Times New Roman" panose="02020603050405020304" pitchFamily="18" charset="0"/>
                            </a:rPr>
                          </m:ctrlPr>
                        </m:fPr>
                        <m:num>
                          <m:sSub>
                            <m:sSubPr>
                              <m:ctrlPr>
                                <a:rPr lang="en-US" b="1" i="1">
                                  <a:effectLst/>
                                  <a:latin typeface="Cambria Math" panose="02040503050406030204" pitchFamily="18" charset="0"/>
                                  <a:ea typeface="Times New Roman" panose="02020603050405020304" pitchFamily="18" charset="0"/>
                                </a:rPr>
                              </m:ctrlPr>
                            </m:sSubPr>
                            <m:e>
                              <m:r>
                                <a:rPr lang="en-US" b="1" i="1">
                                  <a:effectLst/>
                                  <a:latin typeface="Cambria Math" panose="02040503050406030204" pitchFamily="18" charset="0"/>
                                  <a:ea typeface="Times New Roman" panose="02020603050405020304" pitchFamily="18" charset="0"/>
                                </a:rPr>
                                <m:t>𝒒</m:t>
                              </m:r>
                            </m:e>
                            <m:sub>
                              <m:f>
                                <m:fPr>
                                  <m:type m:val="lin"/>
                                  <m:ctrlPr>
                                    <a:rPr lang="en-US" b="1" i="1">
                                      <a:effectLst/>
                                      <a:latin typeface="Cambria Math" panose="02040503050406030204" pitchFamily="18" charset="0"/>
                                      <a:ea typeface="Times New Roman" panose="02020603050405020304" pitchFamily="18" charset="0"/>
                                    </a:rPr>
                                  </m:ctrlPr>
                                </m:fPr>
                                <m:num>
                                  <m:r>
                                    <a:rPr lang="en-US" b="1" i="1">
                                      <a:effectLst/>
                                      <a:latin typeface="Cambria Math" panose="02040503050406030204" pitchFamily="18" charset="0"/>
                                      <a:ea typeface="Times New Roman" panose="02020603050405020304" pitchFamily="18" charset="0"/>
                                    </a:rPr>
                                    <m:t>𝒊</m:t>
                                  </m:r>
                                </m:num>
                                <m:den>
                                  <m:r>
                                    <a:rPr lang="en-US" b="1" i="1">
                                      <a:effectLst/>
                                      <a:latin typeface="Cambria Math" panose="02040503050406030204" pitchFamily="18" charset="0"/>
                                      <a:ea typeface="Times New Roman" panose="02020603050405020304" pitchFamily="18" charset="0"/>
                                    </a:rPr>
                                    <m:t>𝑼𝑺</m:t>
                                  </m:r>
                                </m:den>
                              </m:f>
                              <m:r>
                                <a:rPr lang="en-US" b="1">
                                  <a:effectLst/>
                                  <a:latin typeface="Cambria Math" panose="02040503050406030204" pitchFamily="18" charset="0"/>
                                  <a:ea typeface="Times New Roman" panose="02020603050405020304" pitchFamily="18" charset="0"/>
                                </a:rPr>
                                <m:t>, </m:t>
                              </m:r>
                              <m:r>
                                <a:rPr lang="en-US" b="1" i="1">
                                  <a:effectLst/>
                                  <a:latin typeface="Cambria Math" panose="02040503050406030204" pitchFamily="18" charset="0"/>
                                  <a:ea typeface="Times New Roman" panose="02020603050405020304" pitchFamily="18" charset="0"/>
                                </a:rPr>
                                <m:t>𝒕</m:t>
                              </m:r>
                              <m:r>
                                <a:rPr lang="en-US" b="1">
                                  <a:effectLst/>
                                  <a:latin typeface="Cambria Math" panose="02040503050406030204" pitchFamily="18" charset="0"/>
                                  <a:ea typeface="Times New Roman" panose="02020603050405020304" pitchFamily="18" charset="0"/>
                                </a:rPr>
                                <m:t>+</m:t>
                              </m:r>
                              <m:r>
                                <a:rPr lang="en-US" b="1" i="1">
                                  <a:effectLst/>
                                  <a:latin typeface="Cambria Math" panose="02040503050406030204" pitchFamily="18" charset="0"/>
                                  <a:ea typeface="Times New Roman" panose="02020603050405020304" pitchFamily="18" charset="0"/>
                                </a:rPr>
                                <m:t>𝟏</m:t>
                              </m:r>
                            </m:sub>
                          </m:sSub>
                        </m:num>
                        <m:den>
                          <m:sSub>
                            <m:sSubPr>
                              <m:ctrlPr>
                                <a:rPr lang="en-US" b="1" i="1">
                                  <a:effectLst/>
                                  <a:latin typeface="Cambria Math" panose="02040503050406030204" pitchFamily="18" charset="0"/>
                                  <a:ea typeface="Times New Roman" panose="02020603050405020304" pitchFamily="18" charset="0"/>
                                </a:rPr>
                              </m:ctrlPr>
                            </m:sSubPr>
                            <m:e>
                              <m:r>
                                <a:rPr lang="en-US" b="1" i="1">
                                  <a:effectLst/>
                                  <a:latin typeface="Cambria Math" panose="02040503050406030204" pitchFamily="18" charset="0"/>
                                  <a:ea typeface="Times New Roman" panose="02020603050405020304" pitchFamily="18" charset="0"/>
                                </a:rPr>
                                <m:t>𝒒</m:t>
                              </m:r>
                            </m:e>
                            <m:sub>
                              <m:f>
                                <m:fPr>
                                  <m:type m:val="lin"/>
                                  <m:ctrlPr>
                                    <a:rPr lang="en-US" b="1" i="1">
                                      <a:effectLst/>
                                      <a:latin typeface="Cambria Math" panose="02040503050406030204" pitchFamily="18" charset="0"/>
                                      <a:ea typeface="Times New Roman" panose="02020603050405020304" pitchFamily="18" charset="0"/>
                                    </a:rPr>
                                  </m:ctrlPr>
                                </m:fPr>
                                <m:num>
                                  <m:r>
                                    <a:rPr lang="en-US" b="1" i="1">
                                      <a:effectLst/>
                                      <a:latin typeface="Cambria Math" panose="02040503050406030204" pitchFamily="18" charset="0"/>
                                      <a:ea typeface="Times New Roman" panose="02020603050405020304" pitchFamily="18" charset="0"/>
                                    </a:rPr>
                                    <m:t>𝒊</m:t>
                                  </m:r>
                                </m:num>
                                <m:den>
                                  <m:r>
                                    <a:rPr lang="en-US" b="1" i="1">
                                      <a:effectLst/>
                                      <a:latin typeface="Cambria Math" panose="02040503050406030204" pitchFamily="18" charset="0"/>
                                      <a:ea typeface="Times New Roman" panose="02020603050405020304" pitchFamily="18" charset="0"/>
                                    </a:rPr>
                                    <m:t>𝑼𝑺</m:t>
                                  </m:r>
                                </m:den>
                              </m:f>
                              <m:r>
                                <a:rPr lang="en-US" b="1">
                                  <a:effectLst/>
                                  <a:latin typeface="Cambria Math" panose="02040503050406030204" pitchFamily="18" charset="0"/>
                                  <a:ea typeface="Times New Roman" panose="02020603050405020304" pitchFamily="18" charset="0"/>
                                </a:rPr>
                                <m:t>, </m:t>
                              </m:r>
                              <m:r>
                                <a:rPr lang="en-US" b="1" i="1">
                                  <a:effectLst/>
                                  <a:latin typeface="Cambria Math" panose="02040503050406030204" pitchFamily="18" charset="0"/>
                                  <a:ea typeface="Times New Roman" panose="02020603050405020304" pitchFamily="18" charset="0"/>
                                </a:rPr>
                                <m:t>𝒕</m:t>
                              </m:r>
                            </m:sub>
                          </m:sSub>
                        </m:den>
                      </m:f>
                      <m:r>
                        <a:rPr lang="en-US" b="1" i="1">
                          <a:effectLst/>
                          <a:latin typeface="Cambria Math" panose="02040503050406030204" pitchFamily="18" charset="0"/>
                          <a:ea typeface="Times New Roman" panose="02020603050405020304" pitchFamily="18" charset="0"/>
                        </a:rPr>
                        <m:t> </m:t>
                      </m:r>
                      <m:r>
                        <a:rPr lang="en-US" i="1">
                          <a:effectLst/>
                          <a:latin typeface="Cambria Math" panose="02040503050406030204" pitchFamily="18" charset="0"/>
                          <a:ea typeface="Times New Roman" panose="02020603050405020304" pitchFamily="18" charset="0"/>
                        </a:rPr>
                        <m:t>,</m:t>
                      </m:r>
                    </m:oMath>
                  </m:oMathPara>
                </a14:m>
                <a:endParaRPr lang="en-US" sz="2000" dirty="0">
                  <a:effectLst/>
                  <a:latin typeface="Times New Roman" panose="02020603050405020304" pitchFamily="18" charset="0"/>
                  <a:ea typeface="Times New Roman" panose="02020603050405020304" pitchFamily="18" charset="0"/>
                </a:endParaRPr>
              </a:p>
              <a:p>
                <a:pPr>
                  <a:lnSpc>
                    <a:spcPct val="200000"/>
                  </a:lnSpc>
                  <a:spcBef>
                    <a:spcPts val="1200"/>
                  </a:spcBef>
                  <a:spcAft>
                    <a:spcPts val="1200"/>
                  </a:spcAft>
                </a:pPr>
                <a:r>
                  <a:rPr lang="en-US" dirty="0">
                    <a:effectLst/>
                    <a:latin typeface="Times New Roman" panose="02020603050405020304" pitchFamily="18" charset="0"/>
                    <a:ea typeface="Times New Roman" panose="02020603050405020304" pitchFamily="18" charset="0"/>
                  </a:rPr>
                  <a:t>Where </a:t>
                </a:r>
                <a14:m>
                  <m:oMath xmlns:m="http://schemas.openxmlformats.org/officeDocument/2006/math">
                    <m:r>
                      <a:rPr lang="en-US" i="1">
                        <a:effectLst/>
                        <a:latin typeface="Cambria Math" panose="02040503050406030204" pitchFamily="18" charset="0"/>
                        <a:ea typeface="Times New Roman" panose="02020603050405020304" pitchFamily="18" charset="0"/>
                      </a:rPr>
                      <m:t>𝑖</m:t>
                    </m:r>
                  </m:oMath>
                </a14:m>
                <a:r>
                  <a:rPr lang="en-US" dirty="0">
                    <a:effectLst/>
                    <a:latin typeface="Times New Roman" panose="02020603050405020304" pitchFamily="18" charset="0"/>
                    <a:ea typeface="Times New Roman" panose="02020603050405020304" pitchFamily="18" charset="0"/>
                  </a:rPr>
                  <a:t> stands for Israel, Canada, Germany and the United Kingdom; and q stands for the real exchange rate </a:t>
                </a:r>
                <a:r>
                  <a:rPr lang="en-US" i="1" dirty="0">
                    <a:effectLst/>
                    <a:latin typeface="Times New Roman" panose="02020603050405020304" pitchFamily="18" charset="0"/>
                    <a:ea typeface="Times New Roman" panose="02020603050405020304" pitchFamily="18" charset="0"/>
                  </a:rPr>
                  <a:t>vis a vis</a:t>
                </a:r>
                <a:r>
                  <a:rPr lang="en-US" dirty="0">
                    <a:effectLst/>
                    <a:latin typeface="Times New Roman" panose="02020603050405020304" pitchFamily="18" charset="0"/>
                    <a:ea typeface="Times New Roman" panose="02020603050405020304" pitchFamily="18" charset="0"/>
                  </a:rPr>
                  <a:t> the US dollar:</a:t>
                </a:r>
                <a:endParaRPr lang="en-US" sz="2000" dirty="0">
                  <a:effectLst/>
                  <a:latin typeface="Times New Roman" panose="02020603050405020304" pitchFamily="18" charset="0"/>
                  <a:ea typeface="Times New Roman" panose="02020603050405020304" pitchFamily="18" charset="0"/>
                </a:endParaRPr>
              </a:p>
              <a:p>
                <a:pPr>
                  <a:lnSpc>
                    <a:spcPct val="200000"/>
                  </a:lnSpc>
                  <a:spcBef>
                    <a:spcPts val="1200"/>
                  </a:spcBef>
                  <a:spcAft>
                    <a:spcPts val="1200"/>
                  </a:spcAft>
                </a:pPr>
                <a14:m>
                  <m:oMathPara xmlns:m="http://schemas.openxmlformats.org/officeDocument/2006/math">
                    <m:oMathParaPr>
                      <m:jc m:val="centerGroup"/>
                    </m:oMathParaPr>
                    <m:oMath xmlns:m="http://schemas.openxmlformats.org/officeDocument/2006/math">
                      <m:sSubSup>
                        <m:sSubSupPr>
                          <m:ctrlPr>
                            <a:rPr lang="en-US" i="1">
                              <a:effectLst/>
                              <a:latin typeface="Cambria Math" panose="02040503050406030204" pitchFamily="18" charset="0"/>
                              <a:ea typeface="Times New Roman" panose="02020603050405020304" pitchFamily="18" charset="0"/>
                            </a:rPr>
                          </m:ctrlPr>
                        </m:sSubSupPr>
                        <m:e>
                          <m:d>
                            <m:dPr>
                              <m:ctrlPr>
                                <a:rPr lang="en-US" i="1">
                                  <a:effectLst/>
                                  <a:latin typeface="Cambria Math" panose="02040503050406030204" pitchFamily="18" charset="0"/>
                                  <a:ea typeface="Times New Roman" panose="02020603050405020304" pitchFamily="18" charset="0"/>
                                </a:rPr>
                              </m:ctrlPr>
                            </m:dPr>
                            <m:e>
                              <m:r>
                                <a:rPr lang="en-US" i="1">
                                  <a:effectLst/>
                                  <a:latin typeface="Cambria Math" panose="02040503050406030204" pitchFamily="18" charset="0"/>
                                  <a:ea typeface="Times New Roman" panose="02020603050405020304" pitchFamily="18" charset="0"/>
                                </a:rPr>
                                <m:t>15</m:t>
                              </m:r>
                            </m:e>
                          </m:d>
                          <m:r>
                            <a:rPr lang="en-US" i="1">
                              <a:effectLst/>
                              <a:latin typeface="Cambria Math" panose="02040503050406030204" pitchFamily="18" charset="0"/>
                              <a:ea typeface="Times New Roman" panose="02020603050405020304" pitchFamily="18" charset="0"/>
                            </a:rPr>
                            <m:t>        </m:t>
                          </m:r>
                          <m:r>
                            <a:rPr lang="en-US" i="1">
                              <a:effectLst/>
                              <a:latin typeface="Cambria Math" panose="02040503050406030204" pitchFamily="18" charset="0"/>
                              <a:ea typeface="Times New Roman" panose="02020603050405020304" pitchFamily="18" charset="0"/>
                            </a:rPr>
                            <m:t>𝑞</m:t>
                          </m:r>
                        </m:e>
                        <m:sub>
                          <m:f>
                            <m:fPr>
                              <m:type m:val="lin"/>
                              <m:ctrlPr>
                                <a:rPr lang="en-US"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𝑖</m:t>
                              </m:r>
                            </m:num>
                            <m:den>
                              <m:r>
                                <a:rPr lang="en-US" i="1">
                                  <a:effectLst/>
                                  <a:latin typeface="Cambria Math" panose="02040503050406030204" pitchFamily="18" charset="0"/>
                                  <a:ea typeface="Times New Roman" panose="02020603050405020304" pitchFamily="18" charset="0"/>
                                </a:rPr>
                                <m:t>𝑈𝑆</m:t>
                              </m:r>
                            </m:den>
                          </m:f>
                          <m:r>
                            <a:rPr lang="en-US">
                              <a:effectLst/>
                              <a:latin typeface="Cambria Math" panose="02040503050406030204" pitchFamily="18" charset="0"/>
                              <a:ea typeface="Times New Roman" panose="02020603050405020304" pitchFamily="18" charset="0"/>
                            </a:rPr>
                            <m:t>, </m:t>
                          </m:r>
                          <m:r>
                            <a:rPr lang="en-US" i="1">
                              <a:effectLst/>
                              <a:latin typeface="Cambria Math" panose="02040503050406030204" pitchFamily="18" charset="0"/>
                              <a:ea typeface="Times New Roman" panose="02020603050405020304" pitchFamily="18" charset="0"/>
                            </a:rPr>
                            <m:t>𝑡</m:t>
                          </m:r>
                        </m:sub>
                        <m:sup>
                          <m:r>
                            <a:rPr lang="en-US" i="1">
                              <a:effectLst/>
                              <a:latin typeface="Cambria Math" panose="02040503050406030204" pitchFamily="18" charset="0"/>
                              <a:ea typeface="Times New Roman" panose="02020603050405020304" pitchFamily="18" charset="0"/>
                            </a:rPr>
                            <m:t>𝑡</m:t>
                          </m:r>
                        </m:sup>
                      </m:sSubSup>
                      <m:r>
                        <a:rPr lang="en-US">
                          <a:effectLst/>
                          <a:latin typeface="Cambria Math" panose="02040503050406030204" pitchFamily="18" charset="0"/>
                          <a:ea typeface="Times New Roman" panose="02020603050405020304" pitchFamily="18" charset="0"/>
                        </a:rPr>
                        <m:t>=</m:t>
                      </m:r>
                      <m:sSub>
                        <m:sSubPr>
                          <m:ctrlPr>
                            <a:rPr lang="en-US"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𝐸</m:t>
                          </m:r>
                        </m:e>
                        <m:sub>
                          <m:f>
                            <m:fPr>
                              <m:type m:val="lin"/>
                              <m:ctrlPr>
                                <a:rPr lang="en-US" i="1">
                                  <a:effectLst/>
                                  <a:latin typeface="Cambria Math" panose="02040503050406030204" pitchFamily="18" charset="0"/>
                                  <a:ea typeface="Times New Roman" panose="02020603050405020304" pitchFamily="18" charset="0"/>
                                </a:rPr>
                              </m:ctrlPr>
                            </m:fPr>
                            <m:num>
                              <m:r>
                                <a:rPr lang="en-US" i="1">
                                  <a:effectLst/>
                                  <a:latin typeface="Cambria Math" panose="02040503050406030204" pitchFamily="18" charset="0"/>
                                  <a:ea typeface="Times New Roman" panose="02020603050405020304" pitchFamily="18" charset="0"/>
                                </a:rPr>
                                <m:t>𝑖</m:t>
                              </m:r>
                            </m:num>
                            <m:den>
                              <m:r>
                                <a:rPr lang="en-US" i="1">
                                  <a:effectLst/>
                                  <a:latin typeface="Cambria Math" panose="02040503050406030204" pitchFamily="18" charset="0"/>
                                  <a:ea typeface="Times New Roman" panose="02020603050405020304" pitchFamily="18" charset="0"/>
                                </a:rPr>
                                <m:t>𝑈𝑆</m:t>
                              </m:r>
                            </m:den>
                          </m:f>
                          <m:r>
                            <a:rPr lang="en-US">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𝑡</m:t>
                          </m:r>
                        </m:sub>
                      </m:sSub>
                      <m:f>
                        <m:fPr>
                          <m:ctrlPr>
                            <a:rPr lang="en-US" i="1">
                              <a:effectLst/>
                              <a:latin typeface="Cambria Math" panose="02040503050406030204" pitchFamily="18" charset="0"/>
                              <a:ea typeface="Times New Roman" panose="02020603050405020304" pitchFamily="18" charset="0"/>
                            </a:rPr>
                          </m:ctrlPr>
                        </m:fPr>
                        <m:num>
                          <m:sSub>
                            <m:sSubPr>
                              <m:ctrlPr>
                                <a:rPr lang="en-US"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𝑃</m:t>
                              </m:r>
                            </m:e>
                            <m:sub>
                              <m:r>
                                <a:rPr lang="en-US" i="1">
                                  <a:effectLst/>
                                  <a:latin typeface="Cambria Math" panose="02040503050406030204" pitchFamily="18" charset="0"/>
                                  <a:ea typeface="Times New Roman" panose="02020603050405020304" pitchFamily="18" charset="0"/>
                                </a:rPr>
                                <m:t>𝑈𝑆</m:t>
                              </m:r>
                              <m:r>
                                <a:rPr lang="en-US">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𝑡</m:t>
                              </m:r>
                            </m:sub>
                          </m:sSub>
                        </m:num>
                        <m:den>
                          <m:sSub>
                            <m:sSubPr>
                              <m:ctrlPr>
                                <a:rPr lang="en-US" i="1">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𝑃</m:t>
                              </m:r>
                            </m:e>
                            <m:sub>
                              <m:r>
                                <a:rPr lang="en-US" i="1">
                                  <a:effectLst/>
                                  <a:latin typeface="Cambria Math" panose="02040503050406030204" pitchFamily="18" charset="0"/>
                                  <a:ea typeface="Times New Roman" panose="02020603050405020304" pitchFamily="18" charset="0"/>
                                </a:rPr>
                                <m:t>𝑖</m:t>
                              </m:r>
                              <m:r>
                                <a:rPr lang="en-US">
                                  <a:effectLst/>
                                  <a:latin typeface="Cambria Math" panose="02040503050406030204" pitchFamily="18" charset="0"/>
                                  <a:ea typeface="Times New Roman" panose="02020603050405020304" pitchFamily="18" charset="0"/>
                                </a:rPr>
                                <m:t>,</m:t>
                              </m:r>
                              <m:r>
                                <a:rPr lang="en-US" i="1">
                                  <a:effectLst/>
                                  <a:latin typeface="Cambria Math" panose="02040503050406030204" pitchFamily="18" charset="0"/>
                                  <a:ea typeface="Times New Roman" panose="02020603050405020304" pitchFamily="18" charset="0"/>
                                </a:rPr>
                                <m:t>𝑡</m:t>
                              </m:r>
                            </m:sub>
                          </m:sSub>
                        </m:den>
                      </m:f>
                      <m:r>
                        <a:rPr lang="en-US" i="1">
                          <a:effectLst/>
                          <a:latin typeface="Cambria Math" panose="02040503050406030204" pitchFamily="18" charset="0"/>
                          <a:ea typeface="Times New Roman" panose="02020603050405020304" pitchFamily="18" charset="0"/>
                        </a:rPr>
                        <m:t> ,</m:t>
                      </m:r>
                    </m:oMath>
                  </m:oMathPara>
                </a14:m>
                <a:endParaRPr lang="en-US" sz="2000" dirty="0">
                  <a:effectLst/>
                  <a:latin typeface="Times New Roman" panose="02020603050405020304" pitchFamily="18" charset="0"/>
                  <a:ea typeface="Times New Roman" panose="02020603050405020304" pitchFamily="18" charset="0"/>
                </a:endParaRPr>
              </a:p>
              <a:p>
                <a:pPr>
                  <a:lnSpc>
                    <a:spcPct val="200000"/>
                  </a:lnSpc>
                  <a:spcBef>
                    <a:spcPts val="1200"/>
                  </a:spcBef>
                  <a:spcAft>
                    <a:spcPts val="1200"/>
                  </a:spcAft>
                </a:pPr>
                <a:r>
                  <a:rPr lang="en-US" dirty="0">
                    <a:effectLst/>
                    <a:latin typeface="Times New Roman" panose="02020603050405020304" pitchFamily="18" charset="0"/>
                    <a:ea typeface="Times New Roman" panose="02020603050405020304" pitchFamily="18" charset="0"/>
                  </a:rPr>
                  <a:t>In addition, </a:t>
                </a:r>
                <a14:m>
                  <m:oMath xmlns:m="http://schemas.openxmlformats.org/officeDocument/2006/math">
                    <m:r>
                      <a:rPr lang="en-US" i="1">
                        <a:effectLst/>
                        <a:latin typeface="Cambria Math" panose="02040503050406030204" pitchFamily="18" charset="0"/>
                        <a:ea typeface="Times New Roman" panose="02020603050405020304" pitchFamily="18" charset="0"/>
                      </a:rPr>
                      <m:t>𝐸</m:t>
                    </m:r>
                  </m:oMath>
                </a14:m>
                <a:r>
                  <a:rPr lang="en-US" dirty="0">
                    <a:effectLst/>
                    <a:latin typeface="Times New Roman" panose="02020603050405020304" pitchFamily="18" charset="0"/>
                    <a:ea typeface="Times New Roman" panose="02020603050405020304" pitchFamily="18" charset="0"/>
                  </a:rPr>
                  <a:t> stands for the nominal exchange rate, vis a vis the US dollar; and </a:t>
                </a:r>
                <a14:m>
                  <m:oMath xmlns:m="http://schemas.openxmlformats.org/officeDocument/2006/math">
                    <m:r>
                      <a:rPr lang="en-US" i="1">
                        <a:effectLst/>
                        <a:latin typeface="Cambria Math" panose="02040503050406030204" pitchFamily="18" charset="0"/>
                        <a:ea typeface="Times New Roman" panose="02020603050405020304" pitchFamily="18" charset="0"/>
                      </a:rPr>
                      <m:t>𝑃</m:t>
                    </m:r>
                  </m:oMath>
                </a14:m>
                <a:r>
                  <a:rPr lang="en-US" dirty="0">
                    <a:effectLst/>
                    <a:latin typeface="Times New Roman" panose="02020603050405020304" pitchFamily="18" charset="0"/>
                    <a:ea typeface="Times New Roman" panose="02020603050405020304" pitchFamily="18" charset="0"/>
                  </a:rPr>
                  <a:t> stands for the price level.</a:t>
                </a:r>
                <a:endParaRPr lang="en-US" sz="2000" dirty="0">
                  <a:effectLst/>
                  <a:latin typeface="Times New Roman" panose="02020603050405020304" pitchFamily="18" charset="0"/>
                  <a:ea typeface="Times New Roman" panose="02020603050405020304" pitchFamily="18" charset="0"/>
                </a:endParaRPr>
              </a:p>
              <a:p>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04887" y="-496496"/>
                <a:ext cx="7449585" cy="6770700"/>
              </a:xfrm>
              <a:prstGeom prst="rect">
                <a:avLst/>
              </a:prstGeom>
              <a:blipFill rotWithShape="1">
                <a:blip r:embed="rId2"/>
                <a:stretch>
                  <a:fillRect l="-736"/>
                </a:stretch>
              </a:blipFill>
            </p:spPr>
            <p:txBody>
              <a:bodyPr/>
              <a:lstStyle/>
              <a:p>
                <a:r>
                  <a:rPr lang="en-US">
                    <a:noFill/>
                  </a:rPr>
                  <a:t> </a:t>
                </a:r>
              </a:p>
            </p:txBody>
          </p:sp>
        </mc:Fallback>
      </mc:AlternateContent>
    </p:spTree>
    <p:extLst>
      <p:ext uri="{BB962C8B-B14F-4D97-AF65-F5344CB8AC3E}">
        <p14:creationId xmlns:p14="http://schemas.microsoft.com/office/powerpoint/2010/main" val="3407741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כותרת 1"/>
          <p:cNvSpPr>
            <a:spLocks noGrp="1"/>
          </p:cNvSpPr>
          <p:nvPr>
            <p:ph type="title"/>
          </p:nvPr>
        </p:nvSpPr>
        <p:spPr>
          <a:xfrm>
            <a:off x="1835150" y="47626"/>
            <a:ext cx="7886700" cy="1325563"/>
          </a:xfrm>
        </p:spPr>
        <p:txBody>
          <a:bodyPr>
            <a:normAutofit/>
          </a:bodyPr>
          <a:lstStyle/>
          <a:p>
            <a:r>
              <a:rPr lang="en-US" sz="2800" dirty="0" smtClean="0"/>
              <a:t>Deviations from Long Term  Arbitrage</a:t>
            </a:r>
            <a:r>
              <a:rPr lang="en-US" sz="2800" dirty="0"/>
              <a:t/>
            </a:r>
            <a:br>
              <a:rPr lang="en-US" sz="2800" dirty="0"/>
            </a:br>
            <a:r>
              <a:rPr lang="en-US" altLang="en-US" sz="2800" dirty="0">
                <a:solidFill>
                  <a:srgbClr val="C00000"/>
                </a:solidFill>
                <a:cs typeface="Times New Roman" panose="02020603050405020304" pitchFamily="18" charset="0"/>
              </a:rPr>
              <a:t>		</a:t>
            </a:r>
          </a:p>
        </p:txBody>
      </p:sp>
      <p:sp>
        <p:nvSpPr>
          <p:cNvPr id="60419" name="מלבן 5"/>
          <p:cNvSpPr>
            <a:spLocks noChangeArrowheads="1"/>
          </p:cNvSpPr>
          <p:nvPr/>
        </p:nvSpPr>
        <p:spPr bwMode="auto">
          <a:xfrm>
            <a:off x="1976439" y="1035051"/>
            <a:ext cx="8447087" cy="514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50000"/>
              </a:lnSpc>
              <a:spcBef>
                <a:spcPct val="0"/>
              </a:spcBef>
              <a:spcAft>
                <a:spcPts val="1200"/>
              </a:spcAft>
              <a:buNone/>
            </a:pPr>
            <a:r>
              <a:rPr lang="en-US" altLang="en-US" sz="1800" b="1" dirty="0"/>
              <a:t>		</a:t>
            </a:r>
          </a:p>
          <a:p>
            <a:pPr algn="l" rtl="0">
              <a:lnSpc>
                <a:spcPct val="150000"/>
              </a:lnSpc>
              <a:spcBef>
                <a:spcPct val="0"/>
              </a:spcBef>
              <a:spcAft>
                <a:spcPts val="1200"/>
              </a:spcAft>
              <a:buNone/>
            </a:pPr>
            <a:endParaRPr lang="en-US" altLang="en-US" sz="1800" b="1" dirty="0"/>
          </a:p>
          <a:p>
            <a:pPr algn="l" rtl="0">
              <a:lnSpc>
                <a:spcPct val="150000"/>
              </a:lnSpc>
              <a:spcBef>
                <a:spcPct val="0"/>
              </a:spcBef>
              <a:spcAft>
                <a:spcPts val="1200"/>
              </a:spcAft>
              <a:buNone/>
            </a:pPr>
            <a:endParaRPr lang="en-US" altLang="en-US" sz="1800" b="1" dirty="0"/>
          </a:p>
          <a:p>
            <a:pPr algn="l" rtl="0">
              <a:lnSpc>
                <a:spcPct val="150000"/>
              </a:lnSpc>
              <a:spcBef>
                <a:spcPct val="0"/>
              </a:spcBef>
              <a:spcAft>
                <a:spcPts val="1200"/>
              </a:spcAft>
              <a:buNone/>
            </a:pPr>
            <a:endParaRPr lang="en-US" altLang="en-US" sz="1800" b="1" dirty="0"/>
          </a:p>
          <a:p>
            <a:pPr algn="l" rtl="0">
              <a:lnSpc>
                <a:spcPct val="150000"/>
              </a:lnSpc>
              <a:spcBef>
                <a:spcPct val="0"/>
              </a:spcBef>
              <a:spcAft>
                <a:spcPts val="1200"/>
              </a:spcAft>
              <a:buNone/>
            </a:pPr>
            <a:endParaRPr lang="en-US" altLang="en-US" sz="1800" b="1" dirty="0"/>
          </a:p>
          <a:p>
            <a:pPr algn="l" rtl="0">
              <a:lnSpc>
                <a:spcPct val="150000"/>
              </a:lnSpc>
              <a:spcBef>
                <a:spcPct val="0"/>
              </a:spcBef>
              <a:spcAft>
                <a:spcPts val="1200"/>
              </a:spcAft>
              <a:buNone/>
            </a:pPr>
            <a:endParaRPr lang="en-US" altLang="en-US" sz="1800" b="1" dirty="0"/>
          </a:p>
          <a:p>
            <a:pPr algn="l" rtl="0">
              <a:lnSpc>
                <a:spcPct val="150000"/>
              </a:lnSpc>
              <a:spcBef>
                <a:spcPct val="0"/>
              </a:spcBef>
              <a:spcAft>
                <a:spcPts val="1200"/>
              </a:spcAft>
              <a:buNone/>
            </a:pPr>
            <a:endParaRPr lang="en-US" altLang="en-US" sz="1800" b="1" dirty="0"/>
          </a:p>
          <a:p>
            <a:pPr algn="l" rtl="0">
              <a:lnSpc>
                <a:spcPct val="150000"/>
              </a:lnSpc>
              <a:spcBef>
                <a:spcPct val="0"/>
              </a:spcBef>
              <a:spcAft>
                <a:spcPts val="1200"/>
              </a:spcAft>
              <a:buNone/>
            </a:pPr>
            <a:endParaRPr lang="en-US" altLang="en-US" sz="500" b="1" dirty="0"/>
          </a:p>
          <a:p>
            <a:pPr algn="l" rtl="0">
              <a:lnSpc>
                <a:spcPct val="100000"/>
              </a:lnSpc>
              <a:spcBef>
                <a:spcPct val="0"/>
              </a:spcBef>
              <a:spcAft>
                <a:spcPts val="1200"/>
              </a:spcAft>
              <a:buNone/>
            </a:pPr>
            <a:endParaRPr lang="en-US" altLang="en-US" sz="1400" b="1" dirty="0"/>
          </a:p>
          <a:p>
            <a:pPr algn="l" rtl="0">
              <a:lnSpc>
                <a:spcPct val="100000"/>
              </a:lnSpc>
              <a:spcBef>
                <a:spcPct val="0"/>
              </a:spcBef>
              <a:spcAft>
                <a:spcPts val="1200"/>
              </a:spcAft>
              <a:buNone/>
            </a:pPr>
            <a:r>
              <a:rPr lang="en-US" altLang="en-US" sz="1400" b="1" dirty="0"/>
              <a:t>Source: </a:t>
            </a:r>
            <a:r>
              <a:rPr lang="en-US" altLang="en-US" sz="1400" dirty="0"/>
              <a:t>Stats Bureau, FERD, World Bank, Real-exchange-rate adjusted, yields on three-month government bonds for Israel, Canada, Germany and the United Kingdom, and the yields on three-month US government bonds.</a:t>
            </a:r>
            <a:endParaRPr lang="en-US" altLang="en-US" sz="16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7" name="Chart 5"/>
          <p:cNvGraphicFramePr/>
          <p:nvPr>
            <p:extLst>
              <p:ext uri="{D42A27DB-BD31-4B8C-83A1-F6EECF244321}">
                <p14:modId xmlns:p14="http://schemas.microsoft.com/office/powerpoint/2010/main" val="225118510"/>
              </p:ext>
            </p:extLst>
          </p:nvPr>
        </p:nvGraphicFramePr>
        <p:xfrm>
          <a:off x="738909" y="1035051"/>
          <a:ext cx="6918516" cy="545697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468815" y="2026302"/>
            <a:ext cx="6096000" cy="1027269"/>
          </a:xfrm>
          <a:prstGeom prst="rect">
            <a:avLst/>
          </a:prstGeom>
        </p:spPr>
        <p:txBody>
          <a:bodyPr>
            <a:spAutoFit/>
          </a:bodyPr>
          <a:lstStyle/>
          <a:p>
            <a:pPr algn="ctr">
              <a:lnSpc>
                <a:spcPct val="150000"/>
              </a:lnSpc>
              <a:spcBef>
                <a:spcPct val="0"/>
              </a:spcBef>
              <a:spcAft>
                <a:spcPts val="1200"/>
              </a:spcAft>
            </a:pPr>
            <a:r>
              <a:rPr lang="en-US" altLang="en-US" dirty="0"/>
              <a:t>Real Interest Rate </a:t>
            </a:r>
            <a:r>
              <a:rPr lang="en-US" altLang="en-US" dirty="0" smtClean="0"/>
              <a:t>Adjusted</a:t>
            </a:r>
          </a:p>
          <a:p>
            <a:pPr algn="ctr">
              <a:lnSpc>
                <a:spcPct val="150000"/>
              </a:lnSpc>
              <a:spcBef>
                <a:spcPct val="0"/>
              </a:spcBef>
              <a:spcAft>
                <a:spcPts val="1200"/>
              </a:spcAft>
            </a:pPr>
            <a:r>
              <a:rPr lang="en-US" altLang="en-US" dirty="0" smtClean="0"/>
              <a:t> </a:t>
            </a:r>
            <a:r>
              <a:rPr lang="en-US" altLang="en-US" dirty="0"/>
              <a:t>for Real Exchange Rate Changes (US benchmark) </a:t>
            </a:r>
            <a:endParaRPr lang="en-US" altLang="en-US"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77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0" indent="0">
              <a:buNone/>
            </a:pPr>
            <a:r>
              <a:rPr lang="en-US" b="1" dirty="0"/>
              <a:t>Globalization</a:t>
            </a:r>
            <a:r>
              <a:rPr lang="en-US" dirty="0"/>
              <a:t>, in the form of trade, migration, and financial flows, typically increases income inequality. However, this paper demonstrates that the welfare state spreads the gains from trade to almost all income groups, thereby reducing inequality. In this way, the welfare state, financed by labor and capital taxes, is able to survive international tax competition brought about by financial globalization.</a:t>
            </a:r>
          </a:p>
          <a:p>
            <a:pPr marL="0" indent="0">
              <a:buNone/>
            </a:pPr>
            <a:r>
              <a:rPr lang="en-US" b="1" dirty="0"/>
              <a:t>Immigration</a:t>
            </a:r>
            <a:r>
              <a:rPr lang="en-US" dirty="0"/>
              <a:t> is one of the political-economy based ways to help finance the welfare state, particularly in ageing societies. The immigration policy, a political-economy based process that helps resolve inter- and intra-generational conflicts, can regulate the skill mix and the volume of immigration, so as to sustain the welfare state. </a:t>
            </a:r>
          </a:p>
          <a:p>
            <a:endParaRPr lang="en-US" dirty="0"/>
          </a:p>
        </p:txBody>
      </p:sp>
    </p:spTree>
    <p:extLst>
      <p:ext uri="{BB962C8B-B14F-4D97-AF65-F5344CB8AC3E}">
        <p14:creationId xmlns:p14="http://schemas.microsoft.com/office/powerpoint/2010/main" val="2233752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Globalization </a:t>
            </a:r>
            <a:r>
              <a:rPr lang="en-US" dirty="0"/>
              <a:t>is </a:t>
            </a:r>
            <a:r>
              <a:rPr lang="en-US" dirty="0" smtClean="0"/>
              <a:t>a “tax problem”</a:t>
            </a:r>
            <a:endParaRPr lang="en-US" dirty="0"/>
          </a:p>
        </p:txBody>
      </p:sp>
      <p:sp>
        <p:nvSpPr>
          <p:cNvPr id="3" name="Content Placeholder 2"/>
          <p:cNvSpPr>
            <a:spLocks noGrp="1"/>
          </p:cNvSpPr>
          <p:nvPr>
            <p:ph idx="1"/>
          </p:nvPr>
        </p:nvSpPr>
        <p:spPr>
          <a:xfrm>
            <a:off x="872642" y="1829294"/>
            <a:ext cx="8596668" cy="3880773"/>
          </a:xfrm>
        </p:spPr>
        <p:txBody>
          <a:bodyPr>
            <a:noAutofit/>
          </a:bodyPr>
          <a:lstStyle/>
          <a:p>
            <a:pPr marL="0" indent="0">
              <a:lnSpc>
                <a:spcPct val="150000"/>
              </a:lnSpc>
              <a:buNone/>
            </a:pPr>
            <a:r>
              <a:rPr lang="en-US" sz="2400" b="1" dirty="0" smtClean="0"/>
              <a:t>First</a:t>
            </a:r>
            <a:r>
              <a:rPr lang="en-US" sz="2400" dirty="0"/>
              <a:t>, </a:t>
            </a:r>
            <a:r>
              <a:rPr lang="en-US" sz="2400" dirty="0" smtClean="0"/>
              <a:t>it will </a:t>
            </a:r>
            <a:r>
              <a:rPr lang="en-US" sz="2400" dirty="0"/>
              <a:t>make it harder for a country to tax a business much </a:t>
            </a:r>
            <a:r>
              <a:rPr lang="en-US" sz="2400" b="1" dirty="0"/>
              <a:t>more heavily than its competitors</a:t>
            </a:r>
            <a:r>
              <a:rPr lang="en-US" sz="2400" dirty="0"/>
              <a:t>. </a:t>
            </a:r>
            <a:endParaRPr lang="en-US" sz="2400" dirty="0" smtClean="0"/>
          </a:p>
          <a:p>
            <a:pPr marL="0" indent="0">
              <a:lnSpc>
                <a:spcPct val="150000"/>
              </a:lnSpc>
              <a:buNone/>
            </a:pPr>
            <a:r>
              <a:rPr lang="en-US" sz="2400" b="1" dirty="0" smtClean="0"/>
              <a:t>Second</a:t>
            </a:r>
            <a:r>
              <a:rPr lang="en-US" sz="2400" dirty="0"/>
              <a:t>, globalization makes it hard to decide where a company should pay tax, regardless of where it is based. </a:t>
            </a:r>
            <a:r>
              <a:rPr lang="en-US" sz="2400" dirty="0" smtClean="0"/>
              <a:t>This gives </a:t>
            </a:r>
            <a:r>
              <a:rPr lang="en-US" sz="2400" dirty="0"/>
              <a:t>them </a:t>
            </a:r>
            <a:r>
              <a:rPr lang="en-US" sz="2400" dirty="0" smtClean="0"/>
              <a:t>the companies </a:t>
            </a:r>
            <a:r>
              <a:rPr lang="en-US" sz="2400" dirty="0"/>
              <a:t>plenty of scope to reduce tax bills by shifting operations around or by </a:t>
            </a:r>
            <a:r>
              <a:rPr lang="en-US" sz="2400" b="1" dirty="0"/>
              <a:t>crafting transfer-pricing</a:t>
            </a:r>
            <a:r>
              <a:rPr lang="en-US" sz="2400" dirty="0"/>
              <a:t>. </a:t>
            </a:r>
          </a:p>
        </p:txBody>
      </p:sp>
    </p:spTree>
    <p:extLst>
      <p:ext uri="{BB962C8B-B14F-4D97-AF65-F5344CB8AC3E}">
        <p14:creationId xmlns:p14="http://schemas.microsoft.com/office/powerpoint/2010/main" val="3755084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nSpc>
                <a:spcPct val="200000"/>
              </a:lnSpc>
              <a:buNone/>
            </a:pPr>
            <a:r>
              <a:rPr lang="en-US" sz="2800" b="1" dirty="0"/>
              <a:t>Third</a:t>
            </a:r>
            <a:r>
              <a:rPr lang="en-US" sz="2800" dirty="0"/>
              <a:t>, </a:t>
            </a:r>
            <a:r>
              <a:rPr lang="en-US" sz="2800" dirty="0" smtClean="0"/>
              <a:t>globalization  </a:t>
            </a:r>
            <a:r>
              <a:rPr lang="en-US" sz="2800" dirty="0"/>
              <a:t>nibbles away at the edges of </a:t>
            </a:r>
            <a:r>
              <a:rPr lang="en-US" sz="2800" b="1" dirty="0"/>
              <a:t>taxes on Individuals</a:t>
            </a:r>
            <a:r>
              <a:rPr lang="en-US" sz="2800" dirty="0"/>
              <a:t>. It is harder to tax personal income because skilled professional workers are </a:t>
            </a:r>
            <a:r>
              <a:rPr lang="en-US" sz="2800" dirty="0" smtClean="0"/>
              <a:t>mobile.</a:t>
            </a:r>
            <a:endParaRPr lang="en-US" sz="2800" dirty="0"/>
          </a:p>
          <a:p>
            <a:pPr>
              <a:lnSpc>
                <a:spcPct val="200000"/>
              </a:lnSpc>
            </a:pPr>
            <a:endParaRPr lang="en-US" sz="2800" dirty="0"/>
          </a:p>
        </p:txBody>
      </p:sp>
    </p:spTree>
    <p:extLst>
      <p:ext uri="{BB962C8B-B14F-4D97-AF65-F5344CB8AC3E}">
        <p14:creationId xmlns:p14="http://schemas.microsoft.com/office/powerpoint/2010/main" val="2951957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NATURAL EXPERIMENT: </a:t>
            </a:r>
            <a:r>
              <a:rPr lang="en-US" sz="6000" i="1" dirty="0" smtClean="0"/>
              <a:t>Tax Competition and  the </a:t>
            </a:r>
            <a:r>
              <a:rPr lang="en-US" sz="6000" i="1" dirty="0"/>
              <a:t>Single Market (goods and financial assets)  </a:t>
            </a:r>
            <a:r>
              <a:rPr lang="en-US" sz="6000" i="1" dirty="0" smtClean="0"/>
              <a:t>in Europe</a:t>
            </a:r>
            <a:endParaRPr lang="en-US" sz="6000" i="1" dirty="0"/>
          </a:p>
        </p:txBody>
      </p:sp>
    </p:spTree>
    <p:extLst>
      <p:ext uri="{BB962C8B-B14F-4D97-AF65-F5344CB8AC3E}">
        <p14:creationId xmlns:p14="http://schemas.microsoft.com/office/powerpoint/2010/main" val="1060253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3229" y="925286"/>
            <a:ext cx="7260771" cy="3539430"/>
          </a:xfrm>
          <a:prstGeom prst="rect">
            <a:avLst/>
          </a:prstGeom>
        </p:spPr>
        <p:txBody>
          <a:bodyPr wrap="square">
            <a:spAutoFit/>
          </a:bodyPr>
          <a:lstStyle/>
          <a:p>
            <a:r>
              <a:rPr lang="en-US" sz="2800" dirty="0" smtClean="0">
                <a:latin typeface="dcr10" panose="020B0500000000000000" pitchFamily="34" charset="0"/>
                <a:ea typeface="Calibri" panose="020F0502020204030204" pitchFamily="34" charset="0"/>
                <a:cs typeface="dcr10" panose="020B0500000000000000" pitchFamily="34" charset="0"/>
              </a:rPr>
              <a:t>The creation of EU is  </a:t>
            </a:r>
            <a:r>
              <a:rPr lang="en-US" sz="2800" dirty="0">
                <a:latin typeface="dcr10" panose="020B0500000000000000" pitchFamily="34" charset="0"/>
                <a:ea typeface="Calibri" panose="020F0502020204030204" pitchFamily="34" charset="0"/>
                <a:cs typeface="dcr10" panose="020B0500000000000000" pitchFamily="34" charset="0"/>
              </a:rPr>
              <a:t>a rare “Natural Experiment” </a:t>
            </a:r>
            <a:r>
              <a:rPr lang="en-US" sz="2800" dirty="0" smtClean="0">
                <a:latin typeface="dcr10" panose="020B0500000000000000" pitchFamily="34" charset="0"/>
                <a:ea typeface="Calibri" panose="020F0502020204030204" pitchFamily="34" charset="0"/>
                <a:cs typeface="dcr10" panose="020B0500000000000000" pitchFamily="34" charset="0"/>
              </a:rPr>
              <a:t>to study the  </a:t>
            </a:r>
            <a:r>
              <a:rPr lang="en-US" sz="2800" dirty="0">
                <a:latin typeface="dcr10" panose="020B0500000000000000" pitchFamily="34" charset="0"/>
                <a:ea typeface="Calibri" panose="020F0502020204030204" pitchFamily="34" charset="0"/>
                <a:cs typeface="dcr10" panose="020B0500000000000000" pitchFamily="34" charset="0"/>
              </a:rPr>
              <a:t>effects of international capital market integration on capital income taxation. </a:t>
            </a:r>
            <a:r>
              <a:rPr lang="en-US" sz="2800" dirty="0" smtClean="0">
                <a:latin typeface="dcr10" panose="020B0500000000000000" pitchFamily="34" charset="0"/>
                <a:ea typeface="Calibri" panose="020F0502020204030204" pitchFamily="34" charset="0"/>
                <a:cs typeface="dcr10" panose="020B0500000000000000" pitchFamily="34" charset="0"/>
              </a:rPr>
              <a:t>The </a:t>
            </a:r>
            <a:r>
              <a:rPr lang="en-US" sz="2800" dirty="0">
                <a:latin typeface="dcbx10" panose="020B0500000000000000" pitchFamily="34" charset="0"/>
                <a:ea typeface="Calibri" panose="020F0502020204030204" pitchFamily="34" charset="0"/>
                <a:cs typeface="dcbx10" panose="020B0500000000000000" pitchFamily="34" charset="0"/>
              </a:rPr>
              <a:t>statutory </a:t>
            </a:r>
            <a:r>
              <a:rPr lang="en-US" sz="2800" dirty="0">
                <a:latin typeface="dcr10" panose="020B0500000000000000" pitchFamily="34" charset="0"/>
                <a:ea typeface="Calibri" panose="020F0502020204030204" pitchFamily="34" charset="0"/>
                <a:cs typeface="dcr10" panose="020B0500000000000000" pitchFamily="34" charset="0"/>
              </a:rPr>
              <a:t>tax rates have indeed declined between the 1970s and the 2000s by 11 percentage points (Germany) to 26 percentage points (Ireland</a:t>
            </a:r>
            <a:r>
              <a:rPr lang="en-US" sz="2800" dirty="0" smtClean="0">
                <a:latin typeface="dcr10" panose="020B0500000000000000" pitchFamily="34" charset="0"/>
                <a:ea typeface="Calibri" panose="020F0502020204030204" pitchFamily="34" charset="0"/>
                <a:cs typeface="dcr10" panose="020B0500000000000000" pitchFamily="34" charset="0"/>
              </a:rPr>
              <a:t>)..</a:t>
            </a:r>
            <a:endParaRPr lang="en-US" sz="2800" dirty="0"/>
          </a:p>
        </p:txBody>
      </p:sp>
    </p:spTree>
    <p:extLst>
      <p:ext uri="{BB962C8B-B14F-4D97-AF65-F5344CB8AC3E}">
        <p14:creationId xmlns:p14="http://schemas.microsoft.com/office/powerpoint/2010/main" val="2246819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ChangeAspect="1"/>
          </p:cNvGraphicFramePr>
          <p:nvPr/>
        </p:nvGraphicFramePr>
        <p:xfrm>
          <a:off x="1870710" y="685800"/>
          <a:ext cx="845058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933514" y="334879"/>
            <a:ext cx="7838877" cy="369332"/>
          </a:xfrm>
          <a:prstGeom prst="rect">
            <a:avLst/>
          </a:prstGeom>
        </p:spPr>
        <p:txBody>
          <a:bodyPr wrap="none">
            <a:spAutoFit/>
          </a:bodyPr>
          <a:lstStyle/>
          <a:p>
            <a:r>
              <a:rPr lang="en-US" b="1" smtClean="0"/>
              <a:t>EU  Launch </a:t>
            </a:r>
            <a:r>
              <a:rPr lang="en-US" b="1" dirty="0" smtClean="0"/>
              <a:t>and  Hall-Jorgenson </a:t>
            </a:r>
            <a:r>
              <a:rPr lang="en-US" b="1" dirty="0"/>
              <a:t>Effective Marginal Corporate Tax Rates</a:t>
            </a:r>
          </a:p>
        </p:txBody>
      </p:sp>
    </p:spTree>
    <p:extLst>
      <p:ext uri="{BB962C8B-B14F-4D97-AF65-F5344CB8AC3E}">
        <p14:creationId xmlns:p14="http://schemas.microsoft.com/office/powerpoint/2010/main" val="516426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25" y="2425873"/>
            <a:ext cx="8543637" cy="3323987"/>
          </a:xfrm>
          <a:prstGeom prst="rect">
            <a:avLst/>
          </a:prstGeom>
        </p:spPr>
        <p:txBody>
          <a:bodyPr wrap="square">
            <a:spAutoFit/>
          </a:bodyPr>
          <a:lstStyle/>
          <a:p>
            <a:pPr algn="just">
              <a:lnSpc>
                <a:spcPct val="250000"/>
              </a:lnSpc>
            </a:pPr>
            <a:r>
              <a:rPr lang="en-US" sz="2800" dirty="0" smtClean="0">
                <a:solidFill>
                  <a:srgbClr val="333333"/>
                </a:solidFill>
                <a:latin typeface="Georgia" panose="02040502050405020303" pitchFamily="18" charset="0"/>
                <a:ea typeface="Calibri" panose="020F0502020204030204" pitchFamily="34" charset="0"/>
                <a:cs typeface="Arial" panose="020B0604020202020204" pitchFamily="34" charset="0"/>
              </a:rPr>
              <a:t>Corporate Rate Cut;</a:t>
            </a:r>
          </a:p>
          <a:p>
            <a:pPr algn="just">
              <a:lnSpc>
                <a:spcPct val="250000"/>
              </a:lnSpc>
            </a:pPr>
            <a:r>
              <a:rPr lang="en-US" sz="2800" dirty="0" smtClean="0">
                <a:solidFill>
                  <a:srgbClr val="333333"/>
                </a:solidFill>
                <a:latin typeface="Georgia" panose="02040502050405020303" pitchFamily="18" charset="0"/>
                <a:ea typeface="Calibri" panose="020F0502020204030204" pitchFamily="34" charset="0"/>
                <a:cs typeface="Arial" panose="020B0604020202020204" pitchFamily="34" charset="0"/>
              </a:rPr>
              <a:t>Repatriation </a:t>
            </a:r>
            <a:r>
              <a:rPr lang="en-US" sz="2800" dirty="0">
                <a:solidFill>
                  <a:srgbClr val="333333"/>
                </a:solidFill>
                <a:latin typeface="Georgia" panose="02040502050405020303" pitchFamily="18" charset="0"/>
                <a:ea typeface="Calibri" panose="020F0502020204030204" pitchFamily="34" charset="0"/>
                <a:cs typeface="Arial" panose="020B0604020202020204" pitchFamily="34" charset="0"/>
              </a:rPr>
              <a:t>of foreign </a:t>
            </a:r>
            <a:r>
              <a:rPr lang="en-US" sz="2800" dirty="0" smtClean="0">
                <a:solidFill>
                  <a:srgbClr val="333333"/>
                </a:solidFill>
                <a:latin typeface="Georgia" panose="02040502050405020303" pitchFamily="18" charset="0"/>
                <a:ea typeface="Calibri" panose="020F0502020204030204" pitchFamily="34" charset="0"/>
                <a:cs typeface="Arial" panose="020B0604020202020204" pitchFamily="34" charset="0"/>
              </a:rPr>
              <a:t>profits;</a:t>
            </a:r>
          </a:p>
          <a:p>
            <a:pPr algn="just">
              <a:lnSpc>
                <a:spcPct val="250000"/>
              </a:lnSpc>
            </a:pPr>
            <a:r>
              <a:rPr lang="en-US" sz="2800" dirty="0" smtClean="0">
                <a:solidFill>
                  <a:srgbClr val="333333"/>
                </a:solidFill>
                <a:latin typeface="Georgia" panose="02040502050405020303" pitchFamily="18" charset="0"/>
                <a:ea typeface="Calibri" panose="020F0502020204030204" pitchFamily="34" charset="0"/>
                <a:cs typeface="Arial" panose="020B0604020202020204" pitchFamily="34" charset="0"/>
              </a:rPr>
              <a:t>Source-based (territorial) </a:t>
            </a:r>
            <a:r>
              <a:rPr lang="en-US" sz="2800" dirty="0">
                <a:solidFill>
                  <a:srgbClr val="333333"/>
                </a:solidFill>
                <a:latin typeface="Georgia" panose="02040502050405020303" pitchFamily="18" charset="0"/>
                <a:ea typeface="Calibri" panose="020F0502020204030204" pitchFamily="34" charset="0"/>
                <a:cs typeface="Arial" panose="020B0604020202020204" pitchFamily="34" charset="0"/>
              </a:rPr>
              <a:t>international tax </a:t>
            </a:r>
            <a:r>
              <a:rPr lang="en-US" sz="2800" dirty="0" smtClean="0">
                <a:solidFill>
                  <a:srgbClr val="333333"/>
                </a:solidFill>
                <a:latin typeface="Georgia" panose="02040502050405020303" pitchFamily="18" charset="0"/>
                <a:ea typeface="Calibri" panose="020F0502020204030204" pitchFamily="34" charset="0"/>
                <a:cs typeface="Arial" panose="020B0604020202020204" pitchFamily="34" charset="0"/>
              </a:rPr>
              <a:t>system.</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736436" y="423389"/>
            <a:ext cx="6096000" cy="523220"/>
          </a:xfrm>
          <a:prstGeom prst="rect">
            <a:avLst/>
          </a:prstGeom>
        </p:spPr>
        <p:txBody>
          <a:bodyPr>
            <a:spAutoFit/>
          </a:bodyPr>
          <a:lstStyle/>
          <a:p>
            <a:r>
              <a:rPr lang="en-US" sz="2800" b="1" dirty="0" smtClean="0"/>
              <a:t>The 2017 </a:t>
            </a:r>
            <a:r>
              <a:rPr lang="en-US" sz="2800" b="1" dirty="0"/>
              <a:t>US CORPORATE TAX </a:t>
            </a:r>
            <a:r>
              <a:rPr lang="en-US" sz="2800" b="1" dirty="0" smtClean="0"/>
              <a:t>CUT</a:t>
            </a:r>
            <a:endParaRPr lang="en-US" sz="2800" b="1" dirty="0"/>
          </a:p>
        </p:txBody>
      </p:sp>
      <p:sp>
        <p:nvSpPr>
          <p:cNvPr id="3" name="Rectangle 2"/>
          <p:cNvSpPr/>
          <p:nvPr/>
        </p:nvSpPr>
        <p:spPr>
          <a:xfrm>
            <a:off x="2152073" y="5743039"/>
            <a:ext cx="6096000" cy="646331"/>
          </a:xfrm>
          <a:prstGeom prst="rect">
            <a:avLst/>
          </a:prstGeom>
        </p:spPr>
        <p:txBody>
          <a:bodyPr>
            <a:spAutoFit/>
          </a:bodyPr>
          <a:lstStyle/>
          <a:p>
            <a:r>
              <a:rPr lang="en-US" b="1" dirty="0"/>
              <a:t>A trigger for a new wave of international tax competition?</a:t>
            </a:r>
          </a:p>
        </p:txBody>
      </p:sp>
    </p:spTree>
    <p:extLst>
      <p:ext uri="{BB962C8B-B14F-4D97-AF65-F5344CB8AC3E}">
        <p14:creationId xmlns:p14="http://schemas.microsoft.com/office/powerpoint/2010/main" val="1561683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Hall-Jorgenson Effective Marginal Corporate Tax Rates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pPr marL="0" indent="0">
                  <a:buNone/>
                </a:pPr>
                <a:r>
                  <a:rPr lang="en-US" dirty="0" smtClean="0"/>
                  <a:t>Calculations </a:t>
                </a:r>
                <a:r>
                  <a:rPr lang="en-US" dirty="0"/>
                  <a:t>are based on the well-known work of Hall and Jorgenson (1967) who introduced the user cost of capital approach; applied to international data by King and Fullerton (1984). Figure 1  follows the formula for the effective tax rate on corporate income (</a:t>
                </a:r>
                <a14:m>
                  <m:oMath xmlns:m="http://schemas.openxmlformats.org/officeDocument/2006/math">
                    <m:sSub>
                      <m:sSubPr>
                        <m:ctrlPr>
                          <a:rPr lang="en-US" i="1">
                            <a:latin typeface="Cambria Math" panose="02040503050406030204" pitchFamily="18" charset="0"/>
                          </a:rPr>
                        </m:ctrlPr>
                      </m:sSubPr>
                      <m:e>
                        <m:r>
                          <a:rPr lang="en-US" i="1">
                            <a:latin typeface="Cambria Math"/>
                          </a:rPr>
                          <m:t>𝜏</m:t>
                        </m:r>
                      </m:e>
                      <m:sub>
                        <m:r>
                          <a:rPr lang="en-US" i="1">
                            <a:latin typeface="Cambria Math"/>
                          </a:rPr>
                          <m:t>𝑒</m:t>
                        </m:r>
                      </m:sub>
                    </m:sSub>
                  </m:oMath>
                </a14:m>
                <a:r>
                  <a:rPr lang="en-US" dirty="0"/>
                  <a:t>) as refined by </a:t>
                </a:r>
                <a:r>
                  <a:rPr lang="en-US" dirty="0" err="1"/>
                  <a:t>Auerbach</a:t>
                </a:r>
                <a:r>
                  <a:rPr lang="en-US" dirty="0"/>
                  <a:t> (1983):</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𝜏</m:t>
                          </m:r>
                        </m:e>
                        <m:sub>
                          <m:r>
                            <a:rPr lang="en-US" i="1">
                              <a:latin typeface="Cambria Math"/>
                            </a:rPr>
                            <m:t>𝑒</m:t>
                          </m:r>
                        </m:sub>
                      </m:sSub>
                      <m:r>
                        <a:rPr lang="en-US" i="1">
                          <a:latin typeface="Cambria Math"/>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a:rPr>
                                <m:t>𝑟</m:t>
                              </m:r>
                              <m:r>
                                <a:rPr lang="en-US" i="1">
                                  <a:latin typeface="Cambria Math"/>
                                </a:rPr>
                                <m:t>+</m:t>
                              </m:r>
                              <m:r>
                                <a:rPr lang="en-US" i="1">
                                  <a:latin typeface="Cambria Math"/>
                                </a:rPr>
                                <m:t>𝛿</m:t>
                              </m:r>
                            </m:e>
                          </m:d>
                          <m:d>
                            <m:dPr>
                              <m:ctrlPr>
                                <a:rPr lang="en-US" i="1">
                                  <a:latin typeface="Cambria Math" panose="02040503050406030204" pitchFamily="18" charset="0"/>
                                </a:rPr>
                              </m:ctrlPr>
                            </m:dPr>
                            <m:e>
                              <m:r>
                                <a:rPr lang="en-US" i="1">
                                  <a:latin typeface="Cambria Math"/>
                                </a:rPr>
                                <m:t>1−</m:t>
                              </m:r>
                              <m:sSub>
                                <m:sSubPr>
                                  <m:ctrlPr>
                                    <a:rPr lang="en-US" i="1">
                                      <a:latin typeface="Cambria Math" panose="02040503050406030204" pitchFamily="18" charset="0"/>
                                    </a:rPr>
                                  </m:ctrlPr>
                                </m:sSubPr>
                                <m:e>
                                  <m:r>
                                    <a:rPr lang="en-US" i="1">
                                      <a:latin typeface="Cambria Math"/>
                                    </a:rPr>
                                    <m:t>𝜏</m:t>
                                  </m:r>
                                </m:e>
                                <m:sub>
                                  <m:r>
                                    <a:rPr lang="en-US" i="1">
                                      <a:latin typeface="Cambria Math"/>
                                    </a:rPr>
                                    <m:t>𝑠</m:t>
                                  </m:r>
                                </m:sub>
                              </m:sSub>
                              <m:r>
                                <a:rPr lang="en-US" i="1">
                                  <a:latin typeface="Cambria Math"/>
                                </a:rPr>
                                <m:t>𝑧</m:t>
                              </m:r>
                            </m:e>
                          </m:d>
                          <m:r>
                            <a:rPr lang="en-US" i="1">
                              <a:latin typeface="Cambria Math"/>
                            </a:rPr>
                            <m:t>−(</m:t>
                          </m:r>
                          <m:r>
                            <a:rPr lang="en-US" i="1">
                              <a:latin typeface="Cambria Math"/>
                            </a:rPr>
                            <m:t>𝑟</m:t>
                          </m:r>
                          <m:r>
                            <a:rPr lang="en-US" i="1">
                              <a:latin typeface="Cambria Math"/>
                            </a:rPr>
                            <m:t>+</m:t>
                          </m:r>
                          <m:r>
                            <a:rPr lang="en-US" i="1">
                              <a:latin typeface="Cambria Math"/>
                            </a:rPr>
                            <m:t>𝛿</m:t>
                          </m:r>
                          <m:r>
                            <a:rPr lang="en-US" i="1">
                              <a:latin typeface="Cambria Math"/>
                            </a:rPr>
                            <m:t>)(1−</m:t>
                          </m:r>
                          <m:sSub>
                            <m:sSubPr>
                              <m:ctrlPr>
                                <a:rPr lang="en-US" i="1">
                                  <a:latin typeface="Cambria Math" panose="02040503050406030204" pitchFamily="18" charset="0"/>
                                </a:rPr>
                              </m:ctrlPr>
                            </m:sSubPr>
                            <m:e>
                              <m:r>
                                <a:rPr lang="en-US" i="1">
                                  <a:latin typeface="Cambria Math"/>
                                </a:rPr>
                                <m:t>𝜏</m:t>
                              </m:r>
                            </m:e>
                            <m:sub>
                              <m:r>
                                <a:rPr lang="en-US" i="1">
                                  <a:latin typeface="Cambria Math"/>
                                </a:rPr>
                                <m:t>𝑠</m:t>
                              </m:r>
                            </m:sub>
                          </m:sSub>
                          <m:r>
                            <a:rPr lang="en-US" i="1">
                              <a:latin typeface="Cambria Math"/>
                            </a:rPr>
                            <m:t>)</m:t>
                          </m:r>
                        </m:num>
                        <m:den>
                          <m:d>
                            <m:dPr>
                              <m:ctrlPr>
                                <a:rPr lang="en-US" i="1">
                                  <a:latin typeface="Cambria Math" panose="02040503050406030204" pitchFamily="18" charset="0"/>
                                </a:rPr>
                              </m:ctrlPr>
                            </m:dPr>
                            <m:e>
                              <m:r>
                                <a:rPr lang="en-US" i="1">
                                  <a:latin typeface="Cambria Math"/>
                                </a:rPr>
                                <m:t>𝑟</m:t>
                              </m:r>
                              <m:r>
                                <a:rPr lang="en-US" i="1">
                                  <a:latin typeface="Cambria Math"/>
                                </a:rPr>
                                <m:t>+</m:t>
                              </m:r>
                              <m:r>
                                <a:rPr lang="en-US" i="1">
                                  <a:latin typeface="Cambria Math"/>
                                </a:rPr>
                                <m:t>𝛿</m:t>
                              </m:r>
                            </m:e>
                          </m:d>
                          <m:d>
                            <m:dPr>
                              <m:ctrlPr>
                                <a:rPr lang="en-US" i="1">
                                  <a:latin typeface="Cambria Math" panose="02040503050406030204" pitchFamily="18" charset="0"/>
                                </a:rPr>
                              </m:ctrlPr>
                            </m:dPr>
                            <m:e>
                              <m:r>
                                <a:rPr lang="en-US" i="1">
                                  <a:latin typeface="Cambria Math"/>
                                </a:rPr>
                                <m:t>1−</m:t>
                              </m:r>
                              <m:sSub>
                                <m:sSubPr>
                                  <m:ctrlPr>
                                    <a:rPr lang="en-US" i="1">
                                      <a:latin typeface="Cambria Math" panose="02040503050406030204" pitchFamily="18" charset="0"/>
                                    </a:rPr>
                                  </m:ctrlPr>
                                </m:sSubPr>
                                <m:e>
                                  <m:r>
                                    <a:rPr lang="en-US" i="1">
                                      <a:latin typeface="Cambria Math"/>
                                    </a:rPr>
                                    <m:t>𝜏</m:t>
                                  </m:r>
                                </m:e>
                                <m:sub>
                                  <m:r>
                                    <a:rPr lang="en-US" i="1">
                                      <a:latin typeface="Cambria Math"/>
                                    </a:rPr>
                                    <m:t>𝑠</m:t>
                                  </m:r>
                                </m:sub>
                              </m:sSub>
                              <m:r>
                                <a:rPr lang="en-US" i="1">
                                  <a:latin typeface="Cambria Math"/>
                                </a:rPr>
                                <m:t>𝑧</m:t>
                              </m:r>
                            </m:e>
                          </m:d>
                          <m:r>
                            <a:rPr lang="en-US" i="1">
                              <a:latin typeface="Cambria Math"/>
                            </a:rPr>
                            <m:t>−</m:t>
                          </m:r>
                          <m:r>
                            <a:rPr lang="en-US" i="1">
                              <a:latin typeface="Cambria Math"/>
                            </a:rPr>
                            <m:t>𝛿</m:t>
                          </m:r>
                          <m:r>
                            <a:rPr lang="en-US" i="1">
                              <a:latin typeface="Cambria Math"/>
                            </a:rPr>
                            <m:t>(1−</m:t>
                          </m:r>
                          <m:sSub>
                            <m:sSubPr>
                              <m:ctrlPr>
                                <a:rPr lang="en-US" i="1">
                                  <a:latin typeface="Cambria Math" panose="02040503050406030204" pitchFamily="18" charset="0"/>
                                </a:rPr>
                              </m:ctrlPr>
                            </m:sSubPr>
                            <m:e>
                              <m:r>
                                <a:rPr lang="en-US" i="1">
                                  <a:latin typeface="Cambria Math"/>
                                </a:rPr>
                                <m:t>𝜏</m:t>
                              </m:r>
                            </m:e>
                            <m:sub>
                              <m:r>
                                <a:rPr lang="en-US" i="1">
                                  <a:latin typeface="Cambria Math"/>
                                </a:rPr>
                                <m:t>𝑠</m:t>
                              </m:r>
                            </m:sub>
                          </m:sSub>
                          <m:r>
                            <a:rPr lang="en-US" i="1">
                              <a:latin typeface="Cambria Math"/>
                            </a:rPr>
                            <m:t>)</m:t>
                          </m:r>
                        </m:den>
                      </m:f>
                    </m:oMath>
                  </m:oMathPara>
                </a14:m>
                <a:endParaRPr lang="en-US" dirty="0"/>
              </a:p>
              <a:p>
                <a:pPr marL="0" indent="0">
                  <a:buNone/>
                </a:pPr>
                <a:r>
                  <a:rPr lang="en-US" dirty="0"/>
                  <a:t>where</a:t>
                </a:r>
              </a:p>
              <a:p>
                <a:pPr marL="0" indent="0">
                  <a:buNone/>
                </a:pPr>
                <a:r>
                  <a:rPr lang="en-US" dirty="0"/>
                  <a:t>r − real cost of funds (real rate of return the firm must earn after corporate taxes by  the instruction of its shareholders). </a:t>
                </a:r>
              </a:p>
              <a:p>
                <a:pPr marL="0" indent="0">
                  <a:buNone/>
                </a:pPr>
                <a14:m>
                  <m:oMath xmlns:m="http://schemas.openxmlformats.org/officeDocument/2006/math">
                    <m:r>
                      <a:rPr lang="en-US" i="1">
                        <a:latin typeface="Cambria Math"/>
                      </a:rPr>
                      <m:t>𝛿</m:t>
                    </m:r>
                  </m:oMath>
                </a14:m>
                <a:r>
                  <a:rPr lang="en-US" dirty="0"/>
                  <a:t> − physical rate of depreciation (assumed exponential)</a:t>
                </a:r>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a:rPr>
                          <m:t>𝜏</m:t>
                        </m:r>
                      </m:e>
                      <m:sub>
                        <m:r>
                          <a:rPr lang="en-US" i="1">
                            <a:latin typeface="Cambria Math"/>
                          </a:rPr>
                          <m:t>𝑠</m:t>
                        </m:r>
                      </m:sub>
                    </m:sSub>
                  </m:oMath>
                </a14:m>
                <a:r>
                  <a:rPr lang="en-US" dirty="0"/>
                  <a:t>− statutory corporate tax rate</a:t>
                </a:r>
              </a:p>
              <a:p>
                <a:pPr marL="0" indent="0">
                  <a:buNone/>
                </a:pPr>
                <a:r>
                  <a:rPr lang="en-US" dirty="0"/>
                  <a:t>z − present value of depreciation allowances.</a:t>
                </a:r>
              </a:p>
              <a:p>
                <a:pPr marL="0" indent="0">
                  <a:buNone/>
                </a:pPr>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84" t="-1413" r="-1135"/>
                </a:stretch>
              </a:blipFill>
            </p:spPr>
            <p:txBody>
              <a:bodyPr/>
              <a:lstStyle/>
              <a:p>
                <a:r>
                  <a:rPr lang="en-US">
                    <a:noFill/>
                  </a:rPr>
                  <a:t> </a:t>
                </a:r>
              </a:p>
            </p:txBody>
          </p:sp>
        </mc:Fallback>
      </mc:AlternateContent>
    </p:spTree>
    <p:extLst>
      <p:ext uri="{BB962C8B-B14F-4D97-AF65-F5344CB8AC3E}">
        <p14:creationId xmlns:p14="http://schemas.microsoft.com/office/powerpoint/2010/main" val="476494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Hall-Jorgenson Effective Tax Rates on Corporate Income: Selected EU Countries</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54502" y="1600201"/>
            <a:ext cx="9282996" cy="4525963"/>
          </a:xfrm>
          <a:prstGeom prst="rect">
            <a:avLst/>
          </a:prstGeom>
          <a:noFill/>
        </p:spPr>
      </p:pic>
    </p:spTree>
    <p:extLst>
      <p:ext uri="{BB962C8B-B14F-4D97-AF65-F5344CB8AC3E}">
        <p14:creationId xmlns:p14="http://schemas.microsoft.com/office/powerpoint/2010/main" val="2848238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535" y="1174374"/>
            <a:ext cx="8512629" cy="4015010"/>
          </a:xfrm>
          <a:prstGeom prst="rect">
            <a:avLst/>
          </a:prstGeom>
        </p:spPr>
        <p:txBody>
          <a:bodyPr wrap="square">
            <a:spAutoFit/>
          </a:bodyPr>
          <a:lstStyle/>
          <a:p>
            <a:pPr>
              <a:lnSpc>
                <a:spcPct val="107000"/>
              </a:lnSpc>
              <a:spcAft>
                <a:spcPts val="800"/>
              </a:spcAft>
            </a:pPr>
            <a:r>
              <a:rPr lang="en-US" sz="3200" b="1" dirty="0" smtClean="0">
                <a:latin typeface="Arial" panose="020B0604020202020204" pitchFamily="34" charset="0"/>
                <a:ea typeface="Calibri" panose="020F0502020204030204" pitchFamily="34" charset="0"/>
                <a:cs typeface="Arial" panose="020B0604020202020204" pitchFamily="34" charset="0"/>
              </a:rPr>
              <a:t>Single European Market and Social Benefit Cuts</a:t>
            </a:r>
          </a:p>
          <a:p>
            <a:pPr>
              <a:lnSpc>
                <a:spcPct val="107000"/>
              </a:lnSpc>
              <a:spcAft>
                <a:spcPts val="800"/>
              </a:spcAft>
            </a:pPr>
            <a:r>
              <a:rPr lang="en-US" sz="2400" dirty="0" err="1" smtClean="0">
                <a:latin typeface="Arial" panose="020B0604020202020204" pitchFamily="34" charset="0"/>
                <a:ea typeface="Calibri" panose="020F0502020204030204" pitchFamily="34" charset="0"/>
                <a:cs typeface="Arial" panose="020B0604020202020204" pitchFamily="34" charset="0"/>
              </a:rPr>
              <a:t>Caminada</a:t>
            </a:r>
            <a:r>
              <a:rPr lang="en-US" sz="2400" dirty="0" smtClean="0">
                <a:latin typeface="Arial" panose="020B0604020202020204" pitchFamily="34" charset="0"/>
                <a:ea typeface="Calibri" panose="020F0502020204030204" pitchFamily="34" charset="0"/>
                <a:cs typeface="Arial" panose="020B0604020202020204" pitchFamily="34" charset="0"/>
              </a:rPr>
              <a:t> </a:t>
            </a:r>
            <a:r>
              <a:rPr lang="en-US" sz="2400" dirty="0">
                <a:latin typeface="Arial" panose="020B0604020202020204" pitchFamily="34" charset="0"/>
                <a:ea typeface="Calibri" panose="020F0502020204030204" pitchFamily="34" charset="0"/>
                <a:cs typeface="Arial" panose="020B0604020202020204" pitchFamily="34" charset="0"/>
              </a:rPr>
              <a:t>et al (2010) explored EU welfare-state indicators.  They employed a variety of indicators of social protection: social expenditures, both at the macro and at the program level, replacement rates of unemployment, and social assistance benefits and poverty indicators. Together, these indicators may provide a relatively broad picture of the evolution of social protection in the EU.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283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771" y="1859340"/>
            <a:ext cx="8360229" cy="3539430"/>
          </a:xfrm>
          <a:prstGeom prst="rect">
            <a:avLst/>
          </a:prstGeom>
        </p:spPr>
        <p:txBody>
          <a:bodyPr wrap="square">
            <a:spAutoFit/>
          </a:bodyPr>
          <a:lstStyle/>
          <a:p>
            <a:pPr>
              <a:lnSpc>
                <a:spcPct val="200000"/>
              </a:lnSpc>
            </a:pPr>
            <a:r>
              <a:rPr lang="en-US" sz="2800" dirty="0">
                <a:latin typeface="Calibri" panose="020F0502020204030204" pitchFamily="34" charset="0"/>
                <a:ea typeface="Calibri" panose="020F0502020204030204" pitchFamily="34" charset="0"/>
                <a:cs typeface="Arial" panose="020B0604020202020204" pitchFamily="34" charset="0"/>
              </a:rPr>
              <a:t>They </a:t>
            </a:r>
            <a:r>
              <a:rPr lang="en-US" sz="2800" dirty="0">
                <a:solidFill>
                  <a:srgbClr val="1C1D1E"/>
                </a:solidFill>
                <a:latin typeface="Calibri" panose="020F0502020204030204" pitchFamily="34" charset="0"/>
                <a:ea typeface="Calibri" panose="020F0502020204030204" pitchFamily="34" charset="0"/>
                <a:cs typeface="Arial" panose="020B0604020202020204" pitchFamily="34" charset="0"/>
              </a:rPr>
              <a:t>linearly regress the annual growth rate of several social protection indicators on the initial level of the social protection indicator at the beginning of the period. </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154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 and Redistribution</a:t>
            </a:r>
            <a:endParaRPr lang="en-US" dirty="0"/>
          </a:p>
        </p:txBody>
      </p:sp>
      <p:sp>
        <p:nvSpPr>
          <p:cNvPr id="3" name="Content Placeholder 2"/>
          <p:cNvSpPr>
            <a:spLocks noGrp="1"/>
          </p:cNvSpPr>
          <p:nvPr>
            <p:ph idx="1"/>
          </p:nvPr>
        </p:nvSpPr>
        <p:spPr>
          <a:xfrm>
            <a:off x="677334" y="1681195"/>
            <a:ext cx="8596668" cy="3880773"/>
          </a:xfrm>
        </p:spPr>
        <p:txBody>
          <a:bodyPr>
            <a:noAutofit/>
          </a:bodyPr>
          <a:lstStyle/>
          <a:p>
            <a:pPr marL="0" indent="0">
              <a:lnSpc>
                <a:spcPct val="150000"/>
              </a:lnSpc>
              <a:buNone/>
            </a:pPr>
            <a:r>
              <a:rPr lang="en-US" sz="2800" b="1" dirty="0" smtClean="0"/>
              <a:t>Financial </a:t>
            </a:r>
            <a:r>
              <a:rPr lang="en-US" sz="2800" b="1" dirty="0"/>
              <a:t>globalization shifts the tax burden </a:t>
            </a:r>
            <a:r>
              <a:rPr lang="en-US" sz="2800" b="1" dirty="0" smtClean="0"/>
              <a:t>away from mobile-capital  </a:t>
            </a:r>
            <a:r>
              <a:rPr lang="en-US" sz="2800" b="1" dirty="0"/>
              <a:t>income to </a:t>
            </a:r>
            <a:r>
              <a:rPr lang="en-US" sz="2800" b="1" dirty="0" smtClean="0"/>
              <a:t>immobile-labor income,  diminishing provisions of </a:t>
            </a:r>
            <a:r>
              <a:rPr lang="en-US" sz="2800" b="1" dirty="0"/>
              <a:t>the social </a:t>
            </a:r>
            <a:r>
              <a:rPr lang="en-US" sz="2800" b="1" dirty="0" smtClean="0"/>
              <a:t>benefit. Could  the scaled down welfare state spread gains from trade to all?</a:t>
            </a:r>
          </a:p>
          <a:p>
            <a:pPr marL="0" indent="0">
              <a:lnSpc>
                <a:spcPct val="300000"/>
              </a:lnSpc>
              <a:buNone/>
            </a:pPr>
            <a:r>
              <a:rPr lang="en-US" dirty="0" smtClean="0"/>
              <a:t> </a:t>
            </a:r>
            <a:endParaRPr lang="en-US" dirty="0"/>
          </a:p>
        </p:txBody>
      </p:sp>
    </p:spTree>
    <p:extLst>
      <p:ext uri="{BB962C8B-B14F-4D97-AF65-F5344CB8AC3E}">
        <p14:creationId xmlns:p14="http://schemas.microsoft.com/office/powerpoint/2010/main" val="2540218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9745" y="0"/>
            <a:ext cx="8026400" cy="4832092"/>
          </a:xfrm>
          <a:prstGeom prst="rect">
            <a:avLst/>
          </a:prstGeom>
        </p:spPr>
        <p:txBody>
          <a:bodyPr wrap="square">
            <a:spAutoFit/>
          </a:bodyPr>
          <a:lstStyle/>
          <a:p>
            <a:r>
              <a:rPr lang="en-US" sz="4400" b="1" dirty="0" smtClean="0"/>
              <a:t>Initial </a:t>
            </a:r>
            <a:r>
              <a:rPr lang="en-US" sz="4400" b="1" dirty="0"/>
              <a:t>level of public social expenditure </a:t>
            </a:r>
            <a:r>
              <a:rPr lang="en-US" sz="4400" dirty="0"/>
              <a:t>prior to the creation of the EU, has a </a:t>
            </a:r>
            <a:r>
              <a:rPr lang="en-US" sz="4400" i="1" dirty="0"/>
              <a:t>negative</a:t>
            </a:r>
            <a:r>
              <a:rPr lang="en-US" sz="4400" dirty="0"/>
              <a:t> effect on the on EU provision of public social services well after EU has been established.  </a:t>
            </a:r>
          </a:p>
        </p:txBody>
      </p:sp>
    </p:spTree>
    <p:extLst>
      <p:ext uri="{BB962C8B-B14F-4D97-AF65-F5344CB8AC3E}">
        <p14:creationId xmlns:p14="http://schemas.microsoft.com/office/powerpoint/2010/main" val="1145058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71687" y="1667243"/>
            <a:ext cx="842082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4000" b="1" dirty="0">
                <a:solidFill>
                  <a:srgbClr val="1C1D1E"/>
                </a:solidFill>
                <a:latin typeface="Calibri" panose="020F0502020204030204" pitchFamily="34" charset="0"/>
                <a:ea typeface="Calibri" panose="020F0502020204030204" pitchFamily="34" charset="0"/>
                <a:cs typeface="Arial" panose="020B0604020202020204" pitchFamily="34" charset="0"/>
              </a:rPr>
              <a:t>The convergence hypothesis to test is that convergence coefficient β is negative</a:t>
            </a:r>
            <a:r>
              <a:rPr lang="en-US" sz="4000" dirty="0" smtClean="0">
                <a:solidFill>
                  <a:srgbClr val="1C1D1E"/>
                </a:solidFill>
                <a:latin typeface="Calibri" panose="020F0502020204030204" pitchFamily="34" charset="0"/>
                <a:ea typeface="Calibri" panose="020F0502020204030204" pitchFamily="34" charset="0"/>
                <a:cs typeface="Arial" panose="020B0604020202020204" pitchFamily="34" charset="0"/>
              </a:rPr>
              <a:t>. </a:t>
            </a:r>
            <a:r>
              <a:rPr kumimoji="0" lang="en-US" altLang="en-US" sz="4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Convergence towards the bottom of Public Social Expenditures in EU‐15 between 1985 and 2003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alt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74773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6253382"/>
              </p:ext>
            </p:extLst>
          </p:nvPr>
        </p:nvGraphicFramePr>
        <p:xfrm>
          <a:off x="2252663" y="228600"/>
          <a:ext cx="5809616" cy="5154041"/>
        </p:xfrm>
        <a:graphic>
          <a:graphicData uri="http://schemas.openxmlformats.org/drawingml/2006/table">
            <a:tbl>
              <a:tblPr firstRow="1" firstCol="1" bandRow="1">
                <a:tableStyleId>{5C22544A-7EE6-4342-B048-85BDC9FD1C3A}</a:tableStyleId>
              </a:tblPr>
              <a:tblGrid>
                <a:gridCol w="1452404"/>
                <a:gridCol w="2650808"/>
                <a:gridCol w="254000"/>
                <a:gridCol w="1452404"/>
              </a:tblGrid>
              <a:tr h="1659953">
                <a:tc>
                  <a:txBody>
                    <a:bodyPr/>
                    <a:lstStyle/>
                    <a:p>
                      <a:pPr>
                        <a:lnSpc>
                          <a:spcPct val="107000"/>
                        </a:lnSpc>
                      </a:pPr>
                      <a:endParaRPr lang="en-US" sz="1100" dirty="0">
                        <a:effectLst/>
                        <a:latin typeface="Calibri"/>
                        <a:cs typeface="Arial"/>
                      </a:endParaRPr>
                    </a:p>
                  </a:txBody>
                  <a:tcPr marL="76200" marR="76200" marT="76200" marB="76200"/>
                </a:tc>
                <a:tc>
                  <a:txBody>
                    <a:bodyPr/>
                    <a:lstStyle/>
                    <a:p>
                      <a:pPr marL="0" marR="0">
                        <a:lnSpc>
                          <a:spcPts val="1800"/>
                        </a:lnSpc>
                        <a:spcBef>
                          <a:spcPts val="1125"/>
                        </a:spcBef>
                        <a:spcAft>
                          <a:spcPts val="1125"/>
                        </a:spcAft>
                      </a:pPr>
                      <a:r>
                        <a:rPr lang="en-US" sz="1050" dirty="0">
                          <a:effectLst/>
                        </a:rPr>
                        <a:t> </a:t>
                      </a:r>
                      <a:endParaRPr lang="en-US" sz="1100" dirty="0">
                        <a:effectLst/>
                        <a:latin typeface="Calibri"/>
                        <a:ea typeface="Calibri"/>
                        <a:cs typeface="Arial"/>
                      </a:endParaRPr>
                    </a:p>
                  </a:txBody>
                  <a:tcPr marL="76200" marR="76200" marT="76200" marB="76200"/>
                </a:tc>
                <a:tc>
                  <a:txBody>
                    <a:bodyPr/>
                    <a:lstStyle/>
                    <a:p>
                      <a:pPr marL="0" marR="0">
                        <a:lnSpc>
                          <a:spcPts val="1800"/>
                        </a:lnSpc>
                        <a:spcBef>
                          <a:spcPts val="1125"/>
                        </a:spcBef>
                        <a:spcAft>
                          <a:spcPts val="1125"/>
                        </a:spcAft>
                      </a:pPr>
                      <a:r>
                        <a:rPr lang="en-US" sz="1050">
                          <a:effectLst/>
                        </a:rPr>
                        <a:t> </a:t>
                      </a:r>
                      <a:endParaRPr lang="en-US" sz="1100">
                        <a:effectLst/>
                        <a:latin typeface="Calibri"/>
                        <a:ea typeface="Calibri"/>
                        <a:cs typeface="Arial"/>
                      </a:endParaRPr>
                    </a:p>
                  </a:txBody>
                  <a:tcPr marL="76200" marR="76200" marT="76200" marB="76200"/>
                </a:tc>
                <a:tc>
                  <a:txBody>
                    <a:bodyPr/>
                    <a:lstStyle/>
                    <a:p>
                      <a:pPr marL="0" marR="0">
                        <a:lnSpc>
                          <a:spcPts val="1800"/>
                        </a:lnSpc>
                        <a:spcBef>
                          <a:spcPts val="1125"/>
                        </a:spcBef>
                        <a:spcAft>
                          <a:spcPts val="1125"/>
                        </a:spcAft>
                      </a:pPr>
                      <a:r>
                        <a:rPr lang="en-US" sz="1200">
                          <a:effectLst/>
                        </a:rPr>
                        <a:t>Public Social Expenditures</a:t>
                      </a:r>
                      <a:endParaRPr lang="en-US" sz="1100">
                        <a:effectLst/>
                        <a:latin typeface="Calibri"/>
                        <a:ea typeface="Calibri"/>
                        <a:cs typeface="Arial"/>
                      </a:endParaRPr>
                    </a:p>
                  </a:txBody>
                  <a:tcPr marL="76200" marR="76200" marT="76200" marB="76200"/>
                </a:tc>
              </a:tr>
              <a:tr h="0">
                <a:tc rowSpan="2">
                  <a:txBody>
                    <a:bodyPr/>
                    <a:lstStyle/>
                    <a:p>
                      <a:pPr marL="0" marR="0">
                        <a:lnSpc>
                          <a:spcPts val="1800"/>
                        </a:lnSpc>
                        <a:spcBef>
                          <a:spcPts val="1125"/>
                        </a:spcBef>
                        <a:spcAft>
                          <a:spcPts val="1125"/>
                        </a:spcAft>
                      </a:pPr>
                      <a:r>
                        <a:rPr lang="en-US" sz="1200" b="0" dirty="0">
                          <a:effectLst/>
                        </a:rPr>
                        <a:t>Initial level public social expenditure 1985 (β)</a:t>
                      </a:r>
                      <a:endParaRPr lang="en-US" sz="1800" b="0" dirty="0">
                        <a:effectLst/>
                        <a:latin typeface="Calibri"/>
                        <a:ea typeface="Calibri"/>
                        <a:cs typeface="Arial"/>
                      </a:endParaRPr>
                    </a:p>
                  </a:txBody>
                  <a:tcPr marL="114300" marR="114300" marT="114300" marB="0"/>
                </a:tc>
                <a:tc>
                  <a:txBody>
                    <a:bodyPr/>
                    <a:lstStyle/>
                    <a:p>
                      <a:pPr marL="0" marR="0">
                        <a:lnSpc>
                          <a:spcPts val="1800"/>
                        </a:lnSpc>
                        <a:spcBef>
                          <a:spcPts val="1125"/>
                        </a:spcBef>
                        <a:spcAft>
                          <a:spcPts val="1125"/>
                        </a:spcAft>
                      </a:pPr>
                      <a:r>
                        <a:rPr lang="en-US" sz="900">
                          <a:effectLst/>
                        </a:rPr>
                        <a:t> </a:t>
                      </a:r>
                      <a:endParaRPr lang="en-US" sz="1100">
                        <a:effectLst/>
                        <a:latin typeface="Calibri"/>
                        <a:ea typeface="Calibri"/>
                        <a:cs typeface="Arial"/>
                      </a:endParaRPr>
                    </a:p>
                  </a:txBody>
                  <a:tcPr marL="114300" marR="114300" marT="114300" marB="0"/>
                </a:tc>
                <a:tc>
                  <a:txBody>
                    <a:bodyPr/>
                    <a:lstStyle/>
                    <a:p>
                      <a:pPr marL="0" marR="0">
                        <a:lnSpc>
                          <a:spcPts val="1800"/>
                        </a:lnSpc>
                        <a:spcBef>
                          <a:spcPts val="1125"/>
                        </a:spcBef>
                        <a:spcAft>
                          <a:spcPts val="1125"/>
                        </a:spcAft>
                      </a:pPr>
                      <a:r>
                        <a:rPr lang="en-US" sz="900">
                          <a:effectLst/>
                        </a:rPr>
                        <a:t> </a:t>
                      </a:r>
                      <a:endParaRPr lang="en-US" sz="1100">
                        <a:effectLst/>
                        <a:latin typeface="Calibri"/>
                        <a:ea typeface="Calibri"/>
                        <a:cs typeface="Arial"/>
                      </a:endParaRPr>
                    </a:p>
                  </a:txBody>
                  <a:tcPr marL="114300" marR="114300" marT="114300" marB="0"/>
                </a:tc>
                <a:tc>
                  <a:txBody>
                    <a:bodyPr/>
                    <a:lstStyle/>
                    <a:p>
                      <a:pPr marL="0" marR="0">
                        <a:lnSpc>
                          <a:spcPts val="1800"/>
                        </a:lnSpc>
                        <a:spcBef>
                          <a:spcPts val="1125"/>
                        </a:spcBef>
                        <a:spcAft>
                          <a:spcPts val="1125"/>
                        </a:spcAft>
                      </a:pPr>
                      <a:r>
                        <a:rPr lang="en-US" sz="1200" b="1" dirty="0">
                          <a:effectLst/>
                        </a:rPr>
                        <a:t>−0.035</a:t>
                      </a:r>
                      <a:r>
                        <a:rPr lang="en-US" sz="1200" b="1" u="none" strike="noStrike" dirty="0">
                          <a:effectLst/>
                          <a:hlinkClick r:id="rId2"/>
                        </a:rPr>
                        <a:t>**</a:t>
                      </a:r>
                      <a:endParaRPr lang="en-US" sz="1800" b="1" dirty="0">
                        <a:effectLst/>
                        <a:latin typeface="Calibri"/>
                        <a:ea typeface="Calibri"/>
                        <a:cs typeface="Arial"/>
                      </a:endParaRPr>
                    </a:p>
                  </a:txBody>
                  <a:tcPr marL="114300" marR="114300" marT="114300" marB="0"/>
                </a:tc>
              </a:tr>
              <a:tr h="0">
                <a:tc vMerge="1">
                  <a:txBody>
                    <a:bodyPr/>
                    <a:lstStyle/>
                    <a:p>
                      <a:endParaRPr lang="en-US"/>
                    </a:p>
                  </a:txBody>
                  <a:tcPr/>
                </a:tc>
                <a:tc>
                  <a:txBody>
                    <a:bodyPr/>
                    <a:lstStyle/>
                    <a:p>
                      <a:pPr marL="0" marR="0">
                        <a:lnSpc>
                          <a:spcPts val="1800"/>
                        </a:lnSpc>
                        <a:spcBef>
                          <a:spcPts val="1125"/>
                        </a:spcBef>
                        <a:spcAft>
                          <a:spcPts val="1125"/>
                        </a:spcAft>
                      </a:pPr>
                      <a:r>
                        <a:rPr lang="en-US" sz="900">
                          <a:effectLst/>
                        </a:rPr>
                        <a:t> </a:t>
                      </a:r>
                      <a:endParaRPr lang="en-US" sz="1100">
                        <a:effectLst/>
                        <a:latin typeface="Calibri"/>
                        <a:ea typeface="Calibri"/>
                        <a:cs typeface="Arial"/>
                      </a:endParaRPr>
                    </a:p>
                  </a:txBody>
                  <a:tcPr marL="114300" marR="114300" marT="114300" marB="0"/>
                </a:tc>
                <a:tc>
                  <a:txBody>
                    <a:bodyPr/>
                    <a:lstStyle/>
                    <a:p>
                      <a:pPr marL="0" marR="0">
                        <a:lnSpc>
                          <a:spcPts val="1800"/>
                        </a:lnSpc>
                        <a:spcBef>
                          <a:spcPts val="1125"/>
                        </a:spcBef>
                        <a:spcAft>
                          <a:spcPts val="1125"/>
                        </a:spcAft>
                      </a:pPr>
                      <a:r>
                        <a:rPr lang="en-US" sz="900">
                          <a:effectLst/>
                        </a:rPr>
                        <a:t> </a:t>
                      </a:r>
                      <a:endParaRPr lang="en-US" sz="1100">
                        <a:effectLst/>
                        <a:latin typeface="Calibri"/>
                        <a:ea typeface="Calibri"/>
                        <a:cs typeface="Arial"/>
                      </a:endParaRPr>
                    </a:p>
                  </a:txBody>
                  <a:tcPr marL="114300" marR="114300" marT="114300" marB="0"/>
                </a:tc>
                <a:tc>
                  <a:txBody>
                    <a:bodyPr/>
                    <a:lstStyle/>
                    <a:p>
                      <a:pPr marL="0" marR="0">
                        <a:lnSpc>
                          <a:spcPts val="1800"/>
                        </a:lnSpc>
                        <a:spcBef>
                          <a:spcPts val="1125"/>
                        </a:spcBef>
                        <a:spcAft>
                          <a:spcPts val="1125"/>
                        </a:spcAft>
                      </a:pPr>
                      <a:r>
                        <a:rPr lang="en-US" sz="1200" b="1" dirty="0">
                          <a:effectLst/>
                        </a:rPr>
                        <a:t>(−3.67)</a:t>
                      </a:r>
                      <a:endParaRPr lang="en-US" sz="1800" b="1" dirty="0">
                        <a:effectLst/>
                        <a:latin typeface="Calibri"/>
                        <a:ea typeface="Calibri"/>
                        <a:cs typeface="Arial"/>
                      </a:endParaRPr>
                    </a:p>
                  </a:txBody>
                  <a:tcPr marL="114300" marR="114300" marT="114300" marB="0"/>
                </a:tc>
              </a:tr>
              <a:tr h="0">
                <a:tc rowSpan="2">
                  <a:txBody>
                    <a:bodyPr/>
                    <a:lstStyle/>
                    <a:p>
                      <a:pPr marL="0" marR="0">
                        <a:lnSpc>
                          <a:spcPts val="1800"/>
                        </a:lnSpc>
                        <a:spcBef>
                          <a:spcPts val="1125"/>
                        </a:spcBef>
                        <a:spcAft>
                          <a:spcPts val="1125"/>
                        </a:spcAft>
                      </a:pPr>
                      <a:r>
                        <a:rPr lang="en-US" sz="1200" b="0" dirty="0">
                          <a:effectLst/>
                        </a:rPr>
                        <a:t>Unemployment rate</a:t>
                      </a:r>
                      <a:endParaRPr lang="en-US" sz="1800" b="0" dirty="0">
                        <a:effectLst/>
                        <a:latin typeface="Calibri"/>
                        <a:ea typeface="Calibri"/>
                        <a:cs typeface="Arial"/>
                      </a:endParaRPr>
                    </a:p>
                  </a:txBody>
                  <a:tcPr marL="114300" marR="114300" marT="114300" marB="0"/>
                </a:tc>
                <a:tc rowSpan="2">
                  <a:txBody>
                    <a:bodyPr/>
                    <a:lstStyle/>
                    <a:p>
                      <a:pPr>
                        <a:lnSpc>
                          <a:spcPct val="107000"/>
                        </a:lnSpc>
                      </a:pPr>
                      <a:endParaRPr lang="en-US" sz="1100">
                        <a:effectLst/>
                        <a:latin typeface="Calibri"/>
                        <a:cs typeface="Arial"/>
                      </a:endParaRPr>
                    </a:p>
                  </a:txBody>
                  <a:tcPr marL="114300" marR="114300" marT="114300" marB="0"/>
                </a:tc>
                <a:tc>
                  <a:txBody>
                    <a:bodyPr/>
                    <a:lstStyle/>
                    <a:p>
                      <a:pPr>
                        <a:lnSpc>
                          <a:spcPct val="107000"/>
                        </a:lnSpc>
                      </a:pPr>
                      <a:endParaRPr lang="en-US" sz="1100">
                        <a:effectLst/>
                        <a:latin typeface="Calibri"/>
                        <a:cs typeface="Arial"/>
                      </a:endParaRPr>
                    </a:p>
                  </a:txBody>
                  <a:tcPr marL="114300" marR="114300" marT="114300" marB="0"/>
                </a:tc>
                <a:tc>
                  <a:txBody>
                    <a:bodyPr/>
                    <a:lstStyle/>
                    <a:p>
                      <a:pPr marL="0" marR="0">
                        <a:lnSpc>
                          <a:spcPts val="1800"/>
                        </a:lnSpc>
                        <a:spcBef>
                          <a:spcPts val="1125"/>
                        </a:spcBef>
                        <a:spcAft>
                          <a:spcPts val="1125"/>
                        </a:spcAft>
                      </a:pPr>
                      <a:r>
                        <a:rPr lang="en-US" sz="1200" b="1" dirty="0">
                          <a:effectLst/>
                        </a:rPr>
                        <a:t>0.460</a:t>
                      </a:r>
                      <a:r>
                        <a:rPr lang="en-US" sz="1200" b="1" u="none" strike="noStrike" dirty="0">
                          <a:effectLst/>
                          <a:hlinkClick r:id="rId3"/>
                        </a:rPr>
                        <a:t>*</a:t>
                      </a:r>
                      <a:endParaRPr lang="en-US" sz="1800" b="1" dirty="0">
                        <a:effectLst/>
                        <a:latin typeface="Calibri"/>
                        <a:ea typeface="Calibri"/>
                        <a:cs typeface="Arial"/>
                      </a:endParaRPr>
                    </a:p>
                  </a:txBody>
                  <a:tcPr marL="114300" marR="114300" marT="114300" marB="0"/>
                </a:tc>
              </a:tr>
              <a:tr h="0">
                <a:tc vMerge="1">
                  <a:txBody>
                    <a:bodyPr/>
                    <a:lstStyle/>
                    <a:p>
                      <a:endParaRPr lang="en-US"/>
                    </a:p>
                  </a:txBody>
                  <a:tcPr/>
                </a:tc>
                <a:tc vMerge="1">
                  <a:txBody>
                    <a:bodyPr/>
                    <a:lstStyle/>
                    <a:p>
                      <a:endParaRPr lang="en-US"/>
                    </a:p>
                  </a:txBody>
                  <a:tcPr/>
                </a:tc>
                <a:tc>
                  <a:txBody>
                    <a:bodyPr/>
                    <a:lstStyle/>
                    <a:p>
                      <a:pPr>
                        <a:lnSpc>
                          <a:spcPct val="107000"/>
                        </a:lnSpc>
                      </a:pPr>
                      <a:endParaRPr lang="en-US" sz="1100">
                        <a:effectLst/>
                        <a:latin typeface="Calibri"/>
                        <a:cs typeface="Arial"/>
                      </a:endParaRPr>
                    </a:p>
                  </a:txBody>
                  <a:tcPr marL="114300" marR="114300" marT="114300" marB="0"/>
                </a:tc>
                <a:tc>
                  <a:txBody>
                    <a:bodyPr/>
                    <a:lstStyle/>
                    <a:p>
                      <a:pPr marL="0" marR="0">
                        <a:lnSpc>
                          <a:spcPts val="1800"/>
                        </a:lnSpc>
                        <a:spcBef>
                          <a:spcPts val="1125"/>
                        </a:spcBef>
                        <a:spcAft>
                          <a:spcPts val="1125"/>
                        </a:spcAft>
                      </a:pPr>
                      <a:r>
                        <a:rPr lang="en-US" sz="1200" b="1" dirty="0">
                          <a:effectLst/>
                        </a:rPr>
                        <a:t>(2.95)</a:t>
                      </a:r>
                      <a:endParaRPr lang="en-US" sz="1800" b="1" dirty="0">
                        <a:effectLst/>
                        <a:latin typeface="Calibri"/>
                        <a:ea typeface="Calibri"/>
                        <a:cs typeface="Arial"/>
                      </a:endParaRPr>
                    </a:p>
                  </a:txBody>
                  <a:tcPr marL="114300" marR="114300" marT="114300" marB="0"/>
                </a:tc>
              </a:tr>
              <a:tr h="0">
                <a:tc rowSpan="2">
                  <a:txBody>
                    <a:bodyPr/>
                    <a:lstStyle/>
                    <a:p>
                      <a:pPr marL="0" marR="0">
                        <a:lnSpc>
                          <a:spcPts val="1800"/>
                        </a:lnSpc>
                        <a:spcBef>
                          <a:spcPts val="1125"/>
                        </a:spcBef>
                        <a:spcAft>
                          <a:spcPts val="1125"/>
                        </a:spcAft>
                      </a:pPr>
                      <a:r>
                        <a:rPr lang="en-US" sz="1200" b="0" dirty="0">
                          <a:effectLst/>
                        </a:rPr>
                        <a:t> </a:t>
                      </a:r>
                      <a:endParaRPr lang="en-US" sz="1800" b="0" dirty="0">
                        <a:effectLst/>
                        <a:latin typeface="Calibri"/>
                        <a:ea typeface="Calibri"/>
                        <a:cs typeface="Arial"/>
                      </a:endParaRPr>
                    </a:p>
                  </a:txBody>
                  <a:tcPr marL="114300" marR="114300" marT="114300" marB="0"/>
                </a:tc>
                <a:tc rowSpan="2">
                  <a:txBody>
                    <a:bodyPr/>
                    <a:lstStyle/>
                    <a:p>
                      <a:pPr marL="0" marR="0">
                        <a:lnSpc>
                          <a:spcPts val="1800"/>
                        </a:lnSpc>
                        <a:spcBef>
                          <a:spcPts val="1125"/>
                        </a:spcBef>
                        <a:spcAft>
                          <a:spcPts val="1125"/>
                        </a:spcAft>
                      </a:pPr>
                      <a:r>
                        <a:rPr lang="en-US" sz="900">
                          <a:effectLst/>
                        </a:rPr>
                        <a:t> </a:t>
                      </a:r>
                      <a:endParaRPr lang="en-US" sz="1100">
                        <a:effectLst/>
                        <a:latin typeface="Calibri"/>
                        <a:ea typeface="Calibri"/>
                        <a:cs typeface="Arial"/>
                      </a:endParaRPr>
                    </a:p>
                  </a:txBody>
                  <a:tcPr marL="114300" marR="114300" marT="114300" marB="0"/>
                </a:tc>
                <a:tc>
                  <a:txBody>
                    <a:bodyPr/>
                    <a:lstStyle/>
                    <a:p>
                      <a:pPr marL="0" marR="0">
                        <a:lnSpc>
                          <a:spcPts val="1800"/>
                        </a:lnSpc>
                        <a:spcBef>
                          <a:spcPts val="1125"/>
                        </a:spcBef>
                        <a:spcAft>
                          <a:spcPts val="1125"/>
                        </a:spcAft>
                      </a:pPr>
                      <a:r>
                        <a:rPr lang="en-US" sz="900">
                          <a:effectLst/>
                        </a:rPr>
                        <a:t> </a:t>
                      </a:r>
                      <a:endParaRPr lang="en-US" sz="1100">
                        <a:effectLst/>
                        <a:latin typeface="Calibri"/>
                        <a:ea typeface="Calibri"/>
                        <a:cs typeface="Arial"/>
                      </a:endParaRPr>
                    </a:p>
                  </a:txBody>
                  <a:tcPr marL="114300" marR="114300" marT="114300" marB="0"/>
                </a:tc>
                <a:tc rowSpan="2">
                  <a:txBody>
                    <a:bodyPr/>
                    <a:lstStyle/>
                    <a:p>
                      <a:pPr>
                        <a:lnSpc>
                          <a:spcPct val="107000"/>
                        </a:lnSpc>
                      </a:pPr>
                      <a:endParaRPr lang="en-US" sz="1800" b="1" dirty="0">
                        <a:effectLst/>
                        <a:latin typeface="Calibri"/>
                        <a:cs typeface="Arial"/>
                      </a:endParaRPr>
                    </a:p>
                  </a:txBody>
                  <a:tcPr marL="114300" marR="114300" marT="114300" marB="0"/>
                </a:tc>
              </a:tr>
              <a:tr h="0">
                <a:tc vMerge="1">
                  <a:txBody>
                    <a:bodyPr/>
                    <a:lstStyle/>
                    <a:p>
                      <a:endParaRPr lang="en-US"/>
                    </a:p>
                  </a:txBody>
                  <a:tcPr/>
                </a:tc>
                <a:tc vMerge="1">
                  <a:txBody>
                    <a:bodyPr/>
                    <a:lstStyle/>
                    <a:p>
                      <a:endParaRPr lang="en-US"/>
                    </a:p>
                  </a:txBody>
                  <a:tcPr/>
                </a:tc>
                <a:tc>
                  <a:txBody>
                    <a:bodyPr/>
                    <a:lstStyle/>
                    <a:p>
                      <a:pPr>
                        <a:lnSpc>
                          <a:spcPct val="107000"/>
                        </a:lnSpc>
                      </a:pPr>
                      <a:endParaRPr lang="en-US" sz="1100">
                        <a:effectLst/>
                        <a:latin typeface="Calibri"/>
                        <a:cs typeface="Arial"/>
                      </a:endParaRPr>
                    </a:p>
                  </a:txBody>
                  <a:tcPr marL="114300" marR="114300" marT="114300" marB="0"/>
                </a:tc>
                <a:tc vMerge="1">
                  <a:txBody>
                    <a:bodyPr/>
                    <a:lstStyle/>
                    <a:p>
                      <a:endParaRPr lang="en-US"/>
                    </a:p>
                  </a:txBody>
                  <a:tcPr/>
                </a:tc>
              </a:tr>
              <a:tr h="0">
                <a:tc rowSpan="2">
                  <a:txBody>
                    <a:bodyPr/>
                    <a:lstStyle/>
                    <a:p>
                      <a:pPr marL="0" marR="0">
                        <a:lnSpc>
                          <a:spcPts val="1800"/>
                        </a:lnSpc>
                        <a:spcBef>
                          <a:spcPts val="1125"/>
                        </a:spcBef>
                        <a:spcAft>
                          <a:spcPts val="1125"/>
                        </a:spcAft>
                      </a:pPr>
                      <a:r>
                        <a:rPr lang="en-US" sz="1200" b="0" dirty="0">
                          <a:effectLst/>
                        </a:rPr>
                        <a:t>Intercept</a:t>
                      </a:r>
                      <a:endParaRPr lang="en-US" sz="1800" b="0" dirty="0">
                        <a:effectLst/>
                        <a:latin typeface="Calibri"/>
                        <a:ea typeface="Calibri"/>
                        <a:cs typeface="Arial"/>
                      </a:endParaRPr>
                    </a:p>
                  </a:txBody>
                  <a:tcPr marL="114300" marR="114300" marT="114300" marB="0"/>
                </a:tc>
                <a:tc>
                  <a:txBody>
                    <a:bodyPr/>
                    <a:lstStyle/>
                    <a:p>
                      <a:pPr marL="0" marR="0">
                        <a:lnSpc>
                          <a:spcPts val="1800"/>
                        </a:lnSpc>
                        <a:spcBef>
                          <a:spcPts val="1125"/>
                        </a:spcBef>
                        <a:spcAft>
                          <a:spcPts val="1125"/>
                        </a:spcAft>
                      </a:pPr>
                      <a:r>
                        <a:rPr lang="en-US" sz="900">
                          <a:effectLst/>
                        </a:rPr>
                        <a:t> </a:t>
                      </a:r>
                      <a:endParaRPr lang="en-US" sz="1100">
                        <a:effectLst/>
                        <a:latin typeface="Calibri"/>
                        <a:ea typeface="Calibri"/>
                        <a:cs typeface="Arial"/>
                      </a:endParaRPr>
                    </a:p>
                  </a:txBody>
                  <a:tcPr marL="114300" marR="114300" marT="114300" marB="0"/>
                </a:tc>
                <a:tc>
                  <a:txBody>
                    <a:bodyPr/>
                    <a:lstStyle/>
                    <a:p>
                      <a:pPr marL="0" marR="0">
                        <a:lnSpc>
                          <a:spcPts val="1800"/>
                        </a:lnSpc>
                        <a:spcBef>
                          <a:spcPts val="1125"/>
                        </a:spcBef>
                        <a:spcAft>
                          <a:spcPts val="1125"/>
                        </a:spcAft>
                      </a:pPr>
                      <a:r>
                        <a:rPr lang="en-US" sz="900">
                          <a:effectLst/>
                        </a:rPr>
                        <a:t> </a:t>
                      </a:r>
                      <a:endParaRPr lang="en-US" sz="1100">
                        <a:effectLst/>
                        <a:latin typeface="Calibri"/>
                        <a:ea typeface="Calibri"/>
                        <a:cs typeface="Arial"/>
                      </a:endParaRPr>
                    </a:p>
                  </a:txBody>
                  <a:tcPr marL="114300" marR="114300" marT="114300" marB="0"/>
                </a:tc>
                <a:tc>
                  <a:txBody>
                    <a:bodyPr/>
                    <a:lstStyle/>
                    <a:p>
                      <a:pPr marL="0" marR="0">
                        <a:lnSpc>
                          <a:spcPts val="1800"/>
                        </a:lnSpc>
                        <a:spcBef>
                          <a:spcPts val="1125"/>
                        </a:spcBef>
                        <a:spcAft>
                          <a:spcPts val="1125"/>
                        </a:spcAft>
                      </a:pPr>
                      <a:r>
                        <a:rPr lang="en-US" sz="1200" b="1" dirty="0">
                          <a:effectLst/>
                        </a:rPr>
                        <a:t>0.942</a:t>
                      </a:r>
                      <a:r>
                        <a:rPr lang="en-US" sz="1200" b="1" u="none" strike="noStrike" dirty="0">
                          <a:effectLst/>
                          <a:hlinkClick r:id="rId2"/>
                        </a:rPr>
                        <a:t>**</a:t>
                      </a:r>
                      <a:endParaRPr lang="en-US" sz="1800" b="1" dirty="0">
                        <a:effectLst/>
                        <a:latin typeface="Calibri"/>
                        <a:ea typeface="Calibri"/>
                        <a:cs typeface="Arial"/>
                      </a:endParaRPr>
                    </a:p>
                  </a:txBody>
                  <a:tcPr marL="114300" marR="114300" marT="114300" marB="0"/>
                </a:tc>
              </a:tr>
              <a:tr h="0">
                <a:tc vMerge="1">
                  <a:txBody>
                    <a:bodyPr/>
                    <a:lstStyle/>
                    <a:p>
                      <a:endParaRPr lang="en-US"/>
                    </a:p>
                  </a:txBody>
                  <a:tcPr/>
                </a:tc>
                <a:tc>
                  <a:txBody>
                    <a:bodyPr/>
                    <a:lstStyle/>
                    <a:p>
                      <a:pPr marL="0" marR="0">
                        <a:lnSpc>
                          <a:spcPts val="1800"/>
                        </a:lnSpc>
                        <a:spcBef>
                          <a:spcPts val="1125"/>
                        </a:spcBef>
                        <a:spcAft>
                          <a:spcPts val="1125"/>
                        </a:spcAft>
                      </a:pPr>
                      <a:r>
                        <a:rPr lang="en-US" sz="900">
                          <a:effectLst/>
                        </a:rPr>
                        <a:t> </a:t>
                      </a:r>
                      <a:endParaRPr lang="en-US" sz="1100">
                        <a:effectLst/>
                        <a:latin typeface="Calibri"/>
                        <a:ea typeface="Calibri"/>
                        <a:cs typeface="Arial"/>
                      </a:endParaRPr>
                    </a:p>
                  </a:txBody>
                  <a:tcPr marL="114300" marR="114300" marT="114300" marB="0"/>
                </a:tc>
                <a:tc>
                  <a:txBody>
                    <a:bodyPr/>
                    <a:lstStyle/>
                    <a:p>
                      <a:pPr marL="0" marR="0">
                        <a:lnSpc>
                          <a:spcPts val="1800"/>
                        </a:lnSpc>
                        <a:spcBef>
                          <a:spcPts val="1125"/>
                        </a:spcBef>
                        <a:spcAft>
                          <a:spcPts val="1125"/>
                        </a:spcAft>
                      </a:pPr>
                      <a:r>
                        <a:rPr lang="en-US" sz="900">
                          <a:effectLst/>
                        </a:rPr>
                        <a:t> </a:t>
                      </a:r>
                      <a:endParaRPr lang="en-US" sz="1100">
                        <a:effectLst/>
                        <a:latin typeface="Calibri"/>
                        <a:ea typeface="Calibri"/>
                        <a:cs typeface="Arial"/>
                      </a:endParaRPr>
                    </a:p>
                  </a:txBody>
                  <a:tcPr marL="114300" marR="114300" marT="114300" marB="0"/>
                </a:tc>
                <a:tc>
                  <a:txBody>
                    <a:bodyPr/>
                    <a:lstStyle/>
                    <a:p>
                      <a:pPr marL="0" marR="0">
                        <a:lnSpc>
                          <a:spcPts val="1800"/>
                        </a:lnSpc>
                        <a:spcBef>
                          <a:spcPts val="1125"/>
                        </a:spcBef>
                        <a:spcAft>
                          <a:spcPts val="1125"/>
                        </a:spcAft>
                      </a:pPr>
                      <a:r>
                        <a:rPr lang="en-US" sz="1200" b="1" dirty="0">
                          <a:effectLst/>
                        </a:rPr>
                        <a:t>(4.23)</a:t>
                      </a:r>
                      <a:endParaRPr lang="en-US" sz="1800" b="1" dirty="0">
                        <a:effectLst/>
                        <a:latin typeface="Calibri"/>
                        <a:ea typeface="Calibri"/>
                        <a:cs typeface="Arial"/>
                      </a:endParaRPr>
                    </a:p>
                  </a:txBody>
                  <a:tcPr marL="114300" marR="114300" marT="114300" marB="0"/>
                </a:tc>
              </a:tr>
              <a:tr h="0">
                <a:tc>
                  <a:txBody>
                    <a:bodyPr/>
                    <a:lstStyle/>
                    <a:p>
                      <a:pPr marL="0" marR="0">
                        <a:lnSpc>
                          <a:spcPts val="1800"/>
                        </a:lnSpc>
                        <a:spcBef>
                          <a:spcPts val="1125"/>
                        </a:spcBef>
                        <a:spcAft>
                          <a:spcPts val="1125"/>
                        </a:spcAft>
                      </a:pPr>
                      <a:r>
                        <a:rPr lang="en-US" sz="1200" b="0" dirty="0">
                          <a:effectLst/>
                        </a:rPr>
                        <a:t>adj. R</a:t>
                      </a:r>
                      <a:r>
                        <a:rPr lang="en-US" sz="1000" b="0" baseline="30000" dirty="0">
                          <a:effectLst/>
                        </a:rPr>
                        <a:t>2</a:t>
                      </a:r>
                      <a:endParaRPr lang="en-US" sz="1800" b="0" dirty="0">
                        <a:effectLst/>
                        <a:latin typeface="Calibri"/>
                        <a:ea typeface="Calibri"/>
                        <a:cs typeface="Arial"/>
                      </a:endParaRPr>
                    </a:p>
                  </a:txBody>
                  <a:tcPr marL="114300" marR="114300" marT="114300" marB="114300"/>
                </a:tc>
                <a:tc>
                  <a:txBody>
                    <a:bodyPr/>
                    <a:lstStyle/>
                    <a:p>
                      <a:pPr marL="0" marR="0">
                        <a:lnSpc>
                          <a:spcPts val="1800"/>
                        </a:lnSpc>
                        <a:spcBef>
                          <a:spcPts val="1125"/>
                        </a:spcBef>
                        <a:spcAft>
                          <a:spcPts val="1125"/>
                        </a:spcAft>
                      </a:pPr>
                      <a:r>
                        <a:rPr lang="en-US" sz="900">
                          <a:effectLst/>
                        </a:rPr>
                        <a:t> </a:t>
                      </a:r>
                      <a:endParaRPr lang="en-US" sz="1100">
                        <a:effectLst/>
                        <a:latin typeface="Calibri"/>
                        <a:ea typeface="Calibri"/>
                        <a:cs typeface="Arial"/>
                      </a:endParaRPr>
                    </a:p>
                  </a:txBody>
                  <a:tcPr marL="114300" marR="114300" marT="114300" marB="114300"/>
                </a:tc>
                <a:tc>
                  <a:txBody>
                    <a:bodyPr/>
                    <a:lstStyle/>
                    <a:p>
                      <a:pPr marL="0" marR="0">
                        <a:lnSpc>
                          <a:spcPts val="1800"/>
                        </a:lnSpc>
                        <a:spcBef>
                          <a:spcPts val="1125"/>
                        </a:spcBef>
                        <a:spcAft>
                          <a:spcPts val="1125"/>
                        </a:spcAft>
                      </a:pPr>
                      <a:r>
                        <a:rPr lang="en-US" sz="900">
                          <a:effectLst/>
                        </a:rPr>
                        <a:t> </a:t>
                      </a:r>
                      <a:endParaRPr lang="en-US" sz="1100">
                        <a:effectLst/>
                        <a:latin typeface="Calibri"/>
                        <a:ea typeface="Calibri"/>
                        <a:cs typeface="Arial"/>
                      </a:endParaRPr>
                    </a:p>
                  </a:txBody>
                  <a:tcPr marL="114300" marR="114300" marT="114300" marB="114300"/>
                </a:tc>
                <a:tc>
                  <a:txBody>
                    <a:bodyPr/>
                    <a:lstStyle/>
                    <a:p>
                      <a:pPr marL="0" marR="0">
                        <a:lnSpc>
                          <a:spcPts val="1800"/>
                        </a:lnSpc>
                        <a:spcBef>
                          <a:spcPts val="1125"/>
                        </a:spcBef>
                        <a:spcAft>
                          <a:spcPts val="1125"/>
                        </a:spcAft>
                      </a:pPr>
                      <a:r>
                        <a:rPr lang="en-US" sz="1200" b="1" dirty="0">
                          <a:effectLst/>
                        </a:rPr>
                        <a:t>0.534</a:t>
                      </a:r>
                      <a:endParaRPr lang="en-US" sz="1800" b="1" dirty="0">
                        <a:effectLst/>
                        <a:latin typeface="Calibri"/>
                        <a:ea typeface="Calibri"/>
                        <a:cs typeface="Arial"/>
                      </a:endParaRPr>
                    </a:p>
                  </a:txBody>
                  <a:tcPr marL="114300" marR="114300" marT="114300" marB="114300"/>
                </a:tc>
              </a:tr>
            </a:tbl>
          </a:graphicData>
        </a:graphic>
      </p:graphicFrame>
      <p:sp>
        <p:nvSpPr>
          <p:cNvPr id="4" name="Rectangle 3"/>
          <p:cNvSpPr/>
          <p:nvPr/>
        </p:nvSpPr>
        <p:spPr>
          <a:xfrm>
            <a:off x="3679864" y="5900587"/>
            <a:ext cx="3327321" cy="646331"/>
          </a:xfrm>
          <a:prstGeom prst="rect">
            <a:avLst/>
          </a:prstGeom>
        </p:spPr>
        <p:txBody>
          <a:bodyPr wrap="none">
            <a:spAutoFit/>
          </a:bodyPr>
          <a:lstStyle/>
          <a:p>
            <a:r>
              <a:rPr lang="en-US" altLang="en-US" dirty="0" smtClean="0">
                <a:latin typeface="Calibri" pitchFamily="34" charset="0"/>
                <a:ea typeface="Times New Roman" pitchFamily="18" charset="0"/>
                <a:cs typeface="Arial" pitchFamily="34" charset="0"/>
              </a:rPr>
              <a:t>(Estimation Controlled </a:t>
            </a:r>
            <a:r>
              <a:rPr lang="en-US" altLang="en-US" dirty="0">
                <a:latin typeface="Calibri" pitchFamily="34" charset="0"/>
                <a:ea typeface="Times New Roman" pitchFamily="18" charset="0"/>
                <a:cs typeface="Arial" pitchFamily="34" charset="0"/>
              </a:rPr>
              <a:t>for </a:t>
            </a:r>
            <a:endParaRPr lang="en-US" altLang="en-US" dirty="0" smtClean="0">
              <a:latin typeface="Calibri" pitchFamily="34" charset="0"/>
              <a:ea typeface="Times New Roman" pitchFamily="18" charset="0"/>
              <a:cs typeface="Arial" pitchFamily="34" charset="0"/>
            </a:endParaRPr>
          </a:p>
          <a:p>
            <a:r>
              <a:rPr lang="en-US" altLang="en-US" dirty="0" smtClean="0">
                <a:latin typeface="Calibri" pitchFamily="34" charset="0"/>
                <a:ea typeface="Times New Roman" pitchFamily="18" charset="0"/>
                <a:cs typeface="Arial" pitchFamily="34" charset="0"/>
              </a:rPr>
              <a:t>Cyclical </a:t>
            </a:r>
            <a:r>
              <a:rPr lang="en-US" altLang="en-US" dirty="0">
                <a:latin typeface="Calibri" pitchFamily="34" charset="0"/>
                <a:ea typeface="Times New Roman" pitchFamily="18" charset="0"/>
                <a:cs typeface="Arial" pitchFamily="34" charset="0"/>
              </a:rPr>
              <a:t>and Demographic </a:t>
            </a:r>
            <a:r>
              <a:rPr lang="en-US" altLang="en-US" dirty="0" smtClean="0">
                <a:latin typeface="Calibri" pitchFamily="34" charset="0"/>
                <a:ea typeface="Times New Roman" pitchFamily="18" charset="0"/>
                <a:cs typeface="Arial" pitchFamily="34" charset="0"/>
              </a:rPr>
              <a:t>Effects)</a:t>
            </a:r>
            <a:endParaRPr lang="en-US" dirty="0"/>
          </a:p>
        </p:txBody>
      </p:sp>
    </p:spTree>
    <p:extLst>
      <p:ext uri="{BB962C8B-B14F-4D97-AF65-F5344CB8AC3E}">
        <p14:creationId xmlns:p14="http://schemas.microsoft.com/office/powerpoint/2010/main" val="1525314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02739" cy="4054764"/>
          </a:xfrm>
        </p:spPr>
        <p:txBody>
          <a:bodyPr>
            <a:normAutofit/>
          </a:bodyPr>
          <a:lstStyle/>
          <a:p>
            <a:r>
              <a:rPr lang="en-US" sz="6000" dirty="0" smtClean="0"/>
              <a:t>A Welfare-State, Financial-Globalization Model</a:t>
            </a:r>
            <a:endParaRPr lang="en-US" sz="6000" dirty="0"/>
          </a:p>
        </p:txBody>
      </p:sp>
    </p:spTree>
    <p:extLst>
      <p:ext uri="{BB962C8B-B14F-4D97-AF65-F5344CB8AC3E}">
        <p14:creationId xmlns:p14="http://schemas.microsoft.com/office/powerpoint/2010/main" val="3225828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Model</a:t>
            </a:r>
            <a:endParaRPr lang="en-US" dirty="0"/>
          </a:p>
        </p:txBody>
      </p:sp>
      <p:sp>
        <p:nvSpPr>
          <p:cNvPr id="3" name="Content Placeholder 2"/>
          <p:cNvSpPr>
            <a:spLocks noGrp="1"/>
          </p:cNvSpPr>
          <p:nvPr>
            <p:ph idx="1"/>
          </p:nvPr>
        </p:nvSpPr>
        <p:spPr>
          <a:xfrm>
            <a:off x="899007" y="1523280"/>
            <a:ext cx="8596668" cy="3880773"/>
          </a:xfrm>
        </p:spPr>
        <p:txBody>
          <a:bodyPr>
            <a:noAutofit/>
          </a:bodyPr>
          <a:lstStyle/>
          <a:p>
            <a:pPr marL="0" indent="0">
              <a:buNone/>
            </a:pPr>
            <a:r>
              <a:rPr lang="en-US" sz="2400" dirty="0" smtClean="0"/>
              <a:t>Assumptions</a:t>
            </a:r>
          </a:p>
          <a:p>
            <a:pPr marL="0" indent="0">
              <a:buNone/>
            </a:pPr>
            <a:r>
              <a:rPr lang="en-US" sz="2400" dirty="0" smtClean="0"/>
              <a:t> (1) open </a:t>
            </a:r>
            <a:r>
              <a:rPr lang="en-US" sz="2400" dirty="0"/>
              <a:t>economy, which responds to tax policies in the rest of the world. </a:t>
            </a:r>
            <a:endParaRPr lang="en-US" sz="2400" dirty="0" smtClean="0"/>
          </a:p>
          <a:p>
            <a:pPr marL="0" indent="0">
              <a:buNone/>
            </a:pPr>
            <a:r>
              <a:rPr lang="en-US" sz="2400" dirty="0" smtClean="0"/>
              <a:t>(2) A </a:t>
            </a:r>
            <a:r>
              <a:rPr lang="en-US" sz="2400" dirty="0"/>
              <a:t>single all-purpose good can serve for consumption and capital investment</a:t>
            </a:r>
            <a:r>
              <a:rPr lang="en-US" sz="2400" dirty="0" smtClean="0"/>
              <a:t>.</a:t>
            </a:r>
          </a:p>
          <a:p>
            <a:pPr marL="0" indent="0">
              <a:buNone/>
            </a:pPr>
            <a:r>
              <a:rPr lang="en-US" sz="2400" dirty="0" smtClean="0"/>
              <a:t>(3) </a:t>
            </a:r>
            <a:r>
              <a:rPr lang="en-US" sz="2400" dirty="0"/>
              <a:t>Individuals live for two periods (“present” and “future”), so that there are essentially two consumption </a:t>
            </a:r>
            <a:r>
              <a:rPr lang="en-US" sz="2400" dirty="0" smtClean="0"/>
              <a:t>goods: present </a:t>
            </a:r>
            <a:r>
              <a:rPr lang="en-US" sz="2400" dirty="0"/>
              <a:t>consumption and future consumption. Individuals can direct their savings to home </a:t>
            </a:r>
            <a:r>
              <a:rPr lang="en-US" sz="2400" dirty="0" smtClean="0"/>
              <a:t>or, with a cost,  </a:t>
            </a:r>
            <a:r>
              <a:rPr lang="en-US" sz="2400" dirty="0"/>
              <a:t>abroad. </a:t>
            </a:r>
            <a:endParaRPr lang="en-US" sz="2400" dirty="0" smtClean="0"/>
          </a:p>
          <a:p>
            <a:pPr marL="0" indent="0">
              <a:buNone/>
            </a:pPr>
            <a:r>
              <a:rPr lang="en-US" sz="2400" dirty="0" smtClean="0"/>
              <a:t>(</a:t>
            </a:r>
            <a:r>
              <a:rPr lang="en-US" sz="2400" dirty="0"/>
              <a:t>4) </a:t>
            </a:r>
            <a:r>
              <a:rPr lang="en-US" sz="2400" dirty="0" smtClean="0"/>
              <a:t>Two types </a:t>
            </a:r>
            <a:r>
              <a:rPr lang="en-US" sz="2400" dirty="0"/>
              <a:t>of factors of production- homogeneous capital and skill-heterogeneous labor. Labor is non-mobile whereas as capital is mobile.  </a:t>
            </a:r>
          </a:p>
          <a:p>
            <a:pPr marL="0" indent="0">
              <a:buNone/>
            </a:pPr>
            <a:endParaRPr lang="en-US" sz="2400" dirty="0"/>
          </a:p>
          <a:p>
            <a:pPr marL="0" indent="0">
              <a:buNone/>
            </a:pPr>
            <a:endParaRPr lang="en-US" sz="2400" dirty="0" smtClean="0"/>
          </a:p>
          <a:p>
            <a:pPr marL="0" indent="0">
              <a:buNone/>
            </a:pPr>
            <a:r>
              <a:rPr lang="en-US" sz="2400" dirty="0" smtClean="0"/>
              <a:t> </a:t>
            </a:r>
            <a:endParaRPr lang="en-US" sz="2400" dirty="0"/>
          </a:p>
        </p:txBody>
      </p:sp>
    </p:spTree>
    <p:extLst>
      <p:ext uri="{BB962C8B-B14F-4D97-AF65-F5344CB8AC3E}">
        <p14:creationId xmlns:p14="http://schemas.microsoft.com/office/powerpoint/2010/main" val="1952020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nSpc>
                    <a:spcPct val="250000"/>
                  </a:lnSpc>
                  <a:buNone/>
                </a:pPr>
                <a:r>
                  <a:rPr lang="en-US" sz="2800" dirty="0"/>
                  <a:t>The welfare state employs taxes on labor income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𝐿</m:t>
                        </m:r>
                      </m:sub>
                    </m:sSub>
                  </m:oMath>
                </a14:m>
                <a:r>
                  <a:rPr lang="en-US" sz="2800" dirty="0"/>
                  <a:t>), and capital income in the second period to provide the social benefit (b).</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18"/>
                </a:stretch>
              </a:blipFill>
            </p:spPr>
            <p:txBody>
              <a:bodyPr/>
              <a:lstStyle/>
              <a:p>
                <a:r>
                  <a:rPr lang="en-US">
                    <a:noFill/>
                  </a:rPr>
                  <a:t> </a:t>
                </a:r>
              </a:p>
            </p:txBody>
          </p:sp>
        </mc:Fallback>
      </mc:AlternateContent>
    </p:spTree>
    <p:extLst>
      <p:ext uri="{BB962C8B-B14F-4D97-AF65-F5344CB8AC3E}">
        <p14:creationId xmlns:p14="http://schemas.microsoft.com/office/powerpoint/2010/main" val="3924047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25" y="682771"/>
            <a:ext cx="8596668" cy="3880773"/>
          </a:xfrm>
        </p:spPr>
        <p:txBody>
          <a:bodyPr>
            <a:noAutofit/>
          </a:bodyPr>
          <a:lstStyle/>
          <a:p>
            <a:pPr marL="0" indent="0">
              <a:buNone/>
            </a:pPr>
            <a:r>
              <a:rPr lang="en-US" sz="4000" b="1" dirty="0" smtClean="0"/>
              <a:t>Welfare-State  System</a:t>
            </a:r>
          </a:p>
          <a:p>
            <a:pPr marL="0" indent="0">
              <a:buNone/>
            </a:pPr>
            <a:r>
              <a:rPr lang="en-US" sz="4000" dirty="0" smtClean="0"/>
              <a:t>(1) Proportional taxes </a:t>
            </a:r>
            <a:r>
              <a:rPr lang="en-US" sz="4000" dirty="0"/>
              <a:t>on labor income and domestic capital income </a:t>
            </a:r>
            <a:r>
              <a:rPr lang="en-US" sz="4000" dirty="0" smtClean="0"/>
              <a:t>(2) Uniform </a:t>
            </a:r>
            <a:r>
              <a:rPr lang="en-US" sz="4000" dirty="0"/>
              <a:t>social benefit in cash or </a:t>
            </a:r>
            <a:r>
              <a:rPr lang="en-US" sz="4000" dirty="0" smtClean="0"/>
              <a:t>in-kind.</a:t>
            </a:r>
          </a:p>
          <a:p>
            <a:pPr marL="0" indent="0">
              <a:buNone/>
            </a:pPr>
            <a:r>
              <a:rPr lang="en-US" sz="4000" dirty="0" smtClean="0"/>
              <a:t>(3) Residents </a:t>
            </a:r>
            <a:r>
              <a:rPr lang="en-US" sz="4000" dirty="0"/>
              <a:t>pay taxes on their foreign-source income to foreign governments</a:t>
            </a:r>
            <a:r>
              <a:rPr lang="en-US" sz="4000" dirty="0" smtClean="0"/>
              <a:t>.</a:t>
            </a:r>
          </a:p>
          <a:p>
            <a:pPr marL="0" indent="0">
              <a:buNone/>
            </a:pPr>
            <a:r>
              <a:rPr lang="en-US" sz="4000" dirty="0" smtClean="0"/>
              <a:t>(4) The </a:t>
            </a:r>
            <a:r>
              <a:rPr lang="en-US" sz="4000" dirty="0"/>
              <a:t>domestic tax-transfer policy is determined by majority voting.</a:t>
            </a:r>
          </a:p>
          <a:p>
            <a:endParaRPr lang="en-US" sz="4000" dirty="0"/>
          </a:p>
        </p:txBody>
      </p:sp>
    </p:spTree>
    <p:extLst>
      <p:ext uri="{BB962C8B-B14F-4D97-AF65-F5344CB8AC3E}">
        <p14:creationId xmlns:p14="http://schemas.microsoft.com/office/powerpoint/2010/main" val="198688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Flows: International Arbitrage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4207" y="1846553"/>
                <a:ext cx="8596668" cy="3880773"/>
              </a:xfrm>
            </p:spPr>
            <p:txBody>
              <a:bodyPr>
                <a:normAutofit lnSpcReduction="10000"/>
              </a:bodyPr>
              <a:lstStyle/>
              <a:p>
                <a:pPr marL="0" indent="0">
                  <a:buNone/>
                </a:pPr>
                <a:r>
                  <a:rPr lang="en-US" sz="2400" dirty="0"/>
                  <a:t>Capital flows </a:t>
                </a:r>
                <a:r>
                  <a:rPr lang="en-US" sz="2400" dirty="0" smtClean="0"/>
                  <a:t>internationally at </a:t>
                </a:r>
                <a:r>
                  <a:rPr lang="en-US" sz="2400" dirty="0"/>
                  <a:t>some cost- </a:t>
                </a:r>
                <a14:m>
                  <m:oMath xmlns:m="http://schemas.openxmlformats.org/officeDocument/2006/math">
                    <m:r>
                      <a:rPr lang="en-US" sz="2400" i="1">
                        <a:latin typeface="Cambria Math" panose="02040503050406030204" pitchFamily="18" charset="0"/>
                      </a:rPr>
                      <m:t>𝛿</m:t>
                    </m:r>
                  </m:oMath>
                </a14:m>
                <a:r>
                  <a:rPr lang="en-US" sz="2400" dirty="0"/>
                  <a:t> per unit. </a:t>
                </a:r>
                <a:endParaRPr lang="en-US" sz="2400" dirty="0" smtClean="0"/>
              </a:p>
              <a:p>
                <a:pPr marL="0" indent="0">
                  <a:buNone/>
                </a:pPr>
                <a:r>
                  <a:rPr lang="en-US" sz="2400" dirty="0" smtClean="0"/>
                  <a:t>An </a:t>
                </a:r>
                <a:r>
                  <a:rPr lang="en-US" sz="2400" dirty="0"/>
                  <a:t>individual who invests abroad can thus gain </a:t>
                </a:r>
                <a:endParaRPr lang="en-US" sz="2400" dirty="0" smtClean="0"/>
              </a:p>
              <a:p>
                <a:pPr marL="0" indent="0">
                  <a:buNone/>
                </a:pPr>
                <a:r>
                  <a:rPr lang="en-US" sz="2400" dirty="0" smtClean="0"/>
                  <a:t> </a:t>
                </a:r>
                <a14:m>
                  <m:oMath xmlns:m="http://schemas.openxmlformats.org/officeDocument/2006/math">
                    <m:r>
                      <a:rPr lang="en-US" sz="2400" i="1">
                        <a:latin typeface="Cambria Math" panose="02040503050406030204" pitchFamily="18" charset="0"/>
                      </a:rPr>
                      <m:t>1+</m:t>
                    </m:r>
                    <m:d>
                      <m:dPr>
                        <m:ctrlPr>
                          <a:rPr lang="en-US" sz="2400" i="1">
                            <a:latin typeface="Cambria Math" panose="02040503050406030204" pitchFamily="18" charset="0"/>
                          </a:rPr>
                        </m:ctrlPr>
                      </m:dPr>
                      <m:e>
                        <m:r>
                          <a:rPr lang="en-US" sz="2400" i="1">
                            <a:latin typeface="Cambria Math" panose="02040503050406030204" pitchFamily="18" charset="0"/>
                          </a:rPr>
                          <m:t>1−</m:t>
                        </m:r>
                        <m:sSubSup>
                          <m:sSubSupPr>
                            <m:ctrlPr>
                              <a:rPr lang="en-US" sz="2400" i="1">
                                <a:latin typeface="Cambria Math" panose="02040503050406030204" pitchFamily="18" charset="0"/>
                              </a:rPr>
                            </m:ctrlPr>
                          </m:sSubSupPr>
                          <m:e>
                            <m:r>
                              <a:rPr lang="en-US" sz="2400" i="1">
                                <a:latin typeface="Cambria Math" panose="02040503050406030204" pitchFamily="18" charset="0"/>
                              </a:rPr>
                              <m:t>𝑡</m:t>
                            </m:r>
                          </m:e>
                          <m:sub>
                            <m:r>
                              <a:rPr lang="en-US" sz="2400" i="1">
                                <a:latin typeface="Cambria Math" panose="02040503050406030204" pitchFamily="18" charset="0"/>
                              </a:rPr>
                              <m:t>𝐾</m:t>
                            </m:r>
                          </m:sub>
                          <m:sup>
                            <m:r>
                              <a:rPr lang="en-US" sz="2400" i="1">
                                <a:latin typeface="Cambria Math" panose="02040503050406030204" pitchFamily="18" charset="0"/>
                              </a:rPr>
                              <m:t>∗</m:t>
                            </m:r>
                          </m:sup>
                        </m:sSubSup>
                      </m:e>
                    </m:d>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i="1">
                            <a:latin typeface="Cambria Math" panose="02040503050406030204" pitchFamily="18" charset="0"/>
                          </a:rPr>
                          <m:t>∗</m:t>
                        </m:r>
                      </m:sup>
                    </m:sSup>
                    <m:r>
                      <a:rPr lang="en-US" sz="2400" i="1">
                        <a:latin typeface="Cambria Math" panose="02040503050406030204" pitchFamily="18" charset="0"/>
                      </a:rPr>
                      <m:t>−</m:t>
                    </m:r>
                    <m:r>
                      <a:rPr lang="en-US" sz="2400" i="1">
                        <a:latin typeface="Cambria Math" panose="02040503050406030204" pitchFamily="18" charset="0"/>
                      </a:rPr>
                      <m:t>𝛿</m:t>
                    </m:r>
                  </m:oMath>
                </a14:m>
                <a:r>
                  <a:rPr lang="en-US" sz="2400" dirty="0"/>
                  <a:t> , </a:t>
                </a:r>
                <a:endParaRPr lang="en-US" sz="2400" dirty="0" smtClean="0"/>
              </a:p>
              <a:p>
                <a:pPr marL="0" indent="0">
                  <a:buNone/>
                </a:pPr>
                <a:r>
                  <a:rPr lang="en-US" sz="2400" dirty="0" smtClean="0"/>
                  <a:t>where </a:t>
                </a:r>
                <a:r>
                  <a:rPr lang="en-US" sz="2400" dirty="0"/>
                  <a:t>r* is the world rate of interest, and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𝑡</m:t>
                        </m:r>
                      </m:e>
                      <m:sub>
                        <m:r>
                          <a:rPr lang="en-US" sz="2400" i="1">
                            <a:latin typeface="Cambria Math" panose="02040503050406030204" pitchFamily="18" charset="0"/>
                          </a:rPr>
                          <m:t>𝐾</m:t>
                        </m:r>
                      </m:sub>
                      <m:sup>
                        <m:r>
                          <a:rPr lang="en-US" sz="2400" i="1">
                            <a:latin typeface="Cambria Math" panose="02040503050406030204" pitchFamily="18" charset="0"/>
                          </a:rPr>
                          <m:t>∗</m:t>
                        </m:r>
                      </m:sup>
                    </m:sSubSup>
                  </m:oMath>
                </a14:m>
                <a:r>
                  <a:rPr lang="en-US" sz="2400" dirty="0"/>
                  <a:t> is the tax rate levied abroad under a  source-based taxation. In a   small open economy context, the three variables,(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𝑡</m:t>
                        </m:r>
                      </m:e>
                      <m:sub>
                        <m:r>
                          <a:rPr lang="en-US" sz="2400" i="1">
                            <a:latin typeface="Cambria Math" panose="02040503050406030204" pitchFamily="18" charset="0"/>
                          </a:rPr>
                          <m:t>𝐾</m:t>
                        </m:r>
                      </m:sub>
                      <m:sup>
                        <m:r>
                          <a:rPr lang="en-US" sz="2400" i="1">
                            <a:latin typeface="Cambria Math" panose="02040503050406030204" pitchFamily="18" charset="0"/>
                          </a:rPr>
                          <m:t>∗</m:t>
                        </m:r>
                      </m:sup>
                    </m:sSubSup>
                  </m:oMath>
                </a14:m>
                <a:r>
                  <a:rPr lang="en-US" sz="2400" dirty="0"/>
                  <a:t> </a:t>
                </a:r>
                <a14:m>
                  <m:oMath xmlns:m="http://schemas.openxmlformats.org/officeDocument/2006/math">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i="1">
                            <a:latin typeface="Cambria Math" panose="02040503050406030204" pitchFamily="18" charset="0"/>
                          </a:rPr>
                          <m:t>∗</m:t>
                        </m:r>
                      </m:sup>
                    </m:sSup>
                    <m:r>
                      <a:rPr lang="en-US" sz="2400" i="1">
                        <a:latin typeface="Cambria Math" panose="02040503050406030204" pitchFamily="18" charset="0"/>
                      </a:rPr>
                      <m:t>𝑎𝑛𝑑</m:t>
                    </m:r>
                    <m:r>
                      <a:rPr lang="en-US" sz="2400" i="1">
                        <a:latin typeface="Cambria Math" panose="02040503050406030204" pitchFamily="18" charset="0"/>
                      </a:rPr>
                      <m:t> </m:t>
                    </m:r>
                    <m:r>
                      <a:rPr lang="en-US" sz="2400" i="1">
                        <a:latin typeface="Cambria Math" panose="02040503050406030204" pitchFamily="18" charset="0"/>
                      </a:rPr>
                      <m:t>𝛿</m:t>
                    </m:r>
                  </m:oMath>
                </a14:m>
                <a:r>
                  <a:rPr lang="en-US" sz="2400" dirty="0"/>
                  <a:t> ) play an equivalent role, where the only relevant variable is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m:t>
                        </m:r>
                        <m:sSubSup>
                          <m:sSubSupPr>
                            <m:ctrlPr>
                              <a:rPr lang="en-US" sz="2400" i="1">
                                <a:latin typeface="Cambria Math" panose="02040503050406030204" pitchFamily="18" charset="0"/>
                              </a:rPr>
                            </m:ctrlPr>
                          </m:sSubSupPr>
                          <m:e>
                            <m:r>
                              <a:rPr lang="en-US" sz="2400" i="1">
                                <a:latin typeface="Cambria Math" panose="02040503050406030204" pitchFamily="18" charset="0"/>
                              </a:rPr>
                              <m:t>𝑡</m:t>
                            </m:r>
                          </m:e>
                          <m:sub>
                            <m:r>
                              <a:rPr lang="en-US" sz="2400" i="1">
                                <a:latin typeface="Cambria Math" panose="02040503050406030204" pitchFamily="18" charset="0"/>
                              </a:rPr>
                              <m:t>𝐾</m:t>
                            </m:r>
                          </m:sub>
                          <m:sup>
                            <m:r>
                              <a:rPr lang="en-US" sz="2400" i="1">
                                <a:latin typeface="Cambria Math" panose="02040503050406030204" pitchFamily="18" charset="0"/>
                              </a:rPr>
                              <m:t>∗</m:t>
                            </m:r>
                          </m:sup>
                        </m:sSubSup>
                      </m:e>
                    </m:d>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i="1">
                            <a:latin typeface="Cambria Math" panose="02040503050406030204" pitchFamily="18" charset="0"/>
                          </a:rPr>
                          <m:t>∗</m:t>
                        </m:r>
                      </m:sup>
                    </m:sSup>
                    <m:r>
                      <a:rPr lang="en-US" sz="2400" i="1">
                        <a:latin typeface="Cambria Math" panose="02040503050406030204" pitchFamily="18" charset="0"/>
                      </a:rPr>
                      <m:t>−</m:t>
                    </m:r>
                    <m:r>
                      <a:rPr lang="en-US" sz="2400" i="1">
                        <a:latin typeface="Cambria Math" panose="02040503050406030204" pitchFamily="18" charset="0"/>
                      </a:rPr>
                      <m:t>𝛿</m:t>
                    </m:r>
                  </m:oMath>
                </a14:m>
                <a:r>
                  <a:rPr lang="en-US" sz="2400" dirty="0"/>
                  <a:t>. </a:t>
                </a:r>
                <a:r>
                  <a:rPr lang="en-US" sz="2400" dirty="0" smtClean="0"/>
                  <a:t>Arbitrage </a:t>
                </a:r>
                <a:r>
                  <a:rPr lang="en-US" sz="2400" dirty="0"/>
                  <a:t>possibilities yield</a:t>
                </a:r>
                <a:r>
                  <a:rPr lang="en-US" dirty="0" smtClean="0"/>
                  <a:t>: </a:t>
                </a:r>
                <a:endParaRPr lang="en-US" dirty="0"/>
              </a:p>
              <a:p>
                <a:pPr marL="0" lvl="0" indent="0">
                  <a:buNone/>
                </a:pPr>
                <a:r>
                  <a:rPr lang="en-US" dirty="0"/>
                  <a:t>  </a:t>
                </a:r>
                <a14:m>
                  <m:oMath xmlns:m="http://schemas.openxmlformats.org/officeDocument/2006/math">
                    <m:r>
                      <a:rPr lang="en-US" sz="2800" i="1">
                        <a:latin typeface="Cambria Math" panose="02040503050406030204" pitchFamily="18" charset="0"/>
                      </a:rPr>
                      <m:t>1+</m:t>
                    </m:r>
                    <m:d>
                      <m:dPr>
                        <m:ctrlPr>
                          <a:rPr lang="en-US" sz="2800" i="1">
                            <a:latin typeface="Cambria Math" panose="02040503050406030204" pitchFamily="18" charset="0"/>
                          </a:rPr>
                        </m:ctrlPr>
                      </m:dPr>
                      <m:e>
                        <m:r>
                          <a:rPr lang="en-US" sz="2800" i="1">
                            <a:latin typeface="Cambria Math" panose="02040503050406030204" pitchFamily="18" charset="0"/>
                          </a:rPr>
                          <m:t>1−</m:t>
                        </m:r>
                        <m:sSub>
                          <m:sSubPr>
                            <m:ctrlPr>
                              <a:rPr lang="en-US"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𝐾</m:t>
                            </m:r>
                          </m:sub>
                        </m:sSub>
                      </m:e>
                    </m:d>
                    <m:r>
                      <a:rPr lang="en-US" sz="2800" i="1">
                        <a:latin typeface="Cambria Math" panose="02040503050406030204" pitchFamily="18" charset="0"/>
                      </a:rPr>
                      <m:t>𝑟</m:t>
                    </m:r>
                    <m:r>
                      <a:rPr lang="en-US" sz="2800" i="1">
                        <a:latin typeface="Cambria Math" panose="02040503050406030204" pitchFamily="18" charset="0"/>
                      </a:rPr>
                      <m:t>=1+</m:t>
                    </m:r>
                    <m:d>
                      <m:dPr>
                        <m:ctrlPr>
                          <a:rPr lang="en-US" sz="2800" i="1">
                            <a:latin typeface="Cambria Math" panose="02040503050406030204" pitchFamily="18" charset="0"/>
                          </a:rPr>
                        </m:ctrlPr>
                      </m:dPr>
                      <m:e>
                        <m:r>
                          <a:rPr lang="en-US" sz="2800" i="1">
                            <a:latin typeface="Cambria Math" panose="02040503050406030204" pitchFamily="18" charset="0"/>
                          </a:rPr>
                          <m:t>1−</m:t>
                        </m:r>
                        <m:sSubSup>
                          <m:sSubSupPr>
                            <m:ctrlPr>
                              <a:rPr lang="en-US" sz="2800" i="1">
                                <a:latin typeface="Cambria Math" panose="02040503050406030204" pitchFamily="18" charset="0"/>
                              </a:rPr>
                            </m:ctrlPr>
                          </m:sSubSupPr>
                          <m:e>
                            <m:r>
                              <a:rPr lang="en-US" sz="2800" i="1">
                                <a:latin typeface="Cambria Math" panose="02040503050406030204" pitchFamily="18" charset="0"/>
                              </a:rPr>
                              <m:t>𝑡</m:t>
                            </m:r>
                          </m:e>
                          <m:sub>
                            <m:r>
                              <a:rPr lang="en-US" sz="2800" i="1">
                                <a:latin typeface="Cambria Math" panose="02040503050406030204" pitchFamily="18" charset="0"/>
                              </a:rPr>
                              <m:t>𝐾</m:t>
                            </m:r>
                          </m:sub>
                          <m:sup>
                            <m:r>
                              <a:rPr lang="en-US" sz="2800" i="1">
                                <a:latin typeface="Cambria Math" panose="02040503050406030204" pitchFamily="18" charset="0"/>
                              </a:rPr>
                              <m:t>∗</m:t>
                            </m:r>
                          </m:sup>
                        </m:sSubSup>
                      </m:e>
                    </m:d>
                    <m:sSup>
                      <m:sSupPr>
                        <m:ctrlPr>
                          <a:rPr lang="en-US" sz="2800" i="1">
                            <a:latin typeface="Cambria Math" panose="02040503050406030204" pitchFamily="18" charset="0"/>
                          </a:rPr>
                        </m:ctrlPr>
                      </m:sSupPr>
                      <m:e>
                        <m:r>
                          <a:rPr lang="en-US" sz="2800" i="1">
                            <a:latin typeface="Cambria Math" panose="02040503050406030204" pitchFamily="18" charset="0"/>
                          </a:rPr>
                          <m:t>𝑟</m:t>
                        </m:r>
                      </m:e>
                      <m:sup>
                        <m:r>
                          <a:rPr lang="en-US" sz="2800" i="1">
                            <a:latin typeface="Cambria Math" panose="02040503050406030204" pitchFamily="18" charset="0"/>
                          </a:rPr>
                          <m:t>∗</m:t>
                        </m:r>
                      </m:sup>
                    </m:sSup>
                    <m:r>
                      <a:rPr lang="en-US" sz="2800" i="1">
                        <a:latin typeface="Cambria Math" panose="02040503050406030204" pitchFamily="18" charset="0"/>
                      </a:rPr>
                      <m:t>−</m:t>
                    </m:r>
                    <m:r>
                      <a:rPr lang="en-US" sz="2800" i="1">
                        <a:latin typeface="Cambria Math" panose="02040503050406030204" pitchFamily="18" charset="0"/>
                      </a:rPr>
                      <m:t>𝛿</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4207" y="1846553"/>
                <a:ext cx="8596668" cy="3880773"/>
              </a:xfrm>
              <a:blipFill rotWithShape="1">
                <a:blip r:embed="rId2"/>
                <a:stretch>
                  <a:fillRect l="-1063" t="-2198"/>
                </a:stretch>
              </a:blipFill>
            </p:spPr>
            <p:txBody>
              <a:bodyPr/>
              <a:lstStyle/>
              <a:p>
                <a:r>
                  <a:rPr lang="en-US">
                    <a:noFill/>
                  </a:rPr>
                  <a:t> </a:t>
                </a:r>
              </a:p>
            </p:txBody>
          </p:sp>
        </mc:Fallback>
      </mc:AlternateContent>
    </p:spTree>
    <p:extLst>
      <p:ext uri="{BB962C8B-B14F-4D97-AF65-F5344CB8AC3E}">
        <p14:creationId xmlns:p14="http://schemas.microsoft.com/office/powerpoint/2010/main" val="4108522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t>Incentives </a:t>
                </a:r>
                <a:r>
                  <a:rPr lang="en-US" dirty="0"/>
                  <a:t>for engaging in </a:t>
                </a:r>
                <a:r>
                  <a:rPr lang="en-US" b="1" dirty="0"/>
                  <a:t>tax competition </a:t>
                </a:r>
                <a:r>
                  <a:rPr lang="en-US" dirty="0"/>
                  <a:t>is triggered by lowering the foreign tax on capital,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𝐾</m:t>
                        </m:r>
                      </m:sub>
                      <m:sup>
                        <m:r>
                          <a:rPr lang="en-US" i="1">
                            <a:latin typeface="Cambria Math" panose="02040503050406030204" pitchFamily="18" charset="0"/>
                          </a:rPr>
                          <m:t>∗</m:t>
                        </m:r>
                      </m:sup>
                    </m:sSubSup>
                  </m:oMath>
                </a14:m>
                <a:r>
                  <a:rPr lang="en-US" dirty="0"/>
                  <a:t>. </a:t>
                </a:r>
                <a:r>
                  <a:rPr lang="en-US" dirty="0" smtClean="0"/>
                  <a:t/>
                </a:r>
                <a:br>
                  <a:rPr lang="en-US" dirty="0" smtClean="0"/>
                </a:br>
                <a:r>
                  <a:rPr lang="en-US" dirty="0"/>
                  <a:t/>
                </a:r>
                <a:br>
                  <a:rPr lang="en-US" dirty="0"/>
                </a:br>
                <a:r>
                  <a:rPr lang="en-US" dirty="0" smtClean="0"/>
                  <a:t>Note </a:t>
                </a:r>
                <a:r>
                  <a:rPr lang="en-US" dirty="0"/>
                  <a:t>that    </a:t>
                </a:r>
                <a14:m>
                  <m:oMath xmlns:m="http://schemas.openxmlformats.org/officeDocument/2006/math">
                    <m:r>
                      <a:rPr lang="en-US" i="1">
                        <a:latin typeface="Cambria Math" panose="02040503050406030204" pitchFamily="18" charset="0"/>
                      </a:rPr>
                      <m:t>𝛿</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 </m:t>
                        </m:r>
                      </m:sup>
                    </m:sSup>
                    <m:r>
                      <a:rPr lang="en-US" i="1">
                        <a:latin typeface="Cambria Math" panose="02040503050406030204" pitchFamily="18" charset="0"/>
                      </a:rPr>
                      <m:t>, </m:t>
                    </m:r>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𝐾</m:t>
                        </m:r>
                      </m:sub>
                      <m:sup>
                        <m:r>
                          <a:rPr lang="en-US" i="1">
                            <a:latin typeface="Cambria Math" panose="02040503050406030204" pitchFamily="18" charset="0"/>
                          </a:rPr>
                          <m:t>∗</m:t>
                        </m:r>
                      </m:sup>
                    </m:sSubSup>
                  </m:oMath>
                </a14:m>
                <a:r>
                  <a:rPr lang="en-US" dirty="0"/>
                  <a:t>  are indistinguishable as the relevant economic parameter </a:t>
                </a:r>
                <a:r>
                  <a:rPr lang="en-US" dirty="0" smtClean="0"/>
                  <a:t>is</a:t>
                </a:r>
                <a:br>
                  <a:rPr lang="en-US" dirty="0" smtClean="0"/>
                </a:br>
                <a:r>
                  <a:rPr lang="en-US" dirty="0"/>
                  <a:t/>
                </a:r>
                <a:br>
                  <a:rPr lang="en-US" dirty="0"/>
                </a:br>
                <a:r>
                  <a:rPr lang="en-US" dirty="0" smtClean="0"/>
                  <a:t/>
                </a:r>
                <a:br>
                  <a:rPr lang="en-US" dirty="0" smtClean="0"/>
                </a:br>
                <a:r>
                  <a:rPr lang="en-US" dirty="0" smtClean="0"/>
                  <a:t> </a:t>
                </a:r>
                <a14:m>
                  <m:oMath xmlns:m="http://schemas.openxmlformats.org/officeDocument/2006/math">
                    <m:r>
                      <a:rPr lang="en-US" i="1">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1−</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𝐾</m:t>
                            </m:r>
                          </m:sub>
                          <m:sup>
                            <m:r>
                              <a:rPr lang="en-US" i="1">
                                <a:latin typeface="Cambria Math" panose="02040503050406030204" pitchFamily="18" charset="0"/>
                              </a:rPr>
                              <m:t>∗</m:t>
                            </m:r>
                          </m:sup>
                        </m:sSubSup>
                      </m:e>
                    </m:d>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𝛿</m:t>
                    </m:r>
                    <m:r>
                      <a:rPr lang="en-US" i="1">
                        <a:latin typeface="Cambria Math" panose="02040503050406030204" pitchFamily="18" charset="0"/>
                      </a:rPr>
                      <m:t>.</m:t>
                    </m:r>
                  </m:oMath>
                </a14:m>
                <a:r>
                  <a:rPr lang="en-US" dirty="0"/>
                  <a:t/>
                </a:r>
                <a:br>
                  <a:rPr lang="en-US" dirty="0"/>
                </a:b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1773" t="-5991" r="-1135" b="-272350"/>
                </a:stretch>
              </a:blipFill>
            </p:spPr>
            <p:txBody>
              <a:bodyPr/>
              <a:lstStyle/>
              <a:p>
                <a:r>
                  <a:rPr lang="en-US">
                    <a:noFill/>
                  </a:rPr>
                  <a:t> </a:t>
                </a:r>
              </a:p>
            </p:txBody>
          </p:sp>
        </mc:Fallback>
      </mc:AlternateContent>
    </p:spTree>
    <p:extLst>
      <p:ext uri="{BB962C8B-B14F-4D97-AF65-F5344CB8AC3E}">
        <p14:creationId xmlns:p14="http://schemas.microsoft.com/office/powerpoint/2010/main" val="2837674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37188" y="563419"/>
                <a:ext cx="8596668" cy="1320800"/>
              </a:xfrm>
            </p:spPr>
            <p:txBody>
              <a:bodyPr>
                <a:normAutofit fontScale="90000"/>
              </a:bodyPr>
              <a:lstStyle/>
              <a:p>
                <a:pPr>
                  <a:lnSpc>
                    <a:spcPct val="200000"/>
                  </a:lnSpc>
                </a:pPr>
                <a:r>
                  <a:rPr lang="en-US" b="1" dirty="0" smtClean="0"/>
                  <a:t>Measure</a:t>
                </a:r>
                <a:r>
                  <a:rPr lang="en-US" dirty="0" smtClean="0"/>
                  <a:t> </a:t>
                </a:r>
                <a:r>
                  <a:rPr lang="en-US" b="1" dirty="0" smtClean="0"/>
                  <a:t> </a:t>
                </a:r>
                <a:r>
                  <a:rPr lang="en-US" b="1" dirty="0"/>
                  <a:t>of </a:t>
                </a:r>
                <a:r>
                  <a:rPr lang="en-US" b="1" dirty="0" smtClean="0"/>
                  <a:t>globalization: </a:t>
                </a:r>
                <a:r>
                  <a:rPr lang="en-US" dirty="0" smtClean="0"/>
                  <a:t/>
                </a:r>
                <a:br>
                  <a:rPr lang="en-US" dirty="0" smtClean="0"/>
                </a:br>
                <a:r>
                  <a:rPr lang="en-US" dirty="0"/>
                  <a:t/>
                </a:r>
                <a:br>
                  <a:rPr lang="en-US" dirty="0"/>
                </a:br>
                <a:r>
                  <a:rPr lang="en-US" dirty="0" smtClean="0"/>
                  <a:t>By </a:t>
                </a:r>
                <a:r>
                  <a:rPr lang="en-US" dirty="0"/>
                  <a:t>raising the cost parameter, ,</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𝛿</m:t>
                    </m:r>
                  </m:oMath>
                </a14:m>
                <a:r>
                  <a:rPr lang="en-US" dirty="0"/>
                  <a:t>, we raise or lower the intensity of globalization.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37188" y="563419"/>
                <a:ext cx="8596668" cy="1320800"/>
              </a:xfrm>
              <a:blipFill rotWithShape="1">
                <a:blip r:embed="rId2"/>
                <a:stretch>
                  <a:fillRect l="-1844" r="-1631" b="-205530"/>
                </a:stretch>
              </a:blipFill>
            </p:spPr>
            <p:txBody>
              <a:bodyPr/>
              <a:lstStyle/>
              <a:p>
                <a:r>
                  <a:rPr lang="en-US">
                    <a:noFill/>
                  </a:rPr>
                  <a:t> </a:t>
                </a:r>
              </a:p>
            </p:txBody>
          </p:sp>
        </mc:Fallback>
      </mc:AlternateContent>
    </p:spTree>
    <p:extLst>
      <p:ext uri="{BB962C8B-B14F-4D97-AF65-F5344CB8AC3E}">
        <p14:creationId xmlns:p14="http://schemas.microsoft.com/office/powerpoint/2010/main" val="97000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5208"/>
            <a:ext cx="8596668" cy="2205608"/>
          </a:xfrm>
        </p:spPr>
        <p:txBody>
          <a:bodyPr>
            <a:normAutofit fontScale="90000"/>
          </a:bodyPr>
          <a:lstStyle/>
          <a:p>
            <a:pPr>
              <a:lnSpc>
                <a:spcPct val="300000"/>
              </a:lnSpc>
            </a:pPr>
            <a:r>
              <a:rPr lang="en-US" b="1" dirty="0" smtClean="0"/>
              <a:t>China and Trade Globalization</a:t>
            </a:r>
            <a:r>
              <a:rPr lang="en-US" dirty="0" smtClean="0"/>
              <a:t/>
            </a:r>
            <a:br>
              <a:rPr lang="en-US" dirty="0" smtClean="0"/>
            </a:br>
            <a:r>
              <a:rPr lang="en-US" dirty="0" smtClean="0"/>
              <a:t>China’s </a:t>
            </a:r>
            <a:r>
              <a:rPr lang="en-US" dirty="0"/>
              <a:t>emergence as a great economic power has induced a significant shift in the patterns of world trade, with major effects on income inequality in its trade partners.</a:t>
            </a:r>
          </a:p>
        </p:txBody>
      </p:sp>
    </p:spTree>
    <p:extLst>
      <p:ext uri="{BB962C8B-B14F-4D97-AF65-F5344CB8AC3E}">
        <p14:creationId xmlns:p14="http://schemas.microsoft.com/office/powerpoint/2010/main" val="2378910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Wealth Endowments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734" y="1209243"/>
                <a:ext cx="8596668" cy="3880773"/>
              </a:xfrm>
            </p:spPr>
            <p:txBody>
              <a:bodyPr>
                <a:noAutofit/>
              </a:bodyPr>
              <a:lstStyle/>
              <a:p>
                <a:pPr marL="0" indent="0">
                  <a:lnSpc>
                    <a:spcPct val="300000"/>
                  </a:lnSpc>
                  <a:buNone/>
                </a:pPr>
                <a:r>
                  <a:rPr lang="en-US" sz="3200" dirty="0"/>
                  <a:t>Each high-skill individual is endowed with one unit of the composite good in the first period; a low skill individual is endowed only with </a:t>
                </a:r>
                <a14:m>
                  <m:oMath xmlns:m="http://schemas.openxmlformats.org/officeDocument/2006/math">
                    <m:r>
                      <a:rPr lang="en-US" sz="3200" i="1">
                        <a:latin typeface="Cambria Math" panose="02040503050406030204" pitchFamily="18" charset="0"/>
                      </a:rPr>
                      <m:t>𝜃</m:t>
                    </m:r>
                    <m:r>
                      <a:rPr lang="en-US" sz="3200" i="1">
                        <a:latin typeface="Cambria Math" panose="02040503050406030204" pitchFamily="18" charset="0"/>
                      </a:rPr>
                      <m:t>&lt;1</m:t>
                    </m:r>
                  </m:oMath>
                </a14:m>
                <a:r>
                  <a:rPr lang="en-US" sz="3200" dirty="0"/>
                  <a:t> units.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734" y="1209243"/>
                <a:ext cx="8596668" cy="3880773"/>
              </a:xfrm>
              <a:blipFill rotWithShape="1">
                <a:blip r:embed="rId2"/>
                <a:stretch>
                  <a:fillRect l="-1772" r="-3047" b="-51177"/>
                </a:stretch>
              </a:blipFill>
            </p:spPr>
            <p:txBody>
              <a:bodyPr/>
              <a:lstStyle/>
              <a:p>
                <a:r>
                  <a:rPr lang="en-US">
                    <a:noFill/>
                  </a:rPr>
                  <a:t> </a:t>
                </a:r>
              </a:p>
            </p:txBody>
          </p:sp>
        </mc:Fallback>
      </mc:AlternateContent>
    </p:spTree>
    <p:extLst>
      <p:ext uri="{BB962C8B-B14F-4D97-AF65-F5344CB8AC3E}">
        <p14:creationId xmlns:p14="http://schemas.microsoft.com/office/powerpoint/2010/main" val="370971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side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endParaRPr lang="en-US" sz="2400" dirty="0"/>
              </a:p>
              <a:p>
                <a:pPr marL="0" lvl="0" indent="0">
                  <a:buNone/>
                </a:pPr>
                <a:r>
                  <a:rPr lang="en-US" sz="2400" dirty="0"/>
                  <a:t>  </a:t>
                </a:r>
                <a14:m>
                  <m:oMath xmlns:m="http://schemas.openxmlformats.org/officeDocument/2006/math">
                    <m:r>
                      <a:rPr lang="en-US" sz="2400" i="1">
                        <a:latin typeface="Cambria Math" panose="02040503050406030204" pitchFamily="18" charset="0"/>
                      </a:rPr>
                      <m:t>𝐹</m:t>
                    </m:r>
                    <m:d>
                      <m:dPr>
                        <m:ctrlPr>
                          <a:rPr lang="en-US" sz="2400" i="1">
                            <a:latin typeface="Cambria Math" panose="02040503050406030204" pitchFamily="18" charset="0"/>
                          </a:rPr>
                        </m:ctrlPr>
                      </m:dPr>
                      <m:e>
                        <m:r>
                          <a:rPr lang="en-US" sz="2400" i="1">
                            <a:latin typeface="Cambria Math" panose="02040503050406030204" pitchFamily="18" charset="0"/>
                          </a:rPr>
                          <m:t>𝐾</m:t>
                        </m:r>
                        <m:r>
                          <a:rPr lang="en-US" sz="2400" i="1">
                            <a:latin typeface="Cambria Math" panose="02040503050406030204" pitchFamily="18" charset="0"/>
                          </a:rPr>
                          <m:t>,</m:t>
                        </m:r>
                        <m:r>
                          <a:rPr lang="en-US" sz="2400" i="1">
                            <a:latin typeface="Cambria Math" panose="02040503050406030204" pitchFamily="18" charset="0"/>
                          </a:rPr>
                          <m:t>𝐿</m:t>
                        </m:r>
                      </m:e>
                    </m:d>
                    <m:r>
                      <a:rPr lang="en-US" sz="2400" i="1">
                        <a:latin typeface="Cambria Math" panose="02040503050406030204" pitchFamily="18" charset="0"/>
                      </a:rPr>
                      <m:t>=</m:t>
                    </m:r>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𝐾</m:t>
                        </m:r>
                      </m:e>
                      <m:sup>
                        <m:r>
                          <a:rPr lang="en-US" sz="2400" i="1">
                            <a:latin typeface="Cambria Math" panose="02040503050406030204" pitchFamily="18" charset="0"/>
                          </a:rPr>
                          <m:t>𝛼</m:t>
                        </m:r>
                      </m:sup>
                    </m:sSup>
                    <m:sSup>
                      <m:sSupPr>
                        <m:ctrlPr>
                          <a:rPr lang="en-US" sz="2400" i="1">
                            <a:latin typeface="Cambria Math" panose="02040503050406030204" pitchFamily="18" charset="0"/>
                          </a:rPr>
                        </m:ctrlPr>
                      </m:sSupPr>
                      <m:e>
                        <m:r>
                          <a:rPr lang="en-US" sz="2400" i="1">
                            <a:latin typeface="Cambria Math" panose="02040503050406030204" pitchFamily="18" charset="0"/>
                          </a:rPr>
                          <m:t>𝐿</m:t>
                        </m:r>
                      </m:e>
                      <m:sup>
                        <m:r>
                          <a:rPr lang="en-US" sz="2400" i="1">
                            <a:latin typeface="Cambria Math" panose="02040503050406030204" pitchFamily="18" charset="0"/>
                          </a:rPr>
                          <m:t>1−</m:t>
                        </m:r>
                        <m:r>
                          <a:rPr lang="en-US" sz="2400" i="1">
                            <a:latin typeface="Cambria Math" panose="02040503050406030204" pitchFamily="18" charset="0"/>
                          </a:rPr>
                          <m:t>𝛼</m:t>
                        </m:r>
                      </m:sup>
                    </m:sSup>
                  </m:oMath>
                </a14:m>
                <a:endParaRPr lang="en-US" sz="2400" dirty="0"/>
              </a:p>
              <a:p>
                <a:pPr marL="0" indent="0">
                  <a:lnSpc>
                    <a:spcPct val="200000"/>
                  </a:lnSpc>
                  <a:buNone/>
                </a:pPr>
                <a:r>
                  <a:rPr lang="en-US" sz="2400" dirty="0"/>
                  <a:t>With constant returns to scale, where A</a:t>
                </a:r>
                <a14:m>
                  <m:oMath xmlns:m="http://schemas.openxmlformats.org/officeDocument/2006/math">
                    <m:r>
                      <a:rPr lang="en-US" sz="2400" i="1">
                        <a:latin typeface="Cambria Math" panose="02040503050406030204" pitchFamily="18" charset="0"/>
                      </a:rPr>
                      <m:t>&gt;0 </m:t>
                    </m:r>
                  </m:oMath>
                </a14:m>
                <a:r>
                  <a:rPr lang="en-US" sz="2400" dirty="0"/>
                  <a:t>is a total productivity parameter, and </a:t>
                </a:r>
                <a14:m>
                  <m:oMath xmlns:m="http://schemas.openxmlformats.org/officeDocument/2006/math">
                    <m:r>
                      <a:rPr lang="en-US" sz="2400" i="1">
                        <a:latin typeface="Cambria Math" panose="02040503050406030204" pitchFamily="18" charset="0"/>
                      </a:rPr>
                      <m:t>𝛼</m:t>
                    </m:r>
                    <m:r>
                      <a:rPr lang="en-US" sz="2400" i="1">
                        <a:latin typeface="Cambria Math" panose="02040503050406030204" pitchFamily="18" charset="0"/>
                      </a:rPr>
                      <m:t> </m:t>
                    </m:r>
                  </m:oMath>
                </a14:m>
                <a:r>
                  <a:rPr lang="en-US" sz="2400" dirty="0"/>
                  <a:t>and </a:t>
                </a:r>
                <a14:m>
                  <m:oMath xmlns:m="http://schemas.openxmlformats.org/officeDocument/2006/math">
                    <m:r>
                      <a:rPr lang="en-US" sz="2400" i="1">
                        <a:latin typeface="Cambria Math" panose="02040503050406030204" pitchFamily="18" charset="0"/>
                      </a:rPr>
                      <m:t>1−</m:t>
                    </m:r>
                    <m:r>
                      <a:rPr lang="en-US" sz="2400" i="1">
                        <a:latin typeface="Cambria Math" panose="02040503050406030204" pitchFamily="18" charset="0"/>
                      </a:rPr>
                      <m:t>𝛼</m:t>
                    </m:r>
                  </m:oMath>
                </a14:m>
                <a:r>
                  <a:rPr lang="en-US" sz="2400" dirty="0"/>
                  <a:t> are, respectively, the capital and labor shares.</a:t>
                </a:r>
              </a:p>
              <a:p>
                <a:pPr>
                  <a:lnSpc>
                    <a:spcPct val="200000"/>
                  </a:lnSpc>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64"/>
                </a:stretch>
              </a:blipFill>
            </p:spPr>
            <p:txBody>
              <a:bodyPr/>
              <a:lstStyle/>
              <a:p>
                <a:r>
                  <a:rPr lang="en-US">
                    <a:noFill/>
                  </a:rPr>
                  <a:t> </a:t>
                </a:r>
              </a:p>
            </p:txBody>
          </p:sp>
        </mc:Fallback>
      </mc:AlternateContent>
    </p:spTree>
    <p:extLst>
      <p:ext uri="{BB962C8B-B14F-4D97-AF65-F5344CB8AC3E}">
        <p14:creationId xmlns:p14="http://schemas.microsoft.com/office/powerpoint/2010/main" val="3837166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Supply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7334" y="2151712"/>
                <a:ext cx="8596668" cy="3880773"/>
              </a:xfrm>
            </p:spPr>
            <p:txBody>
              <a:bodyPr>
                <a:normAutofit/>
              </a:bodyPr>
              <a:lstStyle/>
              <a:p>
                <a:pPr marL="0" indent="0">
                  <a:buNone/>
                </a:pPr>
                <a:r>
                  <a:rPr lang="en-US" dirty="0"/>
                  <a:t> </a:t>
                </a:r>
              </a:p>
              <a:p>
                <a:pPr marL="0" indent="0">
                  <a:buNone/>
                </a:pPr>
                <a:r>
                  <a:rPr lang="en-US" sz="2400" dirty="0" smtClean="0"/>
                  <a:t>Labor </a:t>
                </a:r>
                <a:r>
                  <a:rPr lang="en-US" sz="2400" dirty="0"/>
                  <a:t>supply (L) is measured in efficiency units. We assume that there are </a:t>
                </a:r>
                <a14:m>
                  <m:oMath xmlns:m="http://schemas.openxmlformats.org/officeDocument/2006/math">
                    <m:r>
                      <a:rPr lang="en-US" sz="2400" i="1">
                        <a:latin typeface="Cambria Math" panose="02040503050406030204" pitchFamily="18" charset="0"/>
                      </a:rPr>
                      <m:t>𝛾</m:t>
                    </m:r>
                  </m:oMath>
                </a14:m>
                <a:r>
                  <a:rPr lang="en-US" sz="2400" dirty="0"/>
                  <a:t>high-skill individuals, each providing one efficiency unit of labor, and </a:t>
                </a:r>
                <a14:m>
                  <m:oMath xmlns:m="http://schemas.openxmlformats.org/officeDocument/2006/math">
                    <m:r>
                      <a:rPr lang="en-US" sz="2400" i="1">
                        <a:latin typeface="Cambria Math" panose="02040503050406030204" pitchFamily="18" charset="0"/>
                      </a:rPr>
                      <m:t>1−</m:t>
                    </m:r>
                    <m:r>
                      <a:rPr lang="en-US" sz="2400" i="1">
                        <a:latin typeface="Cambria Math" panose="02040503050406030204" pitchFamily="18" charset="0"/>
                      </a:rPr>
                      <m:t>𝛾</m:t>
                    </m:r>
                  </m:oMath>
                </a14:m>
                <a:r>
                  <a:rPr lang="en-US" sz="2400" dirty="0"/>
                  <a:t> low-skill individuals, each providing </a:t>
                </a:r>
                <a14:m>
                  <m:oMath xmlns:m="http://schemas.openxmlformats.org/officeDocument/2006/math">
                    <m:r>
                      <a:rPr lang="en-US" sz="2400" i="1">
                        <a:latin typeface="Cambria Math" panose="02040503050406030204" pitchFamily="18" charset="0"/>
                      </a:rPr>
                      <m:t>𝜌</m:t>
                    </m:r>
                    <m:r>
                      <a:rPr lang="en-US" sz="2400" i="1">
                        <a:latin typeface="Cambria Math" panose="02040503050406030204" pitchFamily="18" charset="0"/>
                      </a:rPr>
                      <m:t>&lt;1</m:t>
                    </m:r>
                  </m:oMath>
                </a14:m>
                <a:r>
                  <a:rPr lang="en-US" sz="2400" dirty="0"/>
                  <a:t> efficiency units of labor. Thus, total labor supply in efficiency units is given </a:t>
                </a:r>
                <a:r>
                  <a:rPr lang="en-US" sz="2400" dirty="0" smtClean="0"/>
                  <a:t>by</a:t>
                </a:r>
              </a:p>
              <a:p>
                <a:pPr marL="0" indent="0">
                  <a:buNone/>
                </a:pPr>
                <a:endParaRPr lang="en-US" sz="2400" dirty="0"/>
              </a:p>
              <a:p>
                <a:pPr marL="0" lv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      </m:t>
                      </m:r>
                      <m:r>
                        <a:rPr lang="en-US" sz="2400" i="1">
                          <a:latin typeface="Cambria Math" panose="02040503050406030204" pitchFamily="18" charset="0"/>
                        </a:rPr>
                        <m:t>𝐿</m:t>
                      </m:r>
                      <m:r>
                        <a:rPr lang="en-US" sz="2400" i="1">
                          <a:latin typeface="Cambria Math" panose="02040503050406030204" pitchFamily="18" charset="0"/>
                        </a:rPr>
                        <m:t>=</m:t>
                      </m:r>
                      <m:r>
                        <a:rPr lang="en-US" sz="2400" i="1">
                          <a:latin typeface="Cambria Math" panose="02040503050406030204" pitchFamily="18" charset="0"/>
                        </a:rPr>
                        <m:t>𝛾</m:t>
                      </m:r>
                      <m:r>
                        <a:rPr lang="en-US" sz="2400" i="1">
                          <a:latin typeface="Cambria Math" panose="02040503050406030204" pitchFamily="18" charset="0"/>
                        </a:rPr>
                        <m:t>+(1−</m:t>
                      </m:r>
                      <m:r>
                        <a:rPr lang="en-US" sz="2400" i="1">
                          <a:latin typeface="Cambria Math" panose="02040503050406030204" pitchFamily="18" charset="0"/>
                        </a:rPr>
                        <m:t>𝛾</m:t>
                      </m:r>
                      <m:r>
                        <a:rPr lang="en-US" sz="2400" i="1">
                          <a:latin typeface="Cambria Math" panose="02040503050406030204" pitchFamily="18" charset="0"/>
                        </a:rPr>
                        <m:t>)</m:t>
                      </m:r>
                      <m:r>
                        <a:rPr lang="en-US" sz="2400" i="1">
                          <a:latin typeface="Cambria Math" panose="02040503050406030204" pitchFamily="18" charset="0"/>
                        </a:rPr>
                        <m:t>𝜌</m:t>
                      </m:r>
                    </m:oMath>
                  </m:oMathPara>
                </a14:m>
                <a:endParaRPr lang="en-US" sz="2400" dirty="0"/>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7334" y="2151712"/>
                <a:ext cx="8596668" cy="3880773"/>
              </a:xfrm>
              <a:blipFill rotWithShape="1">
                <a:blip r:embed="rId2"/>
                <a:stretch>
                  <a:fillRect l="-1064" r="-142"/>
                </a:stretch>
              </a:blipFill>
            </p:spPr>
            <p:txBody>
              <a:bodyPr/>
              <a:lstStyle/>
              <a:p>
                <a:r>
                  <a:rPr lang="en-US">
                    <a:noFill/>
                  </a:rPr>
                  <a:t> </a:t>
                </a:r>
              </a:p>
            </p:txBody>
          </p:sp>
        </mc:Fallback>
      </mc:AlternateContent>
    </p:spTree>
    <p:extLst>
      <p:ext uri="{BB962C8B-B14F-4D97-AF65-F5344CB8AC3E}">
        <p14:creationId xmlns:p14="http://schemas.microsoft.com/office/powerpoint/2010/main" val="369645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Factor Prices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4970" y="1393971"/>
                <a:ext cx="8596668" cy="3880773"/>
              </a:xfrm>
            </p:spPr>
            <p:txBody>
              <a:bodyPr>
                <a:normAutofit fontScale="25000" lnSpcReduction="20000"/>
              </a:bodyPr>
              <a:lstStyle/>
              <a:p>
                <a:pPr>
                  <a:lnSpc>
                    <a:spcPct val="300000"/>
                  </a:lnSpc>
                  <a:buFont typeface="+mj-lt"/>
                  <a:buAutoNum type="arabicPeriod"/>
                </a:pPr>
                <a:r>
                  <a:rPr lang="en-US" sz="9600" dirty="0"/>
                  <a:t>The wage per efficiency units and the domestic return to capital, are given by the marginal productivity conditions:</a:t>
                </a:r>
              </a:p>
              <a:p>
                <a:pPr lvl="0">
                  <a:lnSpc>
                    <a:spcPct val="300000"/>
                  </a:lnSpc>
                  <a:buFont typeface="+mj-lt"/>
                  <a:buAutoNum type="arabicPeriod"/>
                </a:pPr>
                <a:r>
                  <a:rPr lang="en-US" sz="9600" dirty="0"/>
                  <a:t>   </a:t>
                </a:r>
                <a14:m>
                  <m:oMath xmlns:m="http://schemas.openxmlformats.org/officeDocument/2006/math">
                    <m:r>
                      <a:rPr lang="en-US" sz="9600" i="1">
                        <a:latin typeface="Cambria Math" panose="02040503050406030204" pitchFamily="18" charset="0"/>
                      </a:rPr>
                      <m:t>𝑤</m:t>
                    </m:r>
                    <m:r>
                      <a:rPr lang="en-US" sz="9600" i="1">
                        <a:latin typeface="Cambria Math" panose="02040503050406030204" pitchFamily="18" charset="0"/>
                      </a:rPr>
                      <m:t>=(1−</m:t>
                    </m:r>
                    <m:r>
                      <a:rPr lang="en-US" sz="9600" i="1">
                        <a:latin typeface="Cambria Math" panose="02040503050406030204" pitchFamily="18" charset="0"/>
                      </a:rPr>
                      <m:t>𝛼</m:t>
                    </m:r>
                    <m:r>
                      <a:rPr lang="en-US" sz="9600" i="1">
                        <a:latin typeface="Cambria Math" panose="02040503050406030204" pitchFamily="18" charset="0"/>
                      </a:rPr>
                      <m:t>)</m:t>
                    </m:r>
                    <m:sSup>
                      <m:sSupPr>
                        <m:ctrlPr>
                          <a:rPr lang="en-US" sz="9600" i="1">
                            <a:latin typeface="Cambria Math" panose="02040503050406030204" pitchFamily="18" charset="0"/>
                          </a:rPr>
                        </m:ctrlPr>
                      </m:sSupPr>
                      <m:e>
                        <m:r>
                          <a:rPr lang="en-US" sz="9600" i="1">
                            <a:latin typeface="Cambria Math" panose="02040503050406030204" pitchFamily="18" charset="0"/>
                          </a:rPr>
                          <m:t>(</m:t>
                        </m:r>
                        <m:f>
                          <m:fPr>
                            <m:type m:val="lin"/>
                            <m:ctrlPr>
                              <a:rPr lang="en-US" sz="9600" i="1">
                                <a:latin typeface="Cambria Math" panose="02040503050406030204" pitchFamily="18" charset="0"/>
                              </a:rPr>
                            </m:ctrlPr>
                          </m:fPr>
                          <m:num>
                            <m:r>
                              <a:rPr lang="en-US" sz="9600" i="1">
                                <a:latin typeface="Cambria Math" panose="02040503050406030204" pitchFamily="18" charset="0"/>
                              </a:rPr>
                              <m:t>𝐾</m:t>
                            </m:r>
                          </m:num>
                          <m:den>
                            <m:r>
                              <a:rPr lang="en-US" sz="9600" i="1">
                                <a:latin typeface="Cambria Math" panose="02040503050406030204" pitchFamily="18" charset="0"/>
                              </a:rPr>
                              <m:t>𝐿</m:t>
                            </m:r>
                            <m:r>
                              <a:rPr lang="en-US" sz="9600" i="1">
                                <a:latin typeface="Cambria Math" panose="02040503050406030204" pitchFamily="18" charset="0"/>
                              </a:rPr>
                              <m:t>)</m:t>
                            </m:r>
                          </m:den>
                        </m:f>
                      </m:e>
                      <m:sup>
                        <m:r>
                          <a:rPr lang="en-US" sz="9600" i="1">
                            <a:latin typeface="Cambria Math" panose="02040503050406030204" pitchFamily="18" charset="0"/>
                          </a:rPr>
                          <m:t>𝛼</m:t>
                        </m:r>
                      </m:sup>
                    </m:sSup>
                  </m:oMath>
                </a14:m>
                <a:endParaRPr lang="en-US" sz="9600" dirty="0"/>
              </a:p>
              <a:p>
                <a:pPr>
                  <a:lnSpc>
                    <a:spcPct val="300000"/>
                  </a:lnSpc>
                  <a:buFont typeface="+mj-lt"/>
                  <a:buAutoNum type="arabicPeriod"/>
                </a:pPr>
                <a:r>
                  <a:rPr lang="en-US" sz="9600" dirty="0"/>
                  <a:t>And</a:t>
                </a:r>
                <a:r>
                  <a:rPr lang="en-US" sz="9600" dirty="0" smtClean="0"/>
                  <a:t>,   </a:t>
                </a:r>
                <a14:m>
                  <m:oMath xmlns:m="http://schemas.openxmlformats.org/officeDocument/2006/math">
                    <m:r>
                      <a:rPr lang="en-US" sz="9600" i="1">
                        <a:latin typeface="Cambria Math" panose="02040503050406030204" pitchFamily="18" charset="0"/>
                      </a:rPr>
                      <m:t>1+</m:t>
                    </m:r>
                    <m:r>
                      <a:rPr lang="en-US" sz="9600" i="1">
                        <a:latin typeface="Cambria Math" panose="02040503050406030204" pitchFamily="18" charset="0"/>
                      </a:rPr>
                      <m:t>𝑟</m:t>
                    </m:r>
                    <m:r>
                      <a:rPr lang="en-US" sz="9600" i="1">
                        <a:latin typeface="Cambria Math" panose="02040503050406030204" pitchFamily="18" charset="0"/>
                      </a:rPr>
                      <m:t>=</m:t>
                    </m:r>
                    <m:r>
                      <a:rPr lang="en-US" sz="9600" i="1">
                        <a:latin typeface="Cambria Math" panose="02040503050406030204" pitchFamily="18" charset="0"/>
                      </a:rPr>
                      <m:t>𝛼</m:t>
                    </m:r>
                    <m:sSup>
                      <m:sSupPr>
                        <m:ctrlPr>
                          <a:rPr lang="en-US" sz="9600" i="1">
                            <a:latin typeface="Cambria Math" panose="02040503050406030204" pitchFamily="18" charset="0"/>
                          </a:rPr>
                        </m:ctrlPr>
                      </m:sSupPr>
                      <m:e>
                        <m:r>
                          <a:rPr lang="en-US" sz="9600" i="1">
                            <a:latin typeface="Cambria Math" panose="02040503050406030204" pitchFamily="18" charset="0"/>
                          </a:rPr>
                          <m:t>(</m:t>
                        </m:r>
                        <m:f>
                          <m:fPr>
                            <m:type m:val="lin"/>
                            <m:ctrlPr>
                              <a:rPr lang="en-US" sz="9600" i="1">
                                <a:latin typeface="Cambria Math" panose="02040503050406030204" pitchFamily="18" charset="0"/>
                              </a:rPr>
                            </m:ctrlPr>
                          </m:fPr>
                          <m:num>
                            <m:r>
                              <a:rPr lang="en-US" sz="9600" i="1">
                                <a:latin typeface="Cambria Math" panose="02040503050406030204" pitchFamily="18" charset="0"/>
                              </a:rPr>
                              <m:t>𝐿</m:t>
                            </m:r>
                          </m:num>
                          <m:den>
                            <m:r>
                              <a:rPr lang="en-US" sz="9600" i="1">
                                <a:latin typeface="Cambria Math" panose="02040503050406030204" pitchFamily="18" charset="0"/>
                              </a:rPr>
                              <m:t>𝐾</m:t>
                            </m:r>
                            <m:r>
                              <a:rPr lang="en-US" sz="9600" i="1">
                                <a:latin typeface="Cambria Math" panose="02040503050406030204" pitchFamily="18" charset="0"/>
                              </a:rPr>
                              <m:t>)</m:t>
                            </m:r>
                          </m:den>
                        </m:f>
                      </m:e>
                      <m:sup>
                        <m:r>
                          <a:rPr lang="en-US" sz="9600" i="1">
                            <a:latin typeface="Cambria Math" panose="02040503050406030204" pitchFamily="18" charset="0"/>
                          </a:rPr>
                          <m:t>1−</m:t>
                        </m:r>
                        <m:r>
                          <a:rPr lang="en-US" sz="9600" i="1">
                            <a:latin typeface="Cambria Math" panose="02040503050406030204" pitchFamily="18" charset="0"/>
                          </a:rPr>
                          <m:t>𝛼</m:t>
                        </m:r>
                      </m:sup>
                    </m:sSup>
                  </m:oMath>
                </a14:m>
                <a:endParaRPr lang="en-US" sz="9600" dirty="0"/>
              </a:p>
              <a:p>
                <a:pPr marL="0" indent="0">
                  <a:lnSpc>
                    <a:spcPct val="300000"/>
                  </a:lnSpc>
                  <a:buNone/>
                </a:pPr>
                <a:r>
                  <a:rPr lang="en-US" sz="5100"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4970" y="1393971"/>
                <a:ext cx="8596668" cy="3880773"/>
              </a:xfrm>
              <a:blipFill rotWithShape="0">
                <a:blip r:embed="rId2"/>
                <a:stretch>
                  <a:fillRect l="-638" r="-142" b="-16667"/>
                </a:stretch>
              </a:blipFill>
            </p:spPr>
            <p:txBody>
              <a:bodyPr/>
              <a:lstStyle/>
              <a:p>
                <a:r>
                  <a:rPr lang="en-US">
                    <a:noFill/>
                  </a:rPr>
                  <a:t> </a:t>
                </a:r>
              </a:p>
            </p:txBody>
          </p:sp>
        </mc:Fallback>
      </mc:AlternateContent>
    </p:spTree>
    <p:extLst>
      <p:ext uri="{BB962C8B-B14F-4D97-AF65-F5344CB8AC3E}">
        <p14:creationId xmlns:p14="http://schemas.microsoft.com/office/powerpoint/2010/main" val="4071132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Savings Domestically and Abroad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0" indent="0">
                  <a:lnSpc>
                    <a:spcPct val="300000"/>
                  </a:lnSpc>
                  <a:buNone/>
                </a:pPr>
                <a:r>
                  <a:rPr lang="en-US" sz="2600" dirty="0" smtClean="0"/>
                  <a:t>There </a:t>
                </a:r>
                <a:r>
                  <a:rPr lang="en-US" sz="2600" dirty="0"/>
                  <a:t>are essentially two consumption goods: first-period consumption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𝑐</m:t>
                        </m:r>
                      </m:e>
                      <m:sub>
                        <m:r>
                          <a:rPr lang="en-US" sz="2600" i="1">
                            <a:latin typeface="Cambria Math" panose="02040503050406030204" pitchFamily="18" charset="0"/>
                          </a:rPr>
                          <m:t>1</m:t>
                        </m:r>
                      </m:sub>
                    </m:sSub>
                  </m:oMath>
                </a14:m>
                <a:r>
                  <a:rPr lang="en-US" sz="2600" dirty="0"/>
                  <a:t>) and second-period consumption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𝑐</m:t>
                        </m:r>
                      </m:e>
                      <m:sub>
                        <m:r>
                          <a:rPr lang="en-US" sz="2600" i="1">
                            <a:latin typeface="Cambria Math" panose="02040503050406030204" pitchFamily="18" charset="0"/>
                          </a:rPr>
                          <m:t>2</m:t>
                        </m:r>
                      </m:sub>
                    </m:sSub>
                  </m:oMath>
                </a14:m>
                <a:r>
                  <a:rPr lang="en-US" sz="2600" dirty="0"/>
                  <a:t>). </a:t>
                </a:r>
                <a:r>
                  <a:rPr lang="en-US" sz="2600" dirty="0" smtClean="0"/>
                  <a:t>Individuals </a:t>
                </a:r>
                <a:r>
                  <a:rPr lang="en-US" sz="2600" dirty="0"/>
                  <a:t>can direct their savings at home and/or abroad.</a:t>
                </a:r>
              </a:p>
              <a:p>
                <a:pPr>
                  <a:lnSpc>
                    <a:spcPct val="300000"/>
                  </a:lnSpc>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64"/>
                </a:stretch>
              </a:blipFill>
            </p:spPr>
            <p:txBody>
              <a:bodyPr/>
              <a:lstStyle/>
              <a:p>
                <a:r>
                  <a:rPr lang="en-US">
                    <a:noFill/>
                  </a:rPr>
                  <a:t> </a:t>
                </a:r>
              </a:p>
            </p:txBody>
          </p:sp>
        </mc:Fallback>
      </mc:AlternateContent>
    </p:spTree>
    <p:extLst>
      <p:ext uri="{BB962C8B-B14F-4D97-AF65-F5344CB8AC3E}">
        <p14:creationId xmlns:p14="http://schemas.microsoft.com/office/powerpoint/2010/main" val="1838781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Functions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lvl="0" indent="0">
                  <a:buNone/>
                </a:pPr>
                <a:r>
                  <a:rPr lang="en-US" sz="2400" dirty="0" smtClean="0"/>
                  <a:t>   </a:t>
                </a:r>
              </a:p>
              <a:p>
                <a:pPr marL="0" lv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𝑢</m:t>
                      </m:r>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𝑐</m:t>
                          </m:r>
                        </m:e>
                        <m:sub>
                          <m:r>
                            <a:rPr lang="en-US" sz="2400" i="1">
                              <a:latin typeface="Cambria Math" panose="02040503050406030204" pitchFamily="18" charset="0"/>
                            </a:rPr>
                            <m:t>1</m:t>
                          </m:r>
                        </m:sub>
                        <m:sup>
                          <m:r>
                            <a:rPr lang="en-US" sz="2400" i="1">
                              <a:latin typeface="Cambria Math" panose="02040503050406030204" pitchFamily="18" charset="0"/>
                            </a:rPr>
                            <m:t>𝛽</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𝑐</m:t>
                          </m:r>
                        </m:e>
                        <m:sub>
                          <m:r>
                            <a:rPr lang="en-US" sz="2400" i="1">
                              <a:latin typeface="Cambria Math" panose="02040503050406030204" pitchFamily="18" charset="0"/>
                            </a:rPr>
                            <m:t>2</m:t>
                          </m:r>
                        </m:sub>
                        <m:sup>
                          <m:r>
                            <a:rPr lang="en-US" sz="2400" i="1">
                              <a:latin typeface="Cambria Math" panose="02040503050406030204" pitchFamily="18" charset="0"/>
                            </a:rPr>
                            <m:t>1−</m:t>
                          </m:r>
                          <m:r>
                            <a:rPr lang="en-US" sz="2400" i="1">
                              <a:latin typeface="Cambria Math" panose="02040503050406030204" pitchFamily="18" charset="0"/>
                            </a:rPr>
                            <m:t>𝛽</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𝜎</m:t>
                          </m:r>
                        </m:sup>
                      </m:sSup>
                    </m:oMath>
                  </m:oMathPara>
                </a14:m>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smtClean="0"/>
                  <a:t>Where  </a:t>
                </a:r>
                <a14:m>
                  <m:oMath xmlns:m="http://schemas.openxmlformats.org/officeDocument/2006/math">
                    <m:r>
                      <a:rPr lang="en-US" sz="2400" i="1">
                        <a:latin typeface="Cambria Math" panose="02040503050406030204" pitchFamily="18" charset="0"/>
                      </a:rPr>
                      <m:t>𝜎</m:t>
                    </m:r>
                    <m:r>
                      <a:rPr lang="en-US" sz="2400" i="1">
                        <a:latin typeface="Cambria Math" panose="02040503050406030204" pitchFamily="18" charset="0"/>
                      </a:rPr>
                      <m:t>≤1</m:t>
                    </m:r>
                  </m:oMath>
                </a14:m>
                <a:r>
                  <a:rPr lang="en-US" sz="2400"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64"/>
                </a:stretch>
              </a:blipFill>
            </p:spPr>
            <p:txBody>
              <a:bodyPr/>
              <a:lstStyle/>
              <a:p>
                <a:r>
                  <a:rPr lang="en-US">
                    <a:noFill/>
                  </a:rPr>
                  <a:t> </a:t>
                </a:r>
              </a:p>
            </p:txBody>
          </p:sp>
        </mc:Fallback>
      </mc:AlternateContent>
    </p:spTree>
    <p:extLst>
      <p:ext uri="{BB962C8B-B14F-4D97-AF65-F5344CB8AC3E}">
        <p14:creationId xmlns:p14="http://schemas.microsoft.com/office/powerpoint/2010/main" val="633546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Consumption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7334" y="2160589"/>
                <a:ext cx="9279466" cy="4406466"/>
              </a:xfrm>
            </p:spPr>
            <p:txBody>
              <a:bodyPr>
                <a:normAutofit/>
              </a:bodyPr>
              <a:lstStyle/>
              <a:p>
                <a:pPr marL="0" indent="0">
                  <a:buNone/>
                </a:pPr>
                <a:r>
                  <a:rPr lang="en-US" dirty="0" smtClean="0"/>
                  <a:t>Preferences </a:t>
                </a:r>
                <a:r>
                  <a:rPr lang="en-US" dirty="0"/>
                  <a:t>yield the following consumption functions:</a:t>
                </a:r>
              </a:p>
              <a:p>
                <a:pPr marL="0" lv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r>
                          <a:rPr lang="en-US" i="1">
                            <a:latin typeface="Cambria Math" panose="02040503050406030204" pitchFamily="18" charset="0"/>
                          </a:rPr>
                          <m:t>𝑙</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1−</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𝐾</m:t>
                                </m:r>
                              </m:sub>
                              <m:sup>
                                <m:r>
                                  <a:rPr lang="en-US" i="1">
                                    <a:latin typeface="Cambria Math" panose="02040503050406030204" pitchFamily="18" charset="0"/>
                                  </a:rPr>
                                  <m:t>∗</m:t>
                                </m:r>
                              </m:sup>
                            </m:sSubSup>
                          </m:e>
                        </m:d>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𝛿</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𝛽</m:t>
                        </m:r>
                        <m:d>
                          <m:dPr>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𝑤</m:t>
                                </m:r>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𝐿</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1−</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𝐾</m:t>
                                        </m:r>
                                      </m:sub>
                                      <m:sup>
                                        <m:r>
                                          <a:rPr lang="en-US" i="1">
                                            <a:latin typeface="Cambria Math" panose="02040503050406030204" pitchFamily="18" charset="0"/>
                                          </a:rPr>
                                          <m:t>∗</m:t>
                                        </m:r>
                                      </m:sup>
                                    </m:sSubSup>
                                  </m:e>
                                </m:d>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𝛿</m:t>
                                </m:r>
                              </m:e>
                            </m:d>
                            <m:r>
                              <a:rPr lang="en-US" i="1">
                                <a:latin typeface="Cambria Math" panose="02040503050406030204" pitchFamily="18" charset="0"/>
                              </a:rPr>
                              <m:t>𝜃</m:t>
                            </m:r>
                          </m:e>
                        </m:d>
                      </m:num>
                      <m:den>
                        <m:r>
                          <a:rPr lang="en-US" i="1">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1−</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𝐾</m:t>
                                </m:r>
                              </m:sub>
                              <m:sup>
                                <m:r>
                                  <a:rPr lang="en-US" i="1">
                                    <a:latin typeface="Cambria Math" panose="02040503050406030204" pitchFamily="18" charset="0"/>
                                  </a:rPr>
                                  <m:t>∗</m:t>
                                </m:r>
                              </m:sup>
                            </m:sSubSup>
                          </m:e>
                        </m:d>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𝛿</m:t>
                        </m:r>
                      </m:den>
                    </m:f>
                  </m:oMath>
                </a14:m>
                <a:endParaRPr lang="en-US" dirty="0"/>
              </a:p>
              <a:p>
                <a:pPr marL="0" indent="0">
                  <a:buNone/>
                </a:pPr>
                <a:r>
                  <a:rPr lang="en-US" dirty="0"/>
                  <a:t> </a:t>
                </a:r>
              </a:p>
              <a:p>
                <a:pPr marL="0" lv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2</m:t>
                        </m:r>
                        <m:r>
                          <a:rPr lang="en-US" i="1">
                            <a:latin typeface="Cambria Math" panose="02040503050406030204" pitchFamily="18" charset="0"/>
                          </a:rPr>
                          <m:t>𝑙</m:t>
                        </m:r>
                      </m:sub>
                    </m:sSub>
                    <m:r>
                      <a:rPr lang="en-US" i="1">
                        <a:latin typeface="Cambria Math" panose="02040503050406030204" pitchFamily="18" charset="0"/>
                      </a:rPr>
                      <m:t>=(1−</m:t>
                    </m:r>
                    <m:r>
                      <a:rPr lang="en-US" i="1">
                        <a:latin typeface="Cambria Math" panose="02040503050406030204" pitchFamily="18" charset="0"/>
                      </a:rPr>
                      <m:t>𝛽</m:t>
                    </m:r>
                    <m:r>
                      <a:rPr lang="en-US" i="1">
                        <a:latin typeface="Cambria Math" panose="02040503050406030204" pitchFamily="18" charset="0"/>
                      </a:rPr>
                      <m:t>)</m:t>
                    </m:r>
                    <m:d>
                      <m:dPr>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𝑤</m:t>
                            </m:r>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𝐿</m:t>
                                </m:r>
                              </m:sub>
                            </m:sSub>
                          </m:e>
                        </m:d>
                        <m:r>
                          <a:rPr lang="en-US" i="1">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1−</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𝐾</m:t>
                                </m:r>
                              </m:sub>
                              <m:sup>
                                <m:r>
                                  <a:rPr lang="en-US" i="1">
                                    <a:latin typeface="Cambria Math" panose="02040503050406030204" pitchFamily="18" charset="0"/>
                                  </a:rPr>
                                  <m:t>∗</m:t>
                                </m:r>
                              </m:sup>
                            </m:sSubSup>
                          </m:e>
                        </m:d>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𝛿</m:t>
                        </m:r>
                        <m:r>
                          <a:rPr lang="en-US" i="1">
                            <a:latin typeface="Cambria Math" panose="02040503050406030204" pitchFamily="18" charset="0"/>
                          </a:rPr>
                          <m:t>]</m:t>
                        </m:r>
                        <m:r>
                          <a:rPr lang="en-US" i="1">
                            <a:latin typeface="Cambria Math" panose="02040503050406030204" pitchFamily="18" charset="0"/>
                          </a:rPr>
                          <m:t>𝜃</m:t>
                        </m:r>
                      </m:e>
                    </m:d>
                  </m:oMath>
                </a14:m>
                <a:r>
                  <a:rPr lang="en-US" dirty="0"/>
                  <a:t> </a:t>
                </a:r>
              </a:p>
              <a:p>
                <a:pPr marL="0" indent="0">
                  <a:buNone/>
                </a:pPr>
                <a:r>
                  <a:rPr lang="en-US" dirty="0"/>
                  <a:t>  </a:t>
                </a: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1</m:t>
                        </m:r>
                        <m:r>
                          <a:rPr lang="en-US" i="1">
                            <a:latin typeface="Cambria Math" panose="02040503050406030204" pitchFamily="18" charset="0"/>
                          </a:rPr>
                          <m:t>h</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𝛽</m:t>
                        </m:r>
                        <m:d>
                          <m:dPr>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𝑤</m:t>
                                </m:r>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𝐿</m:t>
                                    </m:r>
                                  </m:sub>
                                </m:sSub>
                              </m:e>
                            </m:d>
                            <m:r>
                              <a:rPr lang="en-US" i="1">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1−</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𝐾</m:t>
                                    </m:r>
                                  </m:sub>
                                  <m:sup>
                                    <m:r>
                                      <a:rPr lang="en-US" i="1">
                                        <a:latin typeface="Cambria Math" panose="02040503050406030204" pitchFamily="18" charset="0"/>
                                      </a:rPr>
                                      <m:t>∗</m:t>
                                    </m:r>
                                  </m:sup>
                                </m:sSubSup>
                              </m:e>
                            </m:d>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𝛿</m:t>
                            </m:r>
                            <m:r>
                              <a:rPr lang="en-US" i="1">
                                <a:latin typeface="Cambria Math" panose="02040503050406030204" pitchFamily="18" charset="0"/>
                              </a:rPr>
                              <m:t>]</m:t>
                            </m:r>
                          </m:e>
                        </m:d>
                      </m:num>
                      <m:den>
                        <m:r>
                          <a:rPr lang="en-US" i="1">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1−</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𝐾</m:t>
                                </m:r>
                              </m:sub>
                              <m:sup>
                                <m:r>
                                  <a:rPr lang="en-US" i="1">
                                    <a:latin typeface="Cambria Math" panose="02040503050406030204" pitchFamily="18" charset="0"/>
                                  </a:rPr>
                                  <m:t>∗</m:t>
                                </m:r>
                              </m:sup>
                            </m:sSubSup>
                          </m:e>
                        </m:d>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𝛿</m:t>
                        </m:r>
                      </m:den>
                    </m:f>
                  </m:oMath>
                </a14:m>
                <a:r>
                  <a:rPr lang="en-US" dirty="0" smtClean="0"/>
                  <a:t>     </a:t>
                </a:r>
              </a:p>
              <a:p>
                <a:pPr marL="0" indent="0">
                  <a:buNone/>
                </a:pP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2</m:t>
                        </m:r>
                        <m:r>
                          <a:rPr lang="en-US" i="1">
                            <a:latin typeface="Cambria Math" panose="02040503050406030204" pitchFamily="18" charset="0"/>
                          </a:rPr>
                          <m:t>h</m:t>
                        </m:r>
                      </m:sub>
                    </m:sSub>
                    <m:r>
                      <a:rPr lang="en-US" i="1">
                        <a:latin typeface="Cambria Math" panose="02040503050406030204" pitchFamily="18" charset="0"/>
                      </a:rPr>
                      <m:t>=(1−</m:t>
                    </m:r>
                    <m:r>
                      <a:rPr lang="en-US" i="1">
                        <a:latin typeface="Cambria Math" panose="02040503050406030204" pitchFamily="18" charset="0"/>
                      </a:rPr>
                      <m:t>𝛽</m:t>
                    </m:r>
                    <m:r>
                      <a:rPr lang="en-US" i="1">
                        <a:latin typeface="Cambria Math" panose="02040503050406030204" pitchFamily="18" charset="0"/>
                      </a:rPr>
                      <m:t>)</m:t>
                    </m:r>
                    <m:d>
                      <m:dPr>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𝑤</m:t>
                            </m:r>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𝐿</m:t>
                                </m:r>
                              </m:sub>
                            </m:sSub>
                          </m:e>
                        </m:d>
                        <m:r>
                          <a:rPr lang="en-US" i="1">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1−</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𝐾</m:t>
                                </m:r>
                              </m:sub>
                              <m:sup>
                                <m:r>
                                  <a:rPr lang="en-US" i="1">
                                    <a:latin typeface="Cambria Math" panose="02040503050406030204" pitchFamily="18" charset="0"/>
                                  </a:rPr>
                                  <m:t>∗</m:t>
                                </m:r>
                              </m:sup>
                            </m:sSubSup>
                          </m:e>
                        </m:d>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𝛿</m:t>
                        </m:r>
                        <m:r>
                          <a:rPr lang="en-US" i="1">
                            <a:latin typeface="Cambria Math" panose="02040503050406030204" pitchFamily="18" charset="0"/>
                          </a:rPr>
                          <m:t>]</m:t>
                        </m:r>
                      </m:e>
                    </m:d>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7334" y="2160589"/>
                <a:ext cx="9279466" cy="4406466"/>
              </a:xfrm>
              <a:blipFill rotWithShape="1">
                <a:blip r:embed="rId2"/>
                <a:stretch>
                  <a:fillRect l="-526" t="-830"/>
                </a:stretch>
              </a:blipFill>
            </p:spPr>
            <p:txBody>
              <a:bodyPr/>
              <a:lstStyle/>
              <a:p>
                <a:r>
                  <a:rPr lang="en-US">
                    <a:noFill/>
                  </a:rPr>
                  <a:t> </a:t>
                </a:r>
              </a:p>
            </p:txBody>
          </p:sp>
        </mc:Fallback>
      </mc:AlternateContent>
    </p:spTree>
    <p:extLst>
      <p:ext uri="{BB962C8B-B14F-4D97-AF65-F5344CB8AC3E}">
        <p14:creationId xmlns:p14="http://schemas.microsoft.com/office/powerpoint/2010/main" val="4124851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Constraints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We denote by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oMath>
                </a14:m>
                <a:r>
                  <a:rPr lang="en-US" dirty="0"/>
                  <a:t> the (positive) aggregate investment abroad, so that the </a:t>
                </a:r>
                <a:r>
                  <a:rPr lang="en-US" i="1" dirty="0"/>
                  <a:t>first-period</a:t>
                </a:r>
                <a:r>
                  <a:rPr lang="en-US" dirty="0"/>
                  <a:t> resource constraint is:</a:t>
                </a:r>
              </a:p>
              <a:p>
                <a:pPr marL="0" indent="0">
                  <a:buNone/>
                </a:pPr>
                <a:r>
                  <a:rPr lang="en-US" dirty="0"/>
                  <a:t>        (11)       </a:t>
                </a:r>
                <a14:m>
                  <m:oMath xmlns:m="http://schemas.openxmlformats.org/officeDocument/2006/math">
                    <m:r>
                      <a:rPr lang="en-US" i="1">
                        <a:latin typeface="Cambria Math" panose="02040503050406030204" pitchFamily="18" charset="0"/>
                      </a:rPr>
                      <m:t>𝐾</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r>
                          <a:rPr lang="en-US" i="1">
                            <a:latin typeface="Cambria Math" panose="02040503050406030204" pitchFamily="18" charset="0"/>
                          </a:rPr>
                          <m:t>h</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𝛾</m:t>
                        </m:r>
                      </m:e>
                    </m:d>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r>
                          <a:rPr lang="en-US" i="1">
                            <a:latin typeface="Cambria Math" panose="02040503050406030204" pitchFamily="18" charset="0"/>
                          </a:rPr>
                          <m:t>𝑙</m:t>
                        </m:r>
                      </m:sub>
                    </m:sSub>
                    <m:r>
                      <a:rPr lang="en-US" i="1">
                        <a:latin typeface="Cambria Math" panose="02040503050406030204" pitchFamily="18" charset="0"/>
                      </a:rPr>
                      <m:t>=</m:t>
                    </m:r>
                    <m:r>
                      <a:rPr lang="en-US" i="1">
                        <a:latin typeface="Cambria Math" panose="02040503050406030204" pitchFamily="18" charset="0"/>
                      </a:rPr>
                      <m:t>𝛾</m:t>
                    </m:r>
                    <m:r>
                      <a:rPr lang="en-US" i="1">
                        <a:latin typeface="Cambria Math" panose="02040503050406030204" pitchFamily="18" charset="0"/>
                      </a:rPr>
                      <m:t>+(1−</m:t>
                    </m:r>
                    <m:r>
                      <a:rPr lang="en-US" i="1">
                        <a:latin typeface="Cambria Math" panose="02040503050406030204" pitchFamily="18" charset="0"/>
                      </a:rPr>
                      <m:t>𝛾</m:t>
                    </m:r>
                    <m:r>
                      <a:rPr lang="en-US" i="1">
                        <a:latin typeface="Cambria Math" panose="02040503050406030204" pitchFamily="18" charset="0"/>
                      </a:rPr>
                      <m:t>)</m:t>
                    </m:r>
                    <m:r>
                      <a:rPr lang="en-US" i="1">
                        <a:latin typeface="Cambria Math" panose="02040503050406030204" pitchFamily="18" charset="0"/>
                      </a:rPr>
                      <m:t>𝜃</m:t>
                    </m:r>
                  </m:oMath>
                </a14:m>
                <a:r>
                  <a:rPr lang="en-US" dirty="0"/>
                  <a:t>.</a:t>
                </a:r>
              </a:p>
              <a:p>
                <a:pPr marL="0" indent="0">
                  <a:buNone/>
                </a:pPr>
                <a:r>
                  <a:rPr lang="en-US" dirty="0"/>
                  <a:t>The </a:t>
                </a:r>
                <a:r>
                  <a:rPr lang="en-US" i="1" dirty="0"/>
                  <a:t>second-period</a:t>
                </a:r>
                <a:r>
                  <a:rPr lang="en-US" dirty="0"/>
                  <a:t> resource constraint is:</a:t>
                </a:r>
              </a:p>
              <a:p>
                <a:pPr marL="0" indent="0">
                  <a:buNone/>
                </a:pPr>
                <a:r>
                  <a:rPr lang="en-US" dirty="0"/>
                  <a:t>        (12)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 </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r>
                          <a:rPr lang="en-US" i="1">
                            <a:latin typeface="Cambria Math" panose="02040503050406030204" pitchFamily="18" charset="0"/>
                          </a:rPr>
                          <m:t>h</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𝛾</m:t>
                        </m:r>
                      </m:e>
                    </m:d>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r>
                          <a:rPr lang="en-US" i="1">
                            <a:latin typeface="Cambria Math" panose="02040503050406030204" pitchFamily="18" charset="0"/>
                          </a:rPr>
                          <m:t>𝑙</m:t>
                        </m:r>
                      </m:sub>
                    </m:sSub>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1−</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𝐾</m:t>
                                </m:r>
                              </m:sub>
                              <m:sup>
                                <m:r>
                                  <a:rPr lang="en-US" i="1">
                                    <a:latin typeface="Cambria Math" panose="02040503050406030204" pitchFamily="18" charset="0"/>
                                  </a:rPr>
                                  <m:t>∗</m:t>
                                </m:r>
                              </m:sup>
                            </m:sSubSup>
                          </m:e>
                        </m:d>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𝛿</m:t>
                        </m:r>
                      </m:e>
                    </m:d>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1">
                            <a:latin typeface="Cambria Math" panose="02040503050406030204" pitchFamily="18" charset="0"/>
                          </a:rPr>
                          <m:t>∗</m:t>
                        </m:r>
                      </m:sup>
                    </m:sSup>
                  </m:oMath>
                </a14:m>
                <a:r>
                  <a:rPr lang="en-US" dirty="0"/>
                  <a:t>.</a:t>
                </a:r>
              </a:p>
              <a:p>
                <a:pPr marL="0" indent="0">
                  <a:buNone/>
                </a:pPr>
                <a:r>
                  <a:rPr lang="en-US" dirty="0"/>
                  <a:t>The </a:t>
                </a:r>
                <a:r>
                  <a:rPr lang="en-US" i="1" dirty="0"/>
                  <a:t>government budget constraint </a:t>
                </a:r>
                <a:r>
                  <a:rPr lang="en-US" dirty="0"/>
                  <a:t>is active only in the second period, and its budget constraint is given by</a:t>
                </a:r>
              </a:p>
              <a:p>
                <a:pPr marL="0" indent="0">
                  <a:buNone/>
                </a:pPr>
                <a:r>
                  <a:rPr lang="en-US" dirty="0"/>
                  <a:t>      (13)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𝐿</m:t>
                        </m:r>
                      </m:sub>
                    </m:sSub>
                    <m:d>
                      <m:dPr>
                        <m:ctrlPr>
                          <a:rPr lang="en-US" i="1">
                            <a:latin typeface="Cambria Math" panose="02040503050406030204" pitchFamily="18" charset="0"/>
                          </a:rPr>
                        </m:ctrlPr>
                      </m:dPr>
                      <m:e>
                        <m:r>
                          <a:rPr lang="en-US" i="1">
                            <a:latin typeface="Cambria Math" panose="02040503050406030204" pitchFamily="18" charset="0"/>
                          </a:rPr>
                          <m:t>𝛾𝜌</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𝛾</m:t>
                            </m:r>
                          </m:e>
                        </m:d>
                      </m:e>
                    </m:d>
                    <m:r>
                      <a:rPr lang="en-US" i="1">
                        <a:latin typeface="Cambria Math" panose="02040503050406030204" pitchFamily="18" charset="0"/>
                      </a:rPr>
                      <m:t>𝑤</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𝐾</m:t>
                        </m:r>
                      </m:sub>
                    </m:sSub>
                    <m:r>
                      <a:rPr lang="en-US" i="1">
                        <a:latin typeface="Cambria Math" panose="02040503050406030204" pitchFamily="18" charset="0"/>
                      </a:rPr>
                      <m:t>𝑟𝐾</m:t>
                    </m:r>
                  </m:oMath>
                </a14:m>
                <a:r>
                  <a:rPr lang="en-US" dirty="0"/>
                  <a:t>.</a:t>
                </a:r>
              </a:p>
              <a:p>
                <a:pPr marL="0" indent="0">
                  <a:buNone/>
                </a:pPr>
                <a:r>
                  <a:rPr lang="en-US" dirty="0"/>
                  <a:t>Note that by </a:t>
                </a:r>
                <a:r>
                  <a:rPr lang="en-US" dirty="0" err="1"/>
                  <a:t>Walras</a:t>
                </a:r>
                <a:r>
                  <a:rPr lang="en-US" dirty="0"/>
                  <a:t>’ Law, the government budget constraint is redundant.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67" t="-942"/>
                </a:stretch>
              </a:blipFill>
            </p:spPr>
            <p:txBody>
              <a:bodyPr/>
              <a:lstStyle/>
              <a:p>
                <a:r>
                  <a:rPr lang="en-US">
                    <a:noFill/>
                  </a:rPr>
                  <a:t> </a:t>
                </a:r>
              </a:p>
            </p:txBody>
          </p:sp>
        </mc:Fallback>
      </mc:AlternateContent>
    </p:spTree>
    <p:extLst>
      <p:ext uri="{BB962C8B-B14F-4D97-AF65-F5344CB8AC3E}">
        <p14:creationId xmlns:p14="http://schemas.microsoft.com/office/powerpoint/2010/main" val="8373378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Majority Voting</a:t>
            </a: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dirty="0" smtClean="0"/>
                  <a:t>The </a:t>
                </a:r>
                <a:r>
                  <a:rPr lang="en-US" sz="2400" dirty="0"/>
                  <a:t>policy employed by the welfare state depends on which of the two groups of individuals (l and h) form the majority. That is whether </a:t>
                </a:r>
                <a14:m>
                  <m:oMath xmlns:m="http://schemas.openxmlformats.org/officeDocument/2006/math">
                    <m:r>
                      <a:rPr lang="en-US" sz="2400" i="1">
                        <a:latin typeface="Cambria Math" panose="02040503050406030204" pitchFamily="18" charset="0"/>
                      </a:rPr>
                      <m:t>𝛾</m:t>
                    </m:r>
                  </m:oMath>
                </a14:m>
                <a:r>
                  <a:rPr lang="en-US" sz="2400" dirty="0"/>
                  <a:t> is greater or smaller than </a:t>
                </a:r>
                <a14:m>
                  <m:oMath xmlns:m="http://schemas.openxmlformats.org/officeDocument/2006/math">
                    <m:r>
                      <a:rPr lang="en-US" sz="2400" i="1">
                        <a:latin typeface="Cambria Math" panose="02040503050406030204" pitchFamily="18" charset="0"/>
                      </a:rPr>
                      <m:t>1−</m:t>
                    </m:r>
                    <m:r>
                      <a:rPr lang="en-US" sz="2400" i="1">
                        <a:latin typeface="Cambria Math" panose="02040503050406030204" pitchFamily="18" charset="0"/>
                      </a:rPr>
                      <m:t>𝛾</m:t>
                    </m:r>
                  </m:oMath>
                </a14:m>
                <a:r>
                  <a:rPr lang="en-US" sz="2400" dirty="0"/>
                  <a:t>. </a:t>
                </a:r>
                <a:endParaRPr lang="en-US" sz="2400" dirty="0" smtClean="0"/>
              </a:p>
              <a:p>
                <a:pPr marL="0" indent="0">
                  <a:buNone/>
                </a:pPr>
                <a:r>
                  <a:rPr lang="en-US" sz="2400" dirty="0" smtClean="0"/>
                  <a:t>The </a:t>
                </a:r>
                <a:r>
                  <a:rPr lang="en-US" sz="2400" dirty="0"/>
                  <a:t>policy variables are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𝐿</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𝑡</m:t>
                        </m:r>
                      </m:e>
                      <m:sub>
                        <m:r>
                          <a:rPr lang="en-US" sz="2400" i="1">
                            <a:latin typeface="Cambria Math" panose="02040503050406030204" pitchFamily="18" charset="0"/>
                          </a:rPr>
                          <m:t>𝑘</m:t>
                        </m:r>
                      </m:sub>
                    </m:sSub>
                  </m:oMath>
                </a14:m>
                <a:r>
                  <a:rPr lang="en-US" sz="2400" dirty="0"/>
                  <a:t> and b. </a:t>
                </a:r>
                <a:endParaRPr lang="en-US" sz="2400" dirty="0" smtClean="0"/>
              </a:p>
              <a:p>
                <a:pPr marL="0" indent="0">
                  <a:buNone/>
                </a:pPr>
                <a:r>
                  <a:rPr lang="en-US" sz="2400" dirty="0" smtClean="0"/>
                  <a:t>When </a:t>
                </a:r>
                <a:r>
                  <a:rPr lang="en-US" sz="2400" dirty="0"/>
                  <a:t>the low –skill group form the majority (that is, </a:t>
                </a:r>
                <a14:m>
                  <m:oMath xmlns:m="http://schemas.openxmlformats.org/officeDocument/2006/math">
                    <m:r>
                      <a:rPr lang="en-US" sz="2400" i="1">
                        <a:latin typeface="Cambria Math" panose="02040503050406030204" pitchFamily="18" charset="0"/>
                      </a:rPr>
                      <m:t>𝛾</m:t>
                    </m:r>
                    <m:r>
                      <a:rPr lang="en-US" sz="2400" i="1">
                        <a:latin typeface="Cambria Math" panose="02040503050406030204" pitchFamily="18" charset="0"/>
                      </a:rPr>
                      <m:t>&lt;0.5</m:t>
                    </m:r>
                  </m:oMath>
                </a14:m>
                <a:r>
                  <a:rPr lang="en-US" sz="2400" dirty="0"/>
                  <a:t>), the policy variables are chosen so as to maximize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𝑙</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𝑐</m:t>
                        </m:r>
                      </m:e>
                      <m:sub>
                        <m:r>
                          <a:rPr lang="en-US" sz="2400" i="1">
                            <a:latin typeface="Cambria Math" panose="02040503050406030204" pitchFamily="18" charset="0"/>
                          </a:rPr>
                          <m:t>1</m:t>
                        </m:r>
                        <m:r>
                          <a:rPr lang="en-US" sz="2400" i="1">
                            <a:latin typeface="Cambria Math" panose="02040503050406030204" pitchFamily="18" charset="0"/>
                          </a:rPr>
                          <m:t>𝑙</m:t>
                        </m:r>
                      </m:sub>
                      <m:sup>
                        <m:r>
                          <a:rPr lang="en-US" sz="2400" i="1">
                            <a:latin typeface="Cambria Math" panose="02040503050406030204" pitchFamily="18" charset="0"/>
                          </a:rPr>
                          <m:t>𝛽</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𝑐</m:t>
                        </m:r>
                      </m:e>
                      <m:sub>
                        <m:r>
                          <a:rPr lang="en-US" sz="2400" i="1">
                            <a:latin typeface="Cambria Math" panose="02040503050406030204" pitchFamily="18" charset="0"/>
                          </a:rPr>
                          <m:t>2</m:t>
                        </m:r>
                        <m:r>
                          <a:rPr lang="en-US" sz="2400" i="1">
                            <a:latin typeface="Cambria Math" panose="02040503050406030204" pitchFamily="18" charset="0"/>
                          </a:rPr>
                          <m:t>𝑙</m:t>
                        </m:r>
                      </m:sub>
                      <m:sup>
                        <m:r>
                          <a:rPr lang="en-US" sz="2400" i="1">
                            <a:latin typeface="Cambria Math" panose="02040503050406030204" pitchFamily="18" charset="0"/>
                          </a:rPr>
                          <m:t>1−</m:t>
                        </m:r>
                        <m:r>
                          <a:rPr lang="en-US" sz="2400" i="1">
                            <a:latin typeface="Cambria Math" panose="02040503050406030204" pitchFamily="18" charset="0"/>
                          </a:rPr>
                          <m:t>𝛽</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𝜎</m:t>
                        </m:r>
                      </m:sup>
                    </m:sSup>
                  </m:oMath>
                </a14:m>
                <a:r>
                  <a:rPr lang="en-US" sz="2400" dirty="0"/>
                  <a:t>. And when the high-skill individuals are in the majority (that is, </a:t>
                </a:r>
                <a14:m>
                  <m:oMath xmlns:m="http://schemas.openxmlformats.org/officeDocument/2006/math">
                    <m:r>
                      <a:rPr lang="en-US" sz="2400" i="1">
                        <a:latin typeface="Cambria Math" panose="02040503050406030204" pitchFamily="18" charset="0"/>
                      </a:rPr>
                      <m:t>𝛾</m:t>
                    </m:r>
                    <m:r>
                      <a:rPr lang="en-US" sz="2400" i="1">
                        <a:latin typeface="Cambria Math" panose="02040503050406030204" pitchFamily="18" charset="0"/>
                      </a:rPr>
                      <m:t>&gt;0.5</m:t>
                    </m:r>
                  </m:oMath>
                </a14:m>
                <a:r>
                  <a:rPr lang="en-US" sz="2400" dirty="0"/>
                  <a:t>), the policy variables are chosen so as to maximize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i="1">
                            <a:latin typeface="Cambria Math" panose="02040503050406030204" pitchFamily="18" charset="0"/>
                          </a:rPr>
                          <m:t>h</m:t>
                        </m:r>
                      </m:sub>
                    </m:sSub>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𝑐</m:t>
                        </m:r>
                      </m:e>
                      <m:sub>
                        <m:r>
                          <a:rPr lang="en-US" sz="2400" i="1">
                            <a:latin typeface="Cambria Math" panose="02040503050406030204" pitchFamily="18" charset="0"/>
                          </a:rPr>
                          <m:t>1</m:t>
                        </m:r>
                        <m:r>
                          <a:rPr lang="en-US" sz="2400" i="1">
                            <a:latin typeface="Cambria Math" panose="02040503050406030204" pitchFamily="18" charset="0"/>
                          </a:rPr>
                          <m:t>h</m:t>
                        </m:r>
                      </m:sub>
                      <m:sup>
                        <m:r>
                          <a:rPr lang="en-US" sz="2400" i="1">
                            <a:latin typeface="Cambria Math" panose="02040503050406030204" pitchFamily="18" charset="0"/>
                          </a:rPr>
                          <m:t>𝛽</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𝑐</m:t>
                        </m:r>
                      </m:e>
                      <m:sub>
                        <m:r>
                          <a:rPr lang="en-US" sz="2400" i="1">
                            <a:latin typeface="Cambria Math" panose="02040503050406030204" pitchFamily="18" charset="0"/>
                          </a:rPr>
                          <m:t>2</m:t>
                        </m:r>
                        <m:r>
                          <a:rPr lang="en-US" sz="2400" i="1">
                            <a:latin typeface="Cambria Math" panose="02040503050406030204" pitchFamily="18" charset="0"/>
                          </a:rPr>
                          <m:t>h</m:t>
                        </m:r>
                      </m:sub>
                      <m:sup>
                        <m:r>
                          <a:rPr lang="en-US" sz="2400" i="1">
                            <a:latin typeface="Cambria Math" panose="02040503050406030204" pitchFamily="18" charset="0"/>
                          </a:rPr>
                          <m:t>1−</m:t>
                        </m:r>
                        <m:r>
                          <a:rPr lang="en-US" sz="2400" i="1">
                            <a:latin typeface="Cambria Math" panose="02040503050406030204" pitchFamily="18" charset="0"/>
                          </a:rPr>
                          <m:t>𝛽</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𝜎</m:t>
                        </m:r>
                      </m:sup>
                    </m:sSup>
                  </m:oMath>
                </a14:m>
                <a:r>
                  <a:rPr lang="en-US" sz="2400" dirty="0"/>
                  <a:t>.</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64" t="-1256" r="-355" b="-1413"/>
                </a:stretch>
              </a:blipFill>
            </p:spPr>
            <p:txBody>
              <a:bodyPr/>
              <a:lstStyle/>
              <a:p>
                <a:r>
                  <a:rPr lang="en-US">
                    <a:noFill/>
                  </a:rPr>
                  <a:t> </a:t>
                </a:r>
              </a:p>
            </p:txBody>
          </p:sp>
        </mc:Fallback>
      </mc:AlternateContent>
    </p:spTree>
    <p:extLst>
      <p:ext uri="{BB962C8B-B14F-4D97-AF65-F5344CB8AC3E}">
        <p14:creationId xmlns:p14="http://schemas.microsoft.com/office/powerpoint/2010/main" val="1980603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Exercise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4279" y="1347789"/>
                <a:ext cx="8596668" cy="3880773"/>
              </a:xfrm>
            </p:spPr>
            <p:txBody>
              <a:bodyPr>
                <a:noAutofit/>
              </a:bodyPr>
              <a:lstStyle/>
              <a:p>
                <a:pPr marL="0" indent="0">
                  <a:lnSpc>
                    <a:spcPct val="300000"/>
                  </a:lnSpc>
                  <a:buNone/>
                </a:pPr>
                <a:r>
                  <a:rPr lang="en-US" sz="2800" dirty="0" smtClean="0"/>
                  <a:t>By </a:t>
                </a:r>
                <a:r>
                  <a:rPr lang="en-US" sz="2800" dirty="0"/>
                  <a:t>reducing</a:t>
                </a:r>
                <a:r>
                  <a:rPr lang="en-US" sz="2800" dirty="0" smtClean="0"/>
                  <a:t> </a:t>
                </a:r>
                <a14:m>
                  <m:oMath xmlns:m="http://schemas.openxmlformats.org/officeDocument/2006/math">
                    <m:r>
                      <a:rPr lang="en-US" sz="2800" i="1">
                        <a:latin typeface="Cambria Math" panose="02040503050406030204" pitchFamily="18" charset="0"/>
                      </a:rPr>
                      <m:t>𝛿</m:t>
                    </m:r>
                  </m:oMath>
                </a14:m>
                <a:r>
                  <a:rPr lang="en-US" sz="2800" dirty="0"/>
                  <a:t>, keeping t* intact, we can examine how increased globalization affects the domestic factor prices, the responding tax-benefit policy, and the ensuing income distribution.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4279" y="1347789"/>
                <a:ext cx="8596668" cy="3880773"/>
              </a:xfrm>
              <a:blipFill rotWithShape="1">
                <a:blip r:embed="rId2"/>
                <a:stretch>
                  <a:fillRect l="-1418" r="-1986" b="-32653"/>
                </a:stretch>
              </a:blipFill>
            </p:spPr>
            <p:txBody>
              <a:bodyPr/>
              <a:lstStyle/>
              <a:p>
                <a:r>
                  <a:rPr lang="en-US">
                    <a:noFill/>
                  </a:rPr>
                  <a:t> </a:t>
                </a:r>
              </a:p>
            </p:txBody>
          </p:sp>
        </mc:Fallback>
      </mc:AlternateContent>
    </p:spTree>
    <p:extLst>
      <p:ext uri="{BB962C8B-B14F-4D97-AF65-F5344CB8AC3E}">
        <p14:creationId xmlns:p14="http://schemas.microsoft.com/office/powerpoint/2010/main" val="40443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a:t>
            </a:r>
            <a:r>
              <a:rPr lang="en-US" dirty="0"/>
              <a:t>competition from China</a:t>
            </a:r>
          </a:p>
        </p:txBody>
      </p:sp>
      <p:sp>
        <p:nvSpPr>
          <p:cNvPr id="3" name="Content Placeholder 2"/>
          <p:cNvSpPr>
            <a:spLocks noGrp="1"/>
          </p:cNvSpPr>
          <p:nvPr>
            <p:ph idx="1"/>
          </p:nvPr>
        </p:nvSpPr>
        <p:spPr>
          <a:xfrm>
            <a:off x="732753" y="1218480"/>
            <a:ext cx="8596668" cy="3880773"/>
          </a:xfrm>
        </p:spPr>
        <p:txBody>
          <a:bodyPr>
            <a:noAutofit/>
          </a:bodyPr>
          <a:lstStyle/>
          <a:p>
            <a:pPr marL="0" indent="0">
              <a:lnSpc>
                <a:spcPct val="150000"/>
              </a:lnSpc>
              <a:buNone/>
            </a:pPr>
            <a:r>
              <a:rPr lang="en-US" sz="2400" dirty="0" smtClean="0"/>
              <a:t>Import </a:t>
            </a:r>
            <a:r>
              <a:rPr lang="en-US" sz="2400" dirty="0"/>
              <a:t>competition from </a:t>
            </a:r>
            <a:r>
              <a:rPr lang="en-US" sz="2400" dirty="0" smtClean="0"/>
              <a:t>China was </a:t>
            </a:r>
            <a:r>
              <a:rPr lang="en-US" sz="2400" dirty="0"/>
              <a:t>a major force behind both reductions in US manufacturing </a:t>
            </a:r>
            <a:r>
              <a:rPr lang="en-US" sz="2400" dirty="0" smtClean="0"/>
              <a:t>employment.  </a:t>
            </a:r>
            <a:endParaRPr lang="en-US" sz="2400" dirty="0"/>
          </a:p>
          <a:p>
            <a:pPr marL="0" indent="0">
              <a:lnSpc>
                <a:spcPct val="150000"/>
              </a:lnSpc>
              <a:buNone/>
            </a:pPr>
            <a:r>
              <a:rPr lang="en-US" sz="2400" dirty="0" smtClean="0"/>
              <a:t>However, </a:t>
            </a:r>
            <a:r>
              <a:rPr lang="en-US" sz="2400" b="1" dirty="0" smtClean="0"/>
              <a:t>import </a:t>
            </a:r>
            <a:r>
              <a:rPr lang="en-US" sz="2400" b="1" dirty="0"/>
              <a:t>competition </a:t>
            </a:r>
            <a:r>
              <a:rPr lang="en-US" sz="2400" dirty="0"/>
              <a:t>from China did not have large </a:t>
            </a:r>
            <a:r>
              <a:rPr lang="en-US" sz="2400" b="1" i="1" dirty="0"/>
              <a:t>aggregative</a:t>
            </a:r>
            <a:r>
              <a:rPr lang="en-US" sz="2400" dirty="0"/>
              <a:t> effects in the United States, but it had substantially different employment repercussions in different commuting zones. The relative reductions of employment were </a:t>
            </a:r>
            <a:r>
              <a:rPr lang="en-US" sz="2400" b="1" dirty="0"/>
              <a:t>regionally </a:t>
            </a:r>
            <a:r>
              <a:rPr lang="en-US" sz="2400" b="1" i="1" dirty="0"/>
              <a:t>concentrated</a:t>
            </a:r>
            <a:r>
              <a:rPr lang="en-US" sz="2400" dirty="0"/>
              <a:t>.</a:t>
            </a:r>
          </a:p>
          <a:p>
            <a:endParaRPr lang="en-US" sz="900" dirty="0"/>
          </a:p>
        </p:txBody>
      </p:sp>
    </p:spTree>
    <p:extLst>
      <p:ext uri="{BB962C8B-B14F-4D97-AF65-F5344CB8AC3E}">
        <p14:creationId xmlns:p14="http://schemas.microsoft.com/office/powerpoint/2010/main" val="1320163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880" y="2817091"/>
            <a:ext cx="8596668" cy="1320800"/>
          </a:xfrm>
        </p:spPr>
        <p:txBody>
          <a:bodyPr/>
          <a:lstStyle/>
          <a:p>
            <a:r>
              <a:rPr lang="en-US" dirty="0" smtClean="0"/>
              <a:t>Absence of Welfare </a:t>
            </a:r>
            <a:r>
              <a:rPr lang="en-US" dirty="0"/>
              <a:t>State: A Benchmark </a:t>
            </a:r>
            <a:r>
              <a:rPr lang="en-US" dirty="0" smtClean="0"/>
              <a:t>Case</a:t>
            </a:r>
            <a:endParaRPr lang="en-US" dirty="0"/>
          </a:p>
        </p:txBody>
      </p:sp>
    </p:spTree>
    <p:extLst>
      <p:ext uri="{BB962C8B-B14F-4D97-AF65-F5344CB8AC3E}">
        <p14:creationId xmlns:p14="http://schemas.microsoft.com/office/powerpoint/2010/main" val="2959930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Aggregate domestic investment : The case of no Tax and Transfer system</a:t>
            </a:r>
            <a:br>
              <a:rPr lang="en-US" dirty="0" smtClean="0"/>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043" y="2496765"/>
            <a:ext cx="5175249" cy="3881437"/>
          </a:xfrm>
        </p:spPr>
      </p:pic>
    </p:spTree>
    <p:extLst>
      <p:ext uri="{BB962C8B-B14F-4D97-AF65-F5344CB8AC3E}">
        <p14:creationId xmlns:p14="http://schemas.microsoft.com/office/powerpoint/2010/main" val="489656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Aggregate </a:t>
            </a:r>
            <a:r>
              <a:rPr lang="en-US" dirty="0" smtClean="0"/>
              <a:t>investment abroad </a:t>
            </a:r>
            <a:r>
              <a:rPr lang="en-US" dirty="0"/>
              <a:t>: The case of no Tax and Transfer system</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394" y="2976563"/>
            <a:ext cx="5175249" cy="3881437"/>
          </a:xfrm>
        </p:spPr>
      </p:pic>
    </p:spTree>
    <p:extLst>
      <p:ext uri="{BB962C8B-B14F-4D97-AF65-F5344CB8AC3E}">
        <p14:creationId xmlns:p14="http://schemas.microsoft.com/office/powerpoint/2010/main" val="20793154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nSpc>
                <a:spcPct val="300000"/>
              </a:lnSpc>
              <a:buNone/>
            </a:pPr>
            <a:r>
              <a:rPr lang="en-US" sz="3200" dirty="0" smtClean="0"/>
              <a:t>As domestic </a:t>
            </a:r>
            <a:r>
              <a:rPr lang="en-US" sz="3200" dirty="0"/>
              <a:t>capital falls with financial globalization, the rate of return of domestic capital rises and the wage rate falls.</a:t>
            </a:r>
          </a:p>
          <a:p>
            <a:endParaRPr lang="en-US" dirty="0"/>
          </a:p>
        </p:txBody>
      </p:sp>
    </p:spTree>
    <p:extLst>
      <p:ext uri="{BB962C8B-B14F-4D97-AF65-F5344CB8AC3E}">
        <p14:creationId xmlns:p14="http://schemas.microsoft.com/office/powerpoint/2010/main" val="355810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Wages </a:t>
            </a:r>
            <a:r>
              <a:rPr lang="en-US" smtClean="0"/>
              <a:t>and Return </a:t>
            </a:r>
            <a:r>
              <a:rPr lang="en-US" dirty="0" smtClean="0"/>
              <a:t>to capital: </a:t>
            </a:r>
            <a:r>
              <a:rPr lang="en-US" dirty="0"/>
              <a:t>The case of no Tax and Transfer system</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5891" y="2679043"/>
            <a:ext cx="4805438" cy="3604079"/>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38" y="2541460"/>
            <a:ext cx="4802518" cy="3601888"/>
          </a:xfrm>
          <a:prstGeom prst="rect">
            <a:avLst/>
          </a:prstGeom>
        </p:spPr>
      </p:pic>
    </p:spTree>
    <p:extLst>
      <p:ext uri="{BB962C8B-B14F-4D97-AF65-F5344CB8AC3E}">
        <p14:creationId xmlns:p14="http://schemas.microsoft.com/office/powerpoint/2010/main" val="288438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High-killed-wealthy: Utility  gains </a:t>
            </a:r>
            <a:endParaRPr lang="en-US" dirty="0"/>
          </a:p>
        </p:txBody>
      </p:sp>
      <p:pic>
        <p:nvPicPr>
          <p:cNvPr id="4" name="Content Placeholder 3" descr="C:\Users\assafr\AppData\Local\Temp\Temp1_Figures_no_tax (004).zip\u_skilled_delt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8394" y="2160588"/>
            <a:ext cx="5175249" cy="3881437"/>
          </a:xfrm>
          <a:prstGeom prst="rect">
            <a:avLst/>
          </a:prstGeom>
          <a:noFill/>
          <a:ln>
            <a:noFill/>
          </a:ln>
        </p:spPr>
      </p:pic>
    </p:spTree>
    <p:extLst>
      <p:ext uri="{BB962C8B-B14F-4D97-AF65-F5344CB8AC3E}">
        <p14:creationId xmlns:p14="http://schemas.microsoft.com/office/powerpoint/2010/main" val="2727881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Low-skilled-poor: </a:t>
            </a:r>
            <a:r>
              <a:rPr lang="en-US" dirty="0"/>
              <a:t>Utility  </a:t>
            </a:r>
            <a:r>
              <a:rPr lang="en-US" dirty="0" smtClean="0"/>
              <a:t>losses</a:t>
            </a:r>
            <a:endParaRPr lang="en-US" dirty="0"/>
          </a:p>
        </p:txBody>
      </p:sp>
      <p:pic>
        <p:nvPicPr>
          <p:cNvPr id="4" name="Content Placeholder 3" descr="C:\Users\assafr\AppData\Local\Temp\Temp1_Figures_no_tax (004).zip\u_unskilled_delt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8394" y="2160588"/>
            <a:ext cx="5175249" cy="3881437"/>
          </a:xfrm>
          <a:prstGeom prst="rect">
            <a:avLst/>
          </a:prstGeom>
          <a:noFill/>
          <a:ln>
            <a:noFill/>
          </a:ln>
        </p:spPr>
      </p:pic>
    </p:spTree>
    <p:extLst>
      <p:ext uri="{BB962C8B-B14F-4D97-AF65-F5344CB8AC3E}">
        <p14:creationId xmlns:p14="http://schemas.microsoft.com/office/powerpoint/2010/main" val="1092907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Inequality rises </a:t>
            </a:r>
            <a:r>
              <a:rPr lang="en-US" dirty="0"/>
              <a:t>(Labor skilled economy; Labor low-skill economy</a:t>
            </a:r>
          </a:p>
        </p:txBody>
      </p:sp>
      <p:pic>
        <p:nvPicPr>
          <p:cNvPr id="4" name="Content Placeholder 3" descr="C:\Users\assafr\AppData\Local\Temp\Temp1_Figures_no_tax (004).zip\C_Gini_agg_delt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8394" y="2160588"/>
            <a:ext cx="5175249" cy="3881437"/>
          </a:xfrm>
          <a:prstGeom prst="rect">
            <a:avLst/>
          </a:prstGeom>
          <a:noFill/>
          <a:ln>
            <a:noFill/>
          </a:ln>
        </p:spPr>
      </p:pic>
    </p:spTree>
    <p:extLst>
      <p:ext uri="{BB962C8B-B14F-4D97-AF65-F5344CB8AC3E}">
        <p14:creationId xmlns:p14="http://schemas.microsoft.com/office/powerpoint/2010/main" val="34742697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smtClean="0"/>
              <a:t>With no welfare system at play, the </a:t>
            </a:r>
            <a:r>
              <a:rPr lang="en-US" sz="2800" dirty="0"/>
              <a:t>consequences of  the financial globalization </a:t>
            </a:r>
            <a:r>
              <a:rPr lang="en-US" sz="2800" dirty="0" smtClean="0"/>
              <a:t>are:</a:t>
            </a:r>
          </a:p>
          <a:p>
            <a:pPr marL="514350" indent="-514350">
              <a:buAutoNum type="arabicPeriod"/>
            </a:pPr>
            <a:r>
              <a:rPr lang="en-US" sz="2800" dirty="0" smtClean="0"/>
              <a:t>The </a:t>
            </a:r>
            <a:r>
              <a:rPr lang="en-US" sz="2800" dirty="0"/>
              <a:t>high skill-rich individual gain</a:t>
            </a:r>
            <a:r>
              <a:rPr lang="en-US" sz="2800" dirty="0" smtClean="0"/>
              <a:t>,</a:t>
            </a:r>
          </a:p>
          <a:p>
            <a:pPr marL="514350" indent="-514350">
              <a:buAutoNum type="arabicPeriod"/>
            </a:pPr>
            <a:r>
              <a:rPr lang="en-US" sz="2800" dirty="0" smtClean="0"/>
              <a:t> The low-skill </a:t>
            </a:r>
            <a:r>
              <a:rPr lang="en-US" sz="2800" dirty="0"/>
              <a:t>poor lose. </a:t>
            </a:r>
            <a:endParaRPr lang="en-US" sz="2800" dirty="0" smtClean="0"/>
          </a:p>
          <a:p>
            <a:pPr marL="514350" indent="-514350">
              <a:buAutoNum type="arabicPeriod"/>
            </a:pPr>
            <a:endParaRPr lang="en-US" sz="2800" dirty="0"/>
          </a:p>
          <a:p>
            <a:pPr marL="0" indent="0">
              <a:buNone/>
            </a:pPr>
            <a:r>
              <a:rPr lang="en-US" sz="2800" dirty="0" smtClean="0"/>
              <a:t>Consequently</a:t>
            </a:r>
            <a:r>
              <a:rPr lang="en-US" sz="2800" dirty="0"/>
              <a:t>, income inequality worsens. </a:t>
            </a:r>
            <a:endParaRPr lang="en-US" sz="2800" dirty="0" smtClean="0"/>
          </a:p>
          <a:p>
            <a:pPr marL="0" indent="0">
              <a:buNone/>
            </a:pPr>
            <a:endParaRPr lang="en-US" sz="2800" dirty="0"/>
          </a:p>
          <a:p>
            <a:endParaRPr lang="en-US" sz="2800" dirty="0"/>
          </a:p>
        </p:txBody>
      </p:sp>
    </p:spTree>
    <p:extLst>
      <p:ext uri="{BB962C8B-B14F-4D97-AF65-F5344CB8AC3E}">
        <p14:creationId xmlns:p14="http://schemas.microsoft.com/office/powerpoint/2010/main" val="33041987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279" y="2558473"/>
            <a:ext cx="8596668" cy="1320800"/>
          </a:xfrm>
        </p:spPr>
        <p:txBody>
          <a:bodyPr/>
          <a:lstStyle/>
          <a:p>
            <a:r>
              <a:rPr lang="en-US" dirty="0"/>
              <a:t>The Financial-Globalization Regime </a:t>
            </a:r>
            <a:r>
              <a:rPr lang="en-US" dirty="0" smtClean="0"/>
              <a:t>With the </a:t>
            </a:r>
            <a:r>
              <a:rPr lang="en-US" dirty="0"/>
              <a:t>Welfare-State </a:t>
            </a:r>
          </a:p>
        </p:txBody>
      </p:sp>
    </p:spTree>
    <p:extLst>
      <p:ext uri="{BB962C8B-B14F-4D97-AF65-F5344CB8AC3E}">
        <p14:creationId xmlns:p14="http://schemas.microsoft.com/office/powerpoint/2010/main" val="47797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in Goods and Redistribution</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Even though trade globalization exerts  significant effects on industry composition and on the labor market but it does not  typically  trigger changes in  redistribution policies.</a:t>
            </a:r>
            <a:endParaRPr lang="en-US" sz="4000" dirty="0"/>
          </a:p>
        </p:txBody>
      </p:sp>
    </p:spTree>
    <p:extLst>
      <p:ext uri="{BB962C8B-B14F-4D97-AF65-F5344CB8AC3E}">
        <p14:creationId xmlns:p14="http://schemas.microsoft.com/office/powerpoint/2010/main" val="28332052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435" y="0"/>
            <a:ext cx="8596668" cy="1320800"/>
          </a:xfrm>
        </p:spPr>
        <p:txBody>
          <a:bodyPr>
            <a:normAutofit fontScale="90000"/>
          </a:bodyPr>
          <a:lstStyle/>
          <a:p>
            <a:r>
              <a:rPr lang="en-US" dirty="0" smtClean="0">
                <a:latin typeface="Calibri" panose="020F0502020204030204" pitchFamily="34" charset="0"/>
                <a:ea typeface="Times New Roman" panose="02020603050405020304" pitchFamily="18" charset="0"/>
                <a:cs typeface="Arial" panose="020B0604020202020204" pitchFamily="34" charset="0"/>
              </a:rPr>
              <a:t>As expected, globalization shift saving destination away </a:t>
            </a:r>
            <a:r>
              <a:rPr lang="en-US" dirty="0">
                <a:latin typeface="Calibri" panose="020F0502020204030204" pitchFamily="34" charset="0"/>
                <a:ea typeface="Times New Roman" panose="02020603050405020304" pitchFamily="18" charset="0"/>
                <a:cs typeface="Arial" panose="020B0604020202020204" pitchFamily="34" charset="0"/>
              </a:rPr>
              <a:t>from home </a:t>
            </a:r>
            <a:r>
              <a:rPr lang="en-US" dirty="0" smtClean="0">
                <a:latin typeface="Calibri" panose="020F0502020204030204" pitchFamily="34" charset="0"/>
                <a:ea typeface="Times New Roman" panose="02020603050405020304" pitchFamily="18" charset="0"/>
                <a:cs typeface="Arial" panose="020B0604020202020204" pitchFamily="34" charset="0"/>
              </a:rPr>
              <a:t>and into the foreign markets. </a:t>
            </a:r>
            <a:r>
              <a:rPr lang="en-US" dirty="0">
                <a:latin typeface="Calibri" panose="020F0502020204030204" pitchFamily="34" charset="0"/>
                <a:ea typeface="Times New Roman" panose="02020603050405020304" pitchFamily="18" charset="0"/>
                <a:cs typeface="Arial" panose="020B0604020202020204" pitchFamily="34" charset="0"/>
              </a:rPr>
              <a:t>The relative magnitude of the shift is stronger when </a:t>
            </a:r>
            <a:r>
              <a:rPr lang="en-US" dirty="0" smtClean="0">
                <a:latin typeface="Calibri" panose="020F0502020204030204" pitchFamily="34" charset="0"/>
                <a:ea typeface="Times New Roman" panose="02020603050405020304" pitchFamily="18" charset="0"/>
                <a:cs typeface="Arial" panose="020B0604020202020204" pitchFamily="34" charset="0"/>
              </a:rPr>
              <a:t>unskilled </a:t>
            </a:r>
            <a:r>
              <a:rPr lang="en-US" dirty="0">
                <a:latin typeface="Calibri" panose="020F0502020204030204" pitchFamily="34" charset="0"/>
                <a:ea typeface="Times New Roman" panose="02020603050405020304" pitchFamily="18" charset="0"/>
                <a:cs typeface="Arial" panose="020B0604020202020204" pitchFamily="34" charset="0"/>
              </a:rPr>
              <a:t>are </a:t>
            </a:r>
            <a:r>
              <a:rPr lang="en-US" dirty="0" smtClean="0">
                <a:latin typeface="Calibri" panose="020F0502020204030204" pitchFamily="34" charset="0"/>
                <a:ea typeface="Times New Roman" panose="02020603050405020304" pitchFamily="18" charset="0"/>
                <a:cs typeface="Arial" panose="020B0604020202020204" pitchFamily="34" charset="0"/>
              </a:rPr>
              <a:t>majority</a:t>
            </a:r>
            <a:endParaRPr lang="en-US" dirty="0"/>
          </a:p>
        </p:txBody>
      </p:sp>
      <p:pic>
        <p:nvPicPr>
          <p:cNvPr id="4" name="Content Placeholder 3" descr="/Users/Eyal/Desktop/Eyal/לימודים/MA/assaf razin/matlab stuff/matlabfilescanyouconverttowordfiles/Model 2/S_star_agg_delt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8394" y="2160588"/>
            <a:ext cx="5175249" cy="3881437"/>
          </a:xfrm>
          <a:prstGeom prst="rect">
            <a:avLst/>
          </a:prstGeom>
          <a:noFill/>
          <a:ln>
            <a:noFill/>
          </a:ln>
        </p:spPr>
      </p:pic>
    </p:spTree>
    <p:extLst>
      <p:ext uri="{BB962C8B-B14F-4D97-AF65-F5344CB8AC3E}">
        <p14:creationId xmlns:p14="http://schemas.microsoft.com/office/powerpoint/2010/main" val="1547641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Globalization Reduces Stock of Domestic capital</a:t>
            </a:r>
            <a:endParaRPr lang="en-US" dirty="0"/>
          </a:p>
        </p:txBody>
      </p:sp>
      <p:pic>
        <p:nvPicPr>
          <p:cNvPr id="4" name="Content Placeholder 3" descr="/Users/Eyal/Desktop/Eyal/לימודים/MA/assaf razin/matlab stuff/matlabfilescanyouconverttowordfiles/Model 2/K_agg_delt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8394" y="2160588"/>
            <a:ext cx="5175249" cy="3881437"/>
          </a:xfrm>
          <a:prstGeom prst="rect">
            <a:avLst/>
          </a:prstGeom>
          <a:noFill/>
          <a:ln>
            <a:noFill/>
          </a:ln>
        </p:spPr>
      </p:pic>
    </p:spTree>
    <p:extLst>
      <p:ext uri="{BB962C8B-B14F-4D97-AF65-F5344CB8AC3E}">
        <p14:creationId xmlns:p14="http://schemas.microsoft.com/office/powerpoint/2010/main" val="1942916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latin typeface="Calibri" panose="020F0502020204030204" pitchFamily="34" charset="0"/>
                    <a:ea typeface="Times New Roman" panose="02020603050405020304" pitchFamily="18" charset="0"/>
                    <a:cs typeface="Arial" panose="020B0604020202020204" pitchFamily="34" charset="0"/>
                  </a:rPr>
                  <a:t>Tax competition and globalization (declining </a:t>
                </a:r>
                <a14:m>
                  <m:oMath xmlns:m="http://schemas.openxmlformats.org/officeDocument/2006/math">
                    <m:r>
                      <a:rPr lang="en-US" i="1">
                        <a:latin typeface="Cambria Math" panose="02040503050406030204" pitchFamily="18" charset="0"/>
                        <a:ea typeface="Times New Roman" panose="02020603050405020304" pitchFamily="18" charset="0"/>
                        <a:cs typeface="Arial" panose="020B0604020202020204" pitchFamily="34" charset="0"/>
                      </a:rPr>
                      <m:t>𝛿</m:t>
                    </m:r>
                  </m:oMath>
                </a14:m>
                <a:r>
                  <a:rPr lang="en-US" dirty="0">
                    <a:latin typeface="Calibri" panose="020F0502020204030204" pitchFamily="34" charset="0"/>
                    <a:ea typeface="Times New Roman" panose="02020603050405020304" pitchFamily="18" charset="0"/>
                    <a:cs typeface="Arial" panose="020B0604020202020204" pitchFamily="34" charset="0"/>
                  </a:rPr>
                  <a:t> and   </a:t>
                </a:r>
                <a14:m>
                  <m:oMath xmlns:m="http://schemas.openxmlformats.org/officeDocument/2006/math">
                    <m:sSubSup>
                      <m:sSubSupPr>
                        <m:ctrlPr>
                          <a:rPr lang="en-US" i="1">
                            <a:latin typeface="Cambria Math" panose="02040503050406030204" pitchFamily="18" charset="0"/>
                            <a:ea typeface="Times New Roman" panose="02020603050405020304" pitchFamily="18" charset="0"/>
                            <a:cs typeface="Arial" panose="020B0604020202020204" pitchFamily="34" charset="0"/>
                          </a:rPr>
                        </m:ctrlPr>
                      </m:sSubSupPr>
                      <m:e>
                        <m:r>
                          <a:rPr lang="en-US" i="1">
                            <a:latin typeface="Cambria Math" panose="02040503050406030204" pitchFamily="18" charset="0"/>
                            <a:ea typeface="Times New Roman" panose="02020603050405020304" pitchFamily="18" charset="0"/>
                            <a:cs typeface="Arial" panose="020B0604020202020204" pitchFamily="34" charset="0"/>
                          </a:rPr>
                          <m:t>𝑡</m:t>
                        </m:r>
                      </m:e>
                      <m:sub>
                        <m:r>
                          <a:rPr lang="en-US" i="1">
                            <a:latin typeface="Cambria Math" panose="02040503050406030204" pitchFamily="18" charset="0"/>
                            <a:ea typeface="Times New Roman" panose="02020603050405020304" pitchFamily="18" charset="0"/>
                            <a:cs typeface="Arial" panose="020B0604020202020204" pitchFamily="34" charset="0"/>
                          </a:rPr>
                          <m:t>𝐾</m:t>
                        </m:r>
                      </m:sub>
                      <m:sup>
                        <m:r>
                          <a:rPr lang="en-US" i="1">
                            <a:latin typeface="Cambria Math" panose="02040503050406030204" pitchFamily="18" charset="0"/>
                            <a:ea typeface="Times New Roman" panose="02020603050405020304" pitchFamily="18" charset="0"/>
                            <a:cs typeface="Arial" panose="020B0604020202020204" pitchFamily="34" charset="0"/>
                          </a:rPr>
                          <m:t>∗</m:t>
                        </m:r>
                      </m:sup>
                    </m:sSubSup>
                  </m:oMath>
                </a14:m>
                <a:r>
                  <a:rPr lang="en-US" dirty="0">
                    <a:latin typeface="Calibri" panose="020F0502020204030204" pitchFamily="34" charset="0"/>
                    <a:ea typeface="Times New Roman" panose="02020603050405020304" pitchFamily="18" charset="0"/>
                    <a:cs typeface="Arial" panose="020B0604020202020204" pitchFamily="34" charset="0"/>
                  </a:rPr>
                  <a:t>) lower </a:t>
                </a:r>
                <a:r>
                  <a:rPr lang="en-US" dirty="0" smtClean="0">
                    <a:latin typeface="Calibri" panose="020F0502020204030204" pitchFamily="34" charset="0"/>
                    <a:ea typeface="Times New Roman" panose="02020603050405020304" pitchFamily="18" charset="0"/>
                    <a:cs typeface="Arial" panose="020B0604020202020204" pitchFamily="34" charset="0"/>
                  </a:rPr>
                  <a:t>the mobile-factor (capital) </a:t>
                </a:r>
                <a:r>
                  <a:rPr lang="en-US" dirty="0">
                    <a:latin typeface="Calibri" panose="020F0502020204030204" pitchFamily="34" charset="0"/>
                    <a:ea typeface="Times New Roman" panose="02020603050405020304" pitchFamily="18" charset="0"/>
                    <a:cs typeface="Arial" panose="020B0604020202020204" pitchFamily="34" charset="0"/>
                  </a:rPr>
                  <a:t>income tax while raising </a:t>
                </a:r>
                <a:r>
                  <a:rPr lang="en-US" dirty="0" smtClean="0">
                    <a:latin typeface="Calibri" panose="020F0502020204030204" pitchFamily="34" charset="0"/>
                    <a:ea typeface="Times New Roman" panose="02020603050405020304" pitchFamily="18" charset="0"/>
                    <a:cs typeface="Arial" panose="020B0604020202020204" pitchFamily="34" charset="0"/>
                  </a:rPr>
                  <a:t>the immobile factor(labor) </a:t>
                </a:r>
                <a:r>
                  <a:rPr lang="en-US" dirty="0">
                    <a:latin typeface="Calibri" panose="020F0502020204030204" pitchFamily="34" charset="0"/>
                    <a:ea typeface="Times New Roman" panose="02020603050405020304" pitchFamily="18" charset="0"/>
                    <a:cs typeface="Arial" panose="020B0604020202020204" pitchFamily="34" charset="0"/>
                  </a:rPr>
                  <a:t>income tax.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773" t="-5530" r="-3688" b="-70046"/>
                </a:stretch>
              </a:blipFill>
            </p:spPr>
            <p:txBody>
              <a:bodyPr/>
              <a:lstStyle/>
              <a:p>
                <a:r>
                  <a:rPr lang="en-US">
                    <a:noFill/>
                  </a:rPr>
                  <a:t> </a:t>
                </a:r>
              </a:p>
            </p:txBody>
          </p:sp>
        </mc:Fallback>
      </mc:AlternateContent>
      <p:pic>
        <p:nvPicPr>
          <p:cNvPr id="4" name="Content Placeholder 3" descr="/Users/Eyal/Desktop/Eyal/לימודים/MA/assaf razin/matlab stuff/matlabfilescanyouconverttowordfiles/Model 2/tk_agg_delta.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0526" y="3066110"/>
            <a:ext cx="5175249" cy="3881437"/>
          </a:xfrm>
          <a:prstGeom prst="rect">
            <a:avLst/>
          </a:prstGeom>
          <a:noFill/>
          <a:ln>
            <a:noFill/>
          </a:ln>
        </p:spPr>
      </p:pic>
    </p:spTree>
    <p:extLst>
      <p:ext uri="{BB962C8B-B14F-4D97-AF65-F5344CB8AC3E}">
        <p14:creationId xmlns:p14="http://schemas.microsoft.com/office/powerpoint/2010/main" val="26547754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ea typeface="Times New Roman" panose="02020603050405020304" pitchFamily="18" charset="0"/>
                    <a:cs typeface="Arial" panose="020B0604020202020204" pitchFamily="34" charset="0"/>
                  </a:rPr>
                  <a:t>Financial  </a:t>
                </a:r>
                <a:r>
                  <a:rPr lang="en-US" dirty="0">
                    <a:latin typeface="Calibri" panose="020F0502020204030204" pitchFamily="34" charset="0"/>
                    <a:ea typeface="Times New Roman" panose="02020603050405020304" pitchFamily="18" charset="0"/>
                    <a:cs typeface="Arial" panose="020B0604020202020204" pitchFamily="34" charset="0"/>
                  </a:rPr>
                  <a:t>globalization </a:t>
                </a:r>
                <a:r>
                  <a:rPr lang="en-US" dirty="0" smtClean="0">
                    <a:latin typeface="Calibri" panose="020F0502020204030204" pitchFamily="34" charset="0"/>
                    <a:ea typeface="Times New Roman" panose="02020603050405020304" pitchFamily="18" charset="0"/>
                    <a:cs typeface="Arial" panose="020B0604020202020204" pitchFamily="34" charset="0"/>
                  </a:rPr>
                  <a:t>(</a:t>
                </a:r>
                <a14:m>
                  <m:oMath xmlns:m="http://schemas.openxmlformats.org/officeDocument/2006/math">
                    <m:r>
                      <a:rPr lang="en-US" i="1">
                        <a:latin typeface="Cambria Math" panose="02040503050406030204" pitchFamily="18" charset="0"/>
                        <a:ea typeface="Times New Roman" panose="02020603050405020304" pitchFamily="18" charset="0"/>
                        <a:cs typeface="Arial" panose="020B0604020202020204" pitchFamily="34" charset="0"/>
                      </a:rPr>
                      <m:t>𝛿</m:t>
                    </m:r>
                  </m:oMath>
                </a14:m>
                <a:r>
                  <a:rPr lang="en-US" dirty="0">
                    <a:latin typeface="Calibri" panose="020F0502020204030204" pitchFamily="34" charset="0"/>
                    <a:ea typeface="Times New Roman" panose="02020603050405020304" pitchFamily="18" charset="0"/>
                    <a:cs typeface="Arial" panose="020B0604020202020204" pitchFamily="34" charset="0"/>
                  </a:rPr>
                  <a:t> and/or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𝐾</m:t>
                        </m:r>
                      </m:sub>
                      <m:sup>
                        <m:r>
                          <a:rPr lang="en-US" i="1">
                            <a:latin typeface="Cambria Math" panose="02040503050406030204" pitchFamily="18" charset="0"/>
                          </a:rPr>
                          <m:t>∗</m:t>
                        </m:r>
                      </m:sup>
                    </m:sSubSup>
                  </m:oMath>
                </a14:m>
                <a:r>
                  <a:rPr lang="en-US" dirty="0">
                    <a:latin typeface="Calibri" panose="020F0502020204030204" pitchFamily="34" charset="0"/>
                    <a:ea typeface="Times New Roman" panose="02020603050405020304" pitchFamily="18" charset="0"/>
                    <a:cs typeface="Arial" panose="020B0604020202020204" pitchFamily="34" charset="0"/>
                  </a:rPr>
                  <a:t> </a:t>
                </a:r>
                <a:r>
                  <a:rPr lang="en-US" dirty="0" smtClean="0">
                    <a:latin typeface="Calibri" panose="020F0502020204030204" pitchFamily="34" charset="0"/>
                    <a:ea typeface="Times New Roman" panose="02020603050405020304" pitchFamily="18" charset="0"/>
                    <a:cs typeface="Arial" panose="020B0604020202020204" pitchFamily="34" charset="0"/>
                  </a:rPr>
                  <a:t>falling) lowers social </a:t>
                </a:r>
                <a:r>
                  <a:rPr lang="en-US" dirty="0">
                    <a:latin typeface="Calibri" panose="020F0502020204030204" pitchFamily="34" charset="0"/>
                    <a:ea typeface="Times New Roman" panose="02020603050405020304" pitchFamily="18" charset="0"/>
                    <a:cs typeface="Arial" panose="020B0604020202020204" pitchFamily="34" charset="0"/>
                  </a:rPr>
                  <a:t>benefit (b) declines </a:t>
                </a:r>
                <a:r>
                  <a:rPr lang="en-US" dirty="0" smtClean="0">
                    <a:latin typeface="Calibri" panose="020F0502020204030204" pitchFamily="34" charset="0"/>
                    <a:ea typeface="Times New Roman" panose="02020603050405020304" pitchFamily="18" charset="0"/>
                    <a:cs typeface="Arial" panose="020B0604020202020204" pitchFamily="34" charset="0"/>
                  </a:rPr>
                  <a:t>as</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773" t="-5530" r="-2695"/>
                </a:stretch>
              </a:blipFill>
            </p:spPr>
            <p:txBody>
              <a:bodyPr/>
              <a:lstStyle/>
              <a:p>
                <a:r>
                  <a:rPr lang="en-US">
                    <a:noFill/>
                  </a:rPr>
                  <a:t> </a:t>
                </a:r>
              </a:p>
            </p:txBody>
          </p:sp>
        </mc:Fallback>
      </mc:AlternateContent>
      <p:pic>
        <p:nvPicPr>
          <p:cNvPr id="4" name="Content Placeholder 3" descr="/Users/Eyal/Desktop/Eyal/לימודים/MA/assaf razin/matlab stuff/matlabfilescanyouconverttowordfiles/Model 2/b_agg_delta.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88394" y="2160588"/>
            <a:ext cx="5175249" cy="3881437"/>
          </a:xfrm>
          <a:prstGeom prst="rect">
            <a:avLst/>
          </a:prstGeom>
          <a:noFill/>
          <a:ln>
            <a:noFill/>
          </a:ln>
        </p:spPr>
      </p:pic>
    </p:spTree>
    <p:extLst>
      <p:ext uri="{BB962C8B-B14F-4D97-AF65-F5344CB8AC3E}">
        <p14:creationId xmlns:p14="http://schemas.microsoft.com/office/powerpoint/2010/main" val="9119933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ea typeface="Times New Roman" panose="02020603050405020304" pitchFamily="18" charset="0"/>
                <a:cs typeface="Arial" panose="020B0604020202020204" pitchFamily="34" charset="0"/>
              </a:rPr>
              <a:t>levels </a:t>
            </a:r>
            <a:r>
              <a:rPr lang="en-US" dirty="0">
                <a:latin typeface="Calibri" panose="020F0502020204030204" pitchFamily="34" charset="0"/>
                <a:ea typeface="Times New Roman" panose="02020603050405020304" pitchFamily="18" charset="0"/>
                <a:cs typeface="Arial" panose="020B0604020202020204" pitchFamily="34" charset="0"/>
              </a:rPr>
              <a:t>of social </a:t>
            </a:r>
            <a:r>
              <a:rPr lang="en-US" dirty="0" smtClean="0">
                <a:latin typeface="Calibri" panose="020F0502020204030204" pitchFamily="34" charset="0"/>
                <a:ea typeface="Times New Roman" panose="02020603050405020304" pitchFamily="18" charset="0"/>
                <a:cs typeface="Arial" panose="020B0604020202020204" pitchFamily="34" charset="0"/>
              </a:rPr>
              <a:t>benefit: comparing unskilled as majority to Skilled as majority</a:t>
            </a:r>
            <a:r>
              <a:rPr lang="en-US" dirty="0">
                <a:latin typeface="Calibri" panose="020F0502020204030204" pitchFamily="34" charset="0"/>
                <a:ea typeface="Calibri" panose="020F0502020204030204" pitchFamily="34" charset="0"/>
                <a:cs typeface="Arial" panose="020B0604020202020204" pitchFamily="34" charset="0"/>
              </a:rPr>
              <a:t/>
            </a:r>
            <a:br>
              <a:rPr lang="en-US" dirty="0">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4" name="Content Placeholder 3" descr="/Users/Eyal/Desktop/Eyal/לימודים/MA/assaf razin/matlab stuff/matlabfilescanyouconverttowordfiles/Model 2/tl_agg_delt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8394" y="2160588"/>
            <a:ext cx="5175249" cy="3881437"/>
          </a:xfrm>
          <a:prstGeom prst="rect">
            <a:avLst/>
          </a:prstGeom>
          <a:noFill/>
          <a:ln>
            <a:noFill/>
          </a:ln>
        </p:spPr>
      </p:pic>
    </p:spTree>
    <p:extLst>
      <p:ext uri="{BB962C8B-B14F-4D97-AF65-F5344CB8AC3E}">
        <p14:creationId xmlns:p14="http://schemas.microsoft.com/office/powerpoint/2010/main" val="6545358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benefits </a:t>
            </a:r>
            <a:r>
              <a:rPr lang="en-US" dirty="0"/>
              <a:t>under the </a:t>
            </a:r>
            <a:r>
              <a:rPr lang="en-US" dirty="0" smtClean="0"/>
              <a:t>two political-economy and Labor-Productivity Regimes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4000" dirty="0" smtClean="0"/>
              <a:t>There </a:t>
            </a:r>
            <a:r>
              <a:rPr lang="en-US" sz="4000" dirty="0"/>
              <a:t>are two forces at play. </a:t>
            </a:r>
            <a:endParaRPr lang="en-US" sz="4000" dirty="0" smtClean="0"/>
          </a:p>
          <a:p>
            <a:pPr marL="0" indent="0">
              <a:buNone/>
            </a:pPr>
            <a:r>
              <a:rPr lang="en-US" sz="4000" dirty="0" smtClean="0"/>
              <a:t>On </a:t>
            </a:r>
            <a:r>
              <a:rPr lang="en-US" sz="4000" dirty="0"/>
              <a:t>the one hand, the tax rate is higher under a low-skill majority. </a:t>
            </a:r>
            <a:endParaRPr lang="en-US" sz="4000" dirty="0" smtClean="0"/>
          </a:p>
          <a:p>
            <a:pPr marL="0" indent="0">
              <a:buNone/>
            </a:pPr>
            <a:r>
              <a:rPr lang="en-US" sz="4000" dirty="0" smtClean="0"/>
              <a:t>On </a:t>
            </a:r>
            <a:r>
              <a:rPr lang="en-US" sz="4000" dirty="0"/>
              <a:t>the other hand, the economy is less productive when the low-skill labor is the larger component of the labor force. This force reduces the total  tax revenue. In our simulations, the second effect dominates. As a result, the social benefit  (b) is lower under the low-skill regime.</a:t>
            </a:r>
          </a:p>
          <a:p>
            <a:endParaRPr lang="en-US" dirty="0"/>
          </a:p>
        </p:txBody>
      </p:sp>
    </p:spTree>
    <p:extLst>
      <p:ext uri="{BB962C8B-B14F-4D97-AF65-F5344CB8AC3E}">
        <p14:creationId xmlns:p14="http://schemas.microsoft.com/office/powerpoint/2010/main" val="21963911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Gains-from-trade Argument</a:t>
            </a:r>
            <a:endParaRPr lang="en-US" dirty="0"/>
          </a:p>
        </p:txBody>
      </p:sp>
      <p:sp>
        <p:nvSpPr>
          <p:cNvPr id="3" name="Content Placeholder 2"/>
          <p:cNvSpPr>
            <a:spLocks noGrp="1"/>
          </p:cNvSpPr>
          <p:nvPr>
            <p:ph idx="1"/>
          </p:nvPr>
        </p:nvSpPr>
        <p:spPr>
          <a:xfrm>
            <a:off x="612680" y="1726480"/>
            <a:ext cx="8596668" cy="3880773"/>
          </a:xfrm>
        </p:spPr>
        <p:txBody>
          <a:bodyPr>
            <a:normAutofit fontScale="25000" lnSpcReduction="20000"/>
          </a:bodyPr>
          <a:lstStyle/>
          <a:p>
            <a:pPr marL="0" indent="0">
              <a:lnSpc>
                <a:spcPct val="300000"/>
              </a:lnSpc>
              <a:buNone/>
            </a:pPr>
            <a:r>
              <a:rPr lang="en-US" sz="11100" dirty="0" smtClean="0"/>
              <a:t>For </a:t>
            </a:r>
            <a:r>
              <a:rPr lang="en-US" sz="11100" dirty="0"/>
              <a:t>an existence of </a:t>
            </a:r>
            <a:r>
              <a:rPr lang="en-US" sz="11100" b="1" dirty="0"/>
              <a:t>Pareto improvement </a:t>
            </a:r>
            <a:r>
              <a:rPr lang="en-US" sz="11100" dirty="0"/>
              <a:t>to be generated in a multi-consumer economy there it is an essential to have a specific way for the redistribution policy, so as to compensate the losers by taxing the winners. However, our model’s redistribution system is constrained by who is the majority, low-skilled or high-skilled. </a:t>
            </a:r>
          </a:p>
          <a:p>
            <a:pPr>
              <a:lnSpc>
                <a:spcPct val="300000"/>
              </a:lnSpc>
            </a:pPr>
            <a:endParaRPr lang="en-US" dirty="0"/>
          </a:p>
        </p:txBody>
      </p:sp>
    </p:spTree>
    <p:extLst>
      <p:ext uri="{BB962C8B-B14F-4D97-AF65-F5344CB8AC3E}">
        <p14:creationId xmlns:p14="http://schemas.microsoft.com/office/powerpoint/2010/main" val="2280216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High-Skilled Worker’s </a:t>
            </a:r>
            <a:r>
              <a:rPr lang="en-US" dirty="0"/>
              <a:t>utility level</a:t>
            </a:r>
          </a:p>
        </p:txBody>
      </p:sp>
      <p:pic>
        <p:nvPicPr>
          <p:cNvPr id="4" name="Content Placeholder 3" descr="/Users/Eyal/Desktop/Eyal/לימודים/MA/assaf razin/matlab stuff/matlabfilescanyouconverttowordfiles/Model 2/u_skilled_delt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8394" y="2160588"/>
            <a:ext cx="5175249" cy="3881437"/>
          </a:xfrm>
          <a:prstGeom prst="rect">
            <a:avLst/>
          </a:prstGeom>
          <a:noFill/>
          <a:ln>
            <a:noFill/>
          </a:ln>
        </p:spPr>
      </p:pic>
    </p:spTree>
    <p:extLst>
      <p:ext uri="{BB962C8B-B14F-4D97-AF65-F5344CB8AC3E}">
        <p14:creationId xmlns:p14="http://schemas.microsoft.com/office/powerpoint/2010/main" val="15546947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Low-Skilled  worker </a:t>
            </a:r>
            <a:r>
              <a:rPr lang="en-US" dirty="0"/>
              <a:t>utility level</a:t>
            </a:r>
          </a:p>
        </p:txBody>
      </p:sp>
      <p:pic>
        <p:nvPicPr>
          <p:cNvPr id="4" name="Content Placeholder 3" descr="/Users/Eyal/Desktop/Eyal/לימודים/MA/assaf razin/matlab stuff/matlabfilescanyouconverttowordfiles/Model 2/u_unskilled_delt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8394" y="2160588"/>
            <a:ext cx="5175249" cy="3881437"/>
          </a:xfrm>
          <a:prstGeom prst="rect">
            <a:avLst/>
          </a:prstGeom>
          <a:noFill/>
          <a:ln>
            <a:noFill/>
          </a:ln>
        </p:spPr>
      </p:pic>
    </p:spTree>
    <p:extLst>
      <p:ext uri="{BB962C8B-B14F-4D97-AF65-F5344CB8AC3E}">
        <p14:creationId xmlns:p14="http://schemas.microsoft.com/office/powerpoint/2010/main" val="21750221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a:t>
            </a:r>
            <a:endParaRPr lang="en-US" dirty="0"/>
          </a:p>
        </p:txBody>
      </p:sp>
      <p:sp>
        <p:nvSpPr>
          <p:cNvPr id="3" name="Content Placeholder 2"/>
          <p:cNvSpPr>
            <a:spLocks noGrp="1"/>
          </p:cNvSpPr>
          <p:nvPr>
            <p:ph idx="1"/>
          </p:nvPr>
        </p:nvSpPr>
        <p:spPr/>
        <p:txBody>
          <a:bodyPr>
            <a:normAutofit fontScale="25000" lnSpcReduction="20000"/>
          </a:bodyPr>
          <a:lstStyle/>
          <a:p>
            <a:pPr marL="0" indent="0">
              <a:lnSpc>
                <a:spcPct val="250000"/>
              </a:lnSpc>
              <a:buNone/>
            </a:pPr>
            <a:r>
              <a:rPr lang="en-US" sz="9600" dirty="0" smtClean="0"/>
              <a:t>What </a:t>
            </a:r>
            <a:r>
              <a:rPr lang="en-US" sz="9600" dirty="0"/>
              <a:t>are the gains are for the low-skilled workers that offset the reduction in benefits? </a:t>
            </a:r>
            <a:r>
              <a:rPr lang="en-US" sz="9600" dirty="0" smtClean="0"/>
              <a:t>Low-skilled are </a:t>
            </a:r>
            <a:r>
              <a:rPr lang="en-US" sz="9600" dirty="0"/>
              <a:t>getting a higher rate of return on their savings, due to greater access to world markets. </a:t>
            </a:r>
            <a:endParaRPr lang="en-US" sz="9600" dirty="0" smtClean="0"/>
          </a:p>
          <a:p>
            <a:endParaRPr lang="en-US" dirty="0"/>
          </a:p>
        </p:txBody>
      </p:sp>
    </p:spTree>
    <p:extLst>
      <p:ext uri="{BB962C8B-B14F-4D97-AF65-F5344CB8AC3E}">
        <p14:creationId xmlns:p14="http://schemas.microsoft.com/office/powerpoint/2010/main" val="268528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China and the Foreign Direct Investment</a:t>
            </a:r>
            <a:endParaRPr lang="en-US" dirty="0"/>
          </a:p>
        </p:txBody>
      </p:sp>
      <p:sp>
        <p:nvSpPr>
          <p:cNvPr id="3" name="Content Placeholder 2"/>
          <p:cNvSpPr>
            <a:spLocks noGrp="1"/>
          </p:cNvSpPr>
          <p:nvPr>
            <p:ph idx="1"/>
          </p:nvPr>
        </p:nvSpPr>
        <p:spPr>
          <a:xfrm>
            <a:off x="677334" y="1744953"/>
            <a:ext cx="8596668" cy="3880773"/>
          </a:xfrm>
        </p:spPr>
        <p:txBody>
          <a:bodyPr>
            <a:noAutofit/>
          </a:bodyPr>
          <a:lstStyle/>
          <a:p>
            <a:pPr marL="0" indent="0">
              <a:lnSpc>
                <a:spcPct val="150000"/>
              </a:lnSpc>
              <a:buNone/>
            </a:pPr>
            <a:r>
              <a:rPr lang="en-US" sz="2800" b="1" dirty="0" smtClean="0"/>
              <a:t>By </a:t>
            </a:r>
            <a:r>
              <a:rPr lang="en-US" sz="2800" b="1" dirty="0"/>
              <a:t>2017 China is one of the  most important FDI </a:t>
            </a:r>
            <a:r>
              <a:rPr lang="en-US" sz="2800" b="1" dirty="0" smtClean="0"/>
              <a:t>source</a:t>
            </a:r>
            <a:r>
              <a:rPr lang="en-US" sz="2800" b="1" dirty="0"/>
              <a:t>, and destination, among developing countries, behind economically more </a:t>
            </a:r>
            <a:r>
              <a:rPr lang="en-US" sz="2800" b="1" dirty="0" smtClean="0"/>
              <a:t>advanced economies </a:t>
            </a:r>
            <a:r>
              <a:rPr lang="en-US" sz="2800" b="1" dirty="0"/>
              <a:t>such as the EU, Hong Kong, South Korea, Taiwan and Singapore. </a:t>
            </a:r>
          </a:p>
        </p:txBody>
      </p:sp>
    </p:spTree>
    <p:extLst>
      <p:ext uri="{BB962C8B-B14F-4D97-AF65-F5344CB8AC3E}">
        <p14:creationId xmlns:p14="http://schemas.microsoft.com/office/powerpoint/2010/main" val="2196228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High-Skilled </a:t>
            </a:r>
            <a:r>
              <a:rPr lang="en-US" dirty="0" smtClean="0"/>
              <a:t>Majority: Two </a:t>
            </a:r>
            <a:r>
              <a:rPr lang="en-US" dirty="0"/>
              <a:t>conflicting forces at </a:t>
            </a:r>
            <a:r>
              <a:rPr lang="en-US" dirty="0" smtClean="0"/>
              <a:t>play</a:t>
            </a:r>
            <a:endParaRPr lang="en-US" dirty="0"/>
          </a:p>
        </p:txBody>
      </p:sp>
      <p:sp>
        <p:nvSpPr>
          <p:cNvPr id="3" name="Content Placeholder 2"/>
          <p:cNvSpPr>
            <a:spLocks noGrp="1"/>
          </p:cNvSpPr>
          <p:nvPr>
            <p:ph idx="1"/>
          </p:nvPr>
        </p:nvSpPr>
        <p:spPr/>
        <p:txBody>
          <a:bodyPr>
            <a:normAutofit fontScale="25000" lnSpcReduction="20000"/>
          </a:bodyPr>
          <a:lstStyle/>
          <a:p>
            <a:pPr>
              <a:lnSpc>
                <a:spcPct val="250000"/>
              </a:lnSpc>
              <a:buAutoNum type="arabicPeriod"/>
            </a:pPr>
            <a:r>
              <a:rPr lang="en-US" dirty="0" smtClean="0"/>
              <a:t>1</a:t>
            </a:r>
          </a:p>
          <a:p>
            <a:pPr marL="0" indent="0">
              <a:lnSpc>
                <a:spcPct val="250000"/>
              </a:lnSpc>
              <a:buNone/>
            </a:pPr>
            <a:r>
              <a:rPr lang="en-US" sz="5100" dirty="0" smtClean="0"/>
              <a:t>Return on savings r of low-skilled rises ,</a:t>
            </a:r>
          </a:p>
          <a:p>
            <a:pPr marL="0" indent="0">
              <a:lnSpc>
                <a:spcPct val="250000"/>
              </a:lnSpc>
              <a:buNone/>
            </a:pPr>
            <a:r>
              <a:rPr lang="en-US" sz="5100" dirty="0" smtClean="0"/>
              <a:t>Wages and </a:t>
            </a:r>
            <a:r>
              <a:rPr lang="en-US" sz="5100" dirty="0"/>
              <a:t>social benefits </a:t>
            </a:r>
            <a:r>
              <a:rPr lang="en-US" sz="5100" dirty="0" smtClean="0"/>
              <a:t>fall</a:t>
            </a:r>
            <a:r>
              <a:rPr lang="en-US" dirty="0" smtClean="0"/>
              <a:t>.</a:t>
            </a:r>
          </a:p>
          <a:p>
            <a:pPr marL="0" indent="0">
              <a:lnSpc>
                <a:spcPct val="250000"/>
              </a:lnSpc>
              <a:buNone/>
            </a:pPr>
            <a:r>
              <a:rPr lang="en-US" dirty="0" smtClean="0"/>
              <a:t> </a:t>
            </a:r>
            <a:r>
              <a:rPr lang="en-US" sz="8000" dirty="0"/>
              <a:t>If </a:t>
            </a:r>
            <a:r>
              <a:rPr lang="en-US" sz="8000" dirty="0" smtClean="0"/>
              <a:t>low-skilled  </a:t>
            </a:r>
            <a:r>
              <a:rPr lang="en-US" sz="8000" b="1" dirty="0"/>
              <a:t>initial endowment (wealth) </a:t>
            </a:r>
            <a:r>
              <a:rPr lang="en-US" sz="8000" dirty="0"/>
              <a:t>is sufficiently low, </a:t>
            </a:r>
            <a:r>
              <a:rPr lang="en-US" sz="8000" dirty="0" smtClean="0"/>
              <a:t>or if </a:t>
            </a:r>
            <a:r>
              <a:rPr lang="en-US" sz="8000" dirty="0"/>
              <a:t>the low-skilled have preferences that lead them to save much less relative to their endowments than the high-skilled, then the gains-to-all result might not hold.</a:t>
            </a:r>
          </a:p>
          <a:p>
            <a:pPr>
              <a:lnSpc>
                <a:spcPct val="250000"/>
              </a:lnSpc>
            </a:pPr>
            <a:endParaRPr lang="en-US" sz="8000" dirty="0"/>
          </a:p>
          <a:p>
            <a:endParaRPr lang="en-US" dirty="0"/>
          </a:p>
        </p:txBody>
      </p:sp>
    </p:spTree>
    <p:extLst>
      <p:ext uri="{BB962C8B-B14F-4D97-AF65-F5344CB8AC3E}">
        <p14:creationId xmlns:p14="http://schemas.microsoft.com/office/powerpoint/2010/main" val="11121727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Welfare State</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Nevertheless, the welfare state system, either under the high-skilled regime or under the low-skilled regime, acts as a device that compensates the loser at the expense of the winner in a way that financial globalization generates in effect Pareto improving changes.</a:t>
            </a:r>
          </a:p>
        </p:txBody>
      </p:sp>
    </p:spTree>
    <p:extLst>
      <p:ext uri="{BB962C8B-B14F-4D97-AF65-F5344CB8AC3E}">
        <p14:creationId xmlns:p14="http://schemas.microsoft.com/office/powerpoint/2010/main" val="40945712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 of labor-labor and labor-capital Input Substitution</a:t>
            </a:r>
            <a:endParaRPr lang="en-US" dirty="0"/>
          </a:p>
        </p:txBody>
      </p:sp>
      <p:sp>
        <p:nvSpPr>
          <p:cNvPr id="3" name="Content Placeholder 2"/>
          <p:cNvSpPr>
            <a:spLocks noGrp="1"/>
          </p:cNvSpPr>
          <p:nvPr>
            <p:ph idx="1"/>
          </p:nvPr>
        </p:nvSpPr>
        <p:spPr/>
        <p:txBody>
          <a:bodyPr>
            <a:normAutofit fontScale="25000" lnSpcReduction="20000"/>
          </a:bodyPr>
          <a:lstStyle/>
          <a:p>
            <a:pPr marL="0" indent="0">
              <a:lnSpc>
                <a:spcPct val="200000"/>
              </a:lnSpc>
              <a:buNone/>
            </a:pPr>
            <a:r>
              <a:rPr lang="en-US" sz="9600" dirty="0" smtClean="0"/>
              <a:t>Recall that we  assume </a:t>
            </a:r>
            <a:r>
              <a:rPr lang="en-US" sz="9600" dirty="0"/>
              <a:t>perfect substitution between the two labor skill types and complementarity between capital and labor. If there is complementarity- relation between all factors of production (</a:t>
            </a:r>
            <a:r>
              <a:rPr lang="en-US" sz="9600" dirty="0" err="1"/>
              <a:t>Krusell</a:t>
            </a:r>
            <a:r>
              <a:rPr lang="en-US" sz="9600" dirty="0"/>
              <a:t> et al (2000) , our result is still valid. </a:t>
            </a:r>
            <a:r>
              <a:rPr lang="en-US" sz="9600" dirty="0" smtClean="0"/>
              <a:t>who </a:t>
            </a:r>
            <a:r>
              <a:rPr lang="en-US" sz="9600" dirty="0"/>
              <a:t>analyzed US data, decompose capital into equipment and structures.</a:t>
            </a:r>
          </a:p>
          <a:p>
            <a:pPr marL="0" indent="0">
              <a:lnSpc>
                <a:spcPct val="200000"/>
              </a:lnSpc>
              <a:buNone/>
            </a:pPr>
            <a:r>
              <a:rPr lang="en-US" dirty="0"/>
              <a:t> </a:t>
            </a:r>
          </a:p>
        </p:txBody>
      </p:sp>
    </p:spTree>
    <p:extLst>
      <p:ext uri="{BB962C8B-B14F-4D97-AF65-F5344CB8AC3E}">
        <p14:creationId xmlns:p14="http://schemas.microsoft.com/office/powerpoint/2010/main" val="9904086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Welfare State and  Aging</a:t>
            </a:r>
            <a:endParaRPr lang="en-US" dirty="0"/>
          </a:p>
        </p:txBody>
      </p:sp>
    </p:spTree>
    <p:extLst>
      <p:ext uri="{BB962C8B-B14F-4D97-AF65-F5344CB8AC3E}">
        <p14:creationId xmlns:p14="http://schemas.microsoft.com/office/powerpoint/2010/main" val="22455397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Fiscal Burden Hypothesis vs the Magnet Hypothesis</a:t>
            </a:r>
            <a:endParaRPr lang="en-US" dirty="0"/>
          </a:p>
        </p:txBody>
      </p:sp>
      <p:sp>
        <p:nvSpPr>
          <p:cNvPr id="3" name="Content Placeholder 2"/>
          <p:cNvSpPr>
            <a:spLocks noGrp="1"/>
          </p:cNvSpPr>
          <p:nvPr>
            <p:ph idx="1"/>
          </p:nvPr>
        </p:nvSpPr>
        <p:spPr/>
        <p:txBody>
          <a:bodyPr>
            <a:normAutofit fontScale="92500" lnSpcReduction="10000"/>
          </a:bodyPr>
          <a:lstStyle/>
          <a:p>
            <a:r>
              <a:rPr lang="en-US" dirty="0"/>
              <a:t>Razin and </a:t>
            </a:r>
            <a:r>
              <a:rPr lang="en-US" dirty="0" err="1"/>
              <a:t>Wahba</a:t>
            </a:r>
            <a:r>
              <a:rPr lang="en-US" dirty="0"/>
              <a:t> (2015) examine two hypotheses associated with migration skill mix: the fiscal burden hypothesis and the magnet hypothesis. The former asserts that under host-country migration policies the rise in the generosity of the welfare state will skew the skill mix toward skilled migrants because they can ease fiscal burden. The other hypothesis asserts that under free migration would-be low-skilled migrants will be more attracted to the welfare state, so that a more generous welfare state will have its skill mix skewed toward the low-skilled migrants. Accordingly, they investigate the effect of welfare state generosity on the difference between skilled and unskilled migration rates, and the role of mobility restriction in shaping this effect. They utilize the free labor movement within the European Union plus Norway and Switzerland (henceforth referred to as EUROPE, or EUR) and the restricted movement from outside EUROPE in order to compare the free-migration regime to the controlled-migration regime. Using bilateral migration movements, and splitting the sample among flows within EUROPE and flows from outside EUROPE, they identify the migration regime effect.</a:t>
            </a:r>
          </a:p>
          <a:p>
            <a:endParaRPr lang="en-US" dirty="0"/>
          </a:p>
          <a:p>
            <a:endParaRPr lang="en-US" dirty="0"/>
          </a:p>
        </p:txBody>
      </p:sp>
    </p:spTree>
    <p:extLst>
      <p:ext uri="{BB962C8B-B14F-4D97-AF65-F5344CB8AC3E}">
        <p14:creationId xmlns:p14="http://schemas.microsoft.com/office/powerpoint/2010/main" val="30608040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The </a:t>
            </a:r>
            <a:r>
              <a:rPr lang="en-US" altLang="en-US" dirty="0">
                <a:solidFill>
                  <a:schemeClr val="tx1"/>
                </a:solidFill>
                <a:latin typeface="Calibri" panose="020F0502020204030204" pitchFamily="34" charset="0"/>
                <a:ea typeface="Times New Roman" panose="02020603050405020304" pitchFamily="18" charset="0"/>
                <a:cs typeface="Arial" panose="020B0604020202020204" pitchFamily="34" charset="0"/>
              </a:rPr>
              <a:t>Generosity of The Welfare State and the Skill Composition of Migration: Free versus Controlled Migration, selected variables</a:t>
            </a:r>
            <a:r>
              <a:rPr lang="en-US" altLang="en-US" sz="3200" baseline="30000" dirty="0">
                <a:solidFill>
                  <a:schemeClr val="tx1"/>
                </a:solidFill>
                <a:latin typeface="Calibri" panose="020F0502020204030204" pitchFamily="34" charset="0"/>
                <a:ea typeface="Times New Roman" panose="02020603050405020304" pitchFamily="18" charset="0"/>
                <a:cs typeface="Arial" panose="020B0604020202020204" pitchFamily="34" charset="0"/>
                <a:hlinkClick r:id="rId2"/>
              </a:rPr>
              <a:t>[</a:t>
            </a:r>
            <a:r>
              <a:rPr lang="en-US" altLang="en-US" sz="3200" baseline="30000" dirty="0" bmk="">
                <a:solidFill>
                  <a:schemeClr val="tx1"/>
                </a:solidFill>
                <a:latin typeface="Calibri" panose="020F0502020204030204" pitchFamily="34" charset="0"/>
                <a:ea typeface="Times New Roman" panose="02020603050405020304" pitchFamily="18" charset="0"/>
                <a:cs typeface="Arial" panose="020B0604020202020204" pitchFamily="34" charset="0"/>
                <a:hlinkClick r:id="rId2"/>
              </a:rPr>
              <a:t>1</a:t>
            </a:r>
            <a:endParaRPr lang="en-US" dirty="0"/>
          </a:p>
        </p:txBody>
      </p:sp>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idx="1"/>
                <p:extLst>
                  <p:ext uri="{D42A27DB-BD31-4B8C-83A1-F6EECF244321}">
                    <p14:modId xmlns:p14="http://schemas.microsoft.com/office/powerpoint/2010/main" val="3621555626"/>
                  </p:ext>
                </p:extLst>
              </p:nvPr>
            </p:nvGraphicFramePr>
            <p:xfrm>
              <a:off x="1952919" y="2305456"/>
              <a:ext cx="5754370" cy="2001644"/>
            </p:xfrm>
            <a:graphic>
              <a:graphicData uri="http://schemas.openxmlformats.org/drawingml/2006/table">
                <a:tbl>
                  <a:tblPr firstRow="1" firstCol="1" bandRow="1">
                    <a:tableStyleId>{5C22544A-7EE6-4342-B048-85BDC9FD1C3A}</a:tableStyleId>
                  </a:tblPr>
                  <a:tblGrid>
                    <a:gridCol w="1917700"/>
                    <a:gridCol w="1918335"/>
                    <a:gridCol w="1918335"/>
                  </a:tblGrid>
                  <a:tr h="76352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Category One and Two (EUR &amp; DC to EUR)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Category One and Three (EUR &amp; LDC to EUR)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nSpc>
                              <a:spcPct val="107000"/>
                            </a:lnSpc>
                            <a:spcBef>
                              <a:spcPts val="0"/>
                            </a:spcBef>
                            <a:spcAft>
                              <a:spcPts val="0"/>
                            </a:spcAft>
                          </a:pPr>
                          <a:r>
                            <a:rPr lang="en-US" sz="1100">
                              <a:effectLst/>
                            </a:rPr>
                            <a:t>Benefits per capita (</a:t>
                          </a:r>
                          <a14:m>
                            <m:oMath xmlns:m="http://schemas.openxmlformats.org/officeDocument/2006/math">
                              <m:sSub>
                                <m:sSubPr>
                                  <m:ctrlPr>
                                    <a:rPr lang="en-US" sz="1100">
                                      <a:effectLst/>
                                    </a:rPr>
                                  </m:ctrlPr>
                                </m:sSubPr>
                                <m:e>
                                  <m:r>
                                    <a:rPr lang="en-US" sz="1100">
                                      <a:effectLst/>
                                    </a:rPr>
                                    <m:t>𝑏</m:t>
                                  </m:r>
                                </m:e>
                                <m:sub>
                                  <m:r>
                                    <a:rPr lang="en-US" sz="1100">
                                      <a:effectLst/>
                                    </a:rPr>
                                    <m:t>𝑑</m:t>
                                  </m:r>
                                </m:sub>
                              </m:sSub>
                            </m:oMath>
                          </a14:m>
                          <a:r>
                            <a:rPr lang="en-US" sz="11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-0.170</a:t>
                          </a:r>
                        </a:p>
                        <a:p>
                          <a:pPr marL="0" marR="0">
                            <a:lnSpc>
                              <a:spcPct val="107000"/>
                            </a:lnSpc>
                            <a:spcBef>
                              <a:spcPts val="0"/>
                            </a:spcBef>
                            <a:spcAft>
                              <a:spcPts val="0"/>
                            </a:spcAft>
                          </a:pPr>
                          <a:r>
                            <a:rPr lang="en-US" sz="1100">
                              <a:effectLst/>
                            </a:rPr>
                            <a:t>(0.070)**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-0.178</a:t>
                          </a:r>
                        </a:p>
                        <a:p>
                          <a:pPr marL="0" marR="0">
                            <a:lnSpc>
                              <a:spcPct val="107000"/>
                            </a:lnSpc>
                            <a:spcBef>
                              <a:spcPts val="0"/>
                            </a:spcBef>
                            <a:spcAft>
                              <a:spcPts val="0"/>
                            </a:spcAft>
                          </a:pPr>
                          <a:r>
                            <a:rPr lang="en-US" sz="1100">
                              <a:effectLst/>
                            </a:rPr>
                            <a:t>(0.064)***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nSpc>
                              <a:spcPct val="107000"/>
                            </a:lnSpc>
                            <a:spcBef>
                              <a:spcPts val="0"/>
                            </a:spcBef>
                            <a:spcAft>
                              <a:spcPts val="0"/>
                            </a:spcAft>
                          </a:pPr>
                          <a:r>
                            <a:rPr lang="en-US" sz="1100">
                              <a:effectLst/>
                            </a:rPr>
                            <a:t>Lagged Benefits (</a:t>
                          </a:r>
                          <a14:m>
                            <m:oMath xmlns:m="http://schemas.openxmlformats.org/officeDocument/2006/math">
                              <m:sSub>
                                <m:sSubPr>
                                  <m:ctrlPr>
                                    <a:rPr lang="en-US" sz="1100">
                                      <a:effectLst/>
                                    </a:rPr>
                                  </m:ctrlPr>
                                </m:sSubPr>
                                <m:e>
                                  <m:r>
                                    <a:rPr lang="en-US" sz="1100">
                                      <a:effectLst/>
                                    </a:rPr>
                                    <m:t>𝑏</m:t>
                                  </m:r>
                                </m:e>
                                <m:sub>
                                  <m:r>
                                    <a:rPr lang="en-US" sz="1100">
                                      <a:effectLst/>
                                    </a:rPr>
                                    <m:t>𝑑</m:t>
                                  </m:r>
                                </m:sub>
                              </m:sSub>
                              <m:sSub>
                                <m:sSubPr>
                                  <m:ctrlPr>
                                    <a:rPr lang="en-US" sz="1100">
                                      <a:effectLst/>
                                    </a:rPr>
                                  </m:ctrlPr>
                                </m:sSubPr>
                                <m:e>
                                  <m:r>
                                    <a:rPr lang="en-US" sz="1100">
                                      <a:effectLst/>
                                    </a:rPr>
                                    <m:t>𝐼</m:t>
                                  </m:r>
                                </m:e>
                                <m:sub>
                                  <m:r>
                                    <a:rPr lang="en-US" sz="1100">
                                      <a:effectLst/>
                                    </a:rPr>
                                    <m:t>𝑜</m:t>
                                  </m:r>
                                  <m:r>
                                    <a:rPr lang="en-US" sz="1100">
                                      <a:effectLst/>
                                    </a:rPr>
                                    <m:t>,</m:t>
                                  </m:r>
                                  <m:r>
                                    <a:rPr lang="en-US" sz="1100">
                                      <a:effectLst/>
                                    </a:rPr>
                                    <m:t>𝑑</m:t>
                                  </m:r>
                                </m:sub>
                              </m:sSub>
                            </m:oMath>
                          </a14:m>
                          <a:r>
                            <a:rPr lang="en-US" sz="11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0.207</a:t>
                          </a:r>
                        </a:p>
                        <a:p>
                          <a:pPr marL="0" marR="0">
                            <a:lnSpc>
                              <a:spcPct val="107000"/>
                            </a:lnSpc>
                            <a:spcBef>
                              <a:spcPts val="0"/>
                            </a:spcBef>
                            <a:spcAft>
                              <a:spcPts val="0"/>
                            </a:spcAft>
                          </a:pPr>
                          <a:r>
                            <a:rPr lang="en-US" sz="1100">
                              <a:effectLst/>
                            </a:rPr>
                            <a:t>(0.077)***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0.194</a:t>
                          </a:r>
                        </a:p>
                        <a:p>
                          <a:pPr marL="0" marR="0">
                            <a:lnSpc>
                              <a:spcPct val="107000"/>
                            </a:lnSpc>
                            <a:spcBef>
                              <a:spcPts val="0"/>
                            </a:spcBef>
                            <a:spcAft>
                              <a:spcPts val="0"/>
                            </a:spcAft>
                          </a:pPr>
                          <a:r>
                            <a:rPr lang="en-US" sz="1100">
                              <a:effectLst/>
                            </a:rPr>
                            <a:t>(0.080)*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nSpc>
                              <a:spcPct val="107000"/>
                            </a:lnSpc>
                            <a:spcBef>
                              <a:spcPts val="0"/>
                            </a:spcBef>
                            <a:spcAft>
                              <a:spcPts val="0"/>
                            </a:spcAft>
                          </a:pPr>
                          <a:r>
                            <a:rPr lang="en-US" sz="1100">
                              <a:effectLst/>
                            </a:rPr>
                            <a:t>Chi2(1)</a:t>
                          </a:r>
                          <a14:m>
                            <m:oMath xmlns:m="http://schemas.openxmlformats.org/officeDocument/2006/math">
                              <m:r>
                                <a:rPr lang="en-US" sz="1100">
                                  <a:effectLst/>
                                </a:rPr>
                                <m:t> </m:t>
                              </m:r>
                              <m:sSub>
                                <m:sSubPr>
                                  <m:ctrlPr>
                                    <a:rPr lang="en-US" sz="1100">
                                      <a:effectLst/>
                                    </a:rPr>
                                  </m:ctrlPr>
                                </m:sSubPr>
                                <m:e>
                                  <m:r>
                                    <a:rPr lang="en-US" sz="1100">
                                      <a:effectLst/>
                                    </a:rPr>
                                    <m:t>𝛽</m:t>
                                  </m:r>
                                </m:e>
                                <m:sub>
                                  <m:r>
                                    <a:rPr lang="en-US" sz="1100">
                                      <a:effectLst/>
                                    </a:rPr>
                                    <m:t>2</m:t>
                                  </m:r>
                                </m:sub>
                              </m:sSub>
                              <m:r>
                                <a:rPr lang="en-US" sz="1100">
                                  <a:effectLst/>
                                </a:rPr>
                                <m:t>+</m:t>
                              </m:r>
                              <m:sSub>
                                <m:sSubPr>
                                  <m:ctrlPr>
                                    <a:rPr lang="en-US" sz="1100">
                                      <a:effectLst/>
                                    </a:rPr>
                                  </m:ctrlPr>
                                </m:sSubPr>
                                <m:e>
                                  <m:r>
                                    <a:rPr lang="en-US" sz="1100">
                                      <a:effectLst/>
                                    </a:rPr>
                                    <m:t>𝛽</m:t>
                                  </m:r>
                                </m:e>
                                <m:sub>
                                  <m:r>
                                    <a:rPr lang="en-US" sz="1100">
                                      <a:effectLst/>
                                    </a:rPr>
                                    <m:t>3</m:t>
                                  </m:r>
                                </m:sub>
                              </m:sSub>
                            </m:oMath>
                          </a14:m>
                          <a:r>
                            <a:rPr lang="en-US" sz="1100">
                              <a:effectLst/>
                            </a:rPr>
                            <a:t>&gt;0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7.72***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7.83***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nSpc>
                              <a:spcPct val="107000"/>
                            </a:lnSpc>
                            <a:spcBef>
                              <a:spcPts val="0"/>
                            </a:spcBef>
                            <a:spcAft>
                              <a:spcPts val="0"/>
                            </a:spcAft>
                          </a:pPr>
                          <a:r>
                            <a:rPr lang="en-US" sz="1100">
                              <a:effectLst/>
                            </a:rPr>
                            <a:t>Observations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360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534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marL="0" marR="0">
                            <a:lnSpc>
                              <a:spcPct val="107000"/>
                            </a:lnSpc>
                            <a:spcBef>
                              <a:spcPts val="0"/>
                            </a:spcBef>
                            <a:spcAft>
                              <a:spcPts val="0"/>
                            </a:spcAft>
                          </a:pPr>
                          <a:r>
                            <a:rPr lang="en-US" sz="1100">
                              <a:effectLst/>
                            </a:rPr>
                            <a:t>R-squared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0.871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effectLst/>
                            </a:rPr>
                            <a:t>0.835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mc:Choice>
        <mc:Fallback>
          <p:graphicFrame>
            <p:nvGraphicFramePr>
              <p:cNvPr id="4" name="Content Placeholder 3"/>
              <p:cNvGraphicFramePr>
                <a:graphicFrameLocks noGrp="1"/>
              </p:cNvGraphicFramePr>
              <p:nvPr>
                <p:ph idx="1"/>
                <p:extLst>
                  <p:ext uri="{D42A27DB-BD31-4B8C-83A1-F6EECF244321}">
                    <p14:modId xmlns:p14="http://schemas.microsoft.com/office/powerpoint/2010/main" val="3621555626"/>
                  </p:ext>
                </p:extLst>
              </p:nvPr>
            </p:nvGraphicFramePr>
            <p:xfrm>
              <a:off x="1952919" y="2305456"/>
              <a:ext cx="5754370" cy="2001644"/>
            </p:xfrm>
            <a:graphic>
              <a:graphicData uri="http://schemas.openxmlformats.org/drawingml/2006/table">
                <a:tbl>
                  <a:tblPr firstRow="1" firstCol="1" bandRow="1">
                    <a:tableStyleId>{5C22544A-7EE6-4342-B048-85BDC9FD1C3A}</a:tableStyleId>
                  </a:tblPr>
                  <a:tblGrid>
                    <a:gridCol w="1917700"/>
                    <a:gridCol w="1918335"/>
                    <a:gridCol w="1918335"/>
                  </a:tblGrid>
                  <a:tr h="76352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Category One and Two (EUR &amp; DC to EUR)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Category One and Three (EUR &amp; LDC to EUR)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49822">
                    <a:tc>
                      <a:txBody>
                        <a:bodyPr/>
                        <a:lstStyle/>
                        <a:p>
                          <a:endParaRPr lang="en-US"/>
                        </a:p>
                      </a:txBody>
                      <a:tcPr marL="68580" marR="68580" marT="0" marB="0">
                        <a:blipFill rotWithShape="0">
                          <a:blip r:embed="rId3"/>
                          <a:stretch>
                            <a:fillRect l="-317" t="-229310" r="-201270" b="-274138"/>
                          </a:stretch>
                        </a:blipFill>
                      </a:tcPr>
                    </a:tc>
                    <a:tc>
                      <a:txBody>
                        <a:bodyPr/>
                        <a:lstStyle/>
                        <a:p>
                          <a:pPr marL="0" marR="0">
                            <a:lnSpc>
                              <a:spcPct val="107000"/>
                            </a:lnSpc>
                            <a:spcBef>
                              <a:spcPts val="0"/>
                            </a:spcBef>
                            <a:spcAft>
                              <a:spcPts val="0"/>
                            </a:spcAft>
                          </a:pPr>
                          <a:r>
                            <a:rPr lang="en-US" sz="1100">
                              <a:effectLst/>
                            </a:rPr>
                            <a:t>-0.170</a:t>
                          </a:r>
                        </a:p>
                        <a:p>
                          <a:pPr marL="0" marR="0">
                            <a:lnSpc>
                              <a:spcPct val="107000"/>
                            </a:lnSpc>
                            <a:spcBef>
                              <a:spcPts val="0"/>
                            </a:spcBef>
                            <a:spcAft>
                              <a:spcPts val="0"/>
                            </a:spcAft>
                          </a:pPr>
                          <a:r>
                            <a:rPr lang="en-US" sz="1100">
                              <a:effectLst/>
                            </a:rPr>
                            <a:t>(0.070)**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-0.178</a:t>
                          </a:r>
                        </a:p>
                        <a:p>
                          <a:pPr marL="0" marR="0">
                            <a:lnSpc>
                              <a:spcPct val="107000"/>
                            </a:lnSpc>
                            <a:spcBef>
                              <a:spcPts val="0"/>
                            </a:spcBef>
                            <a:spcAft>
                              <a:spcPts val="0"/>
                            </a:spcAft>
                          </a:pPr>
                          <a:r>
                            <a:rPr lang="en-US" sz="1100">
                              <a:effectLst/>
                            </a:rPr>
                            <a:t>(0.064)***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49822">
                    <a:tc>
                      <a:txBody>
                        <a:bodyPr/>
                        <a:lstStyle/>
                        <a:p>
                          <a:endParaRPr lang="en-US"/>
                        </a:p>
                      </a:txBody>
                      <a:tcPr marL="68580" marR="68580" marT="0" marB="0">
                        <a:blipFill rotWithShape="0">
                          <a:blip r:embed="rId3"/>
                          <a:stretch>
                            <a:fillRect l="-317" t="-335088" r="-201270" b="-178947"/>
                          </a:stretch>
                        </a:blipFill>
                      </a:tcPr>
                    </a:tc>
                    <a:tc>
                      <a:txBody>
                        <a:bodyPr/>
                        <a:lstStyle/>
                        <a:p>
                          <a:pPr marL="0" marR="0">
                            <a:lnSpc>
                              <a:spcPct val="107000"/>
                            </a:lnSpc>
                            <a:spcBef>
                              <a:spcPts val="0"/>
                            </a:spcBef>
                            <a:spcAft>
                              <a:spcPts val="0"/>
                            </a:spcAft>
                          </a:pPr>
                          <a:r>
                            <a:rPr lang="en-US" sz="1100">
                              <a:effectLst/>
                            </a:rPr>
                            <a:t>0.207</a:t>
                          </a:r>
                        </a:p>
                        <a:p>
                          <a:pPr marL="0" marR="0">
                            <a:lnSpc>
                              <a:spcPct val="107000"/>
                            </a:lnSpc>
                            <a:spcBef>
                              <a:spcPts val="0"/>
                            </a:spcBef>
                            <a:spcAft>
                              <a:spcPts val="0"/>
                            </a:spcAft>
                          </a:pPr>
                          <a:r>
                            <a:rPr lang="en-US" sz="1100">
                              <a:effectLst/>
                            </a:rPr>
                            <a:t>(0.077)***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0.194</a:t>
                          </a:r>
                        </a:p>
                        <a:p>
                          <a:pPr marL="0" marR="0">
                            <a:lnSpc>
                              <a:spcPct val="107000"/>
                            </a:lnSpc>
                            <a:spcBef>
                              <a:spcPts val="0"/>
                            </a:spcBef>
                            <a:spcAft>
                              <a:spcPts val="0"/>
                            </a:spcAft>
                          </a:pPr>
                          <a:r>
                            <a:rPr lang="en-US" sz="1100">
                              <a:effectLst/>
                            </a:rPr>
                            <a:t>(0.080)*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97612">
                    <a:tc>
                      <a:txBody>
                        <a:bodyPr/>
                        <a:lstStyle/>
                        <a:p>
                          <a:endParaRPr lang="en-US"/>
                        </a:p>
                      </a:txBody>
                      <a:tcPr marL="68580" marR="68580" marT="0" marB="0">
                        <a:blipFill rotWithShape="0">
                          <a:blip r:embed="rId3"/>
                          <a:stretch>
                            <a:fillRect l="-317" t="-751515" r="-201270" b="-209091"/>
                          </a:stretch>
                        </a:blipFill>
                      </a:tcPr>
                    </a:tc>
                    <a:tc>
                      <a:txBody>
                        <a:bodyPr/>
                        <a:lstStyle/>
                        <a:p>
                          <a:pPr marL="0" marR="0">
                            <a:lnSpc>
                              <a:spcPct val="107000"/>
                            </a:lnSpc>
                            <a:spcBef>
                              <a:spcPts val="0"/>
                            </a:spcBef>
                            <a:spcAft>
                              <a:spcPts val="0"/>
                            </a:spcAft>
                          </a:pPr>
                          <a:r>
                            <a:rPr lang="en-US" sz="1100">
                              <a:effectLst/>
                            </a:rPr>
                            <a:t>7.72***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7.83***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70434">
                    <a:tc>
                      <a:txBody>
                        <a:bodyPr/>
                        <a:lstStyle/>
                        <a:p>
                          <a:pPr marL="0" marR="0">
                            <a:lnSpc>
                              <a:spcPct val="107000"/>
                            </a:lnSpc>
                            <a:spcBef>
                              <a:spcPts val="0"/>
                            </a:spcBef>
                            <a:spcAft>
                              <a:spcPts val="0"/>
                            </a:spcAft>
                          </a:pPr>
                          <a:r>
                            <a:rPr lang="en-US" sz="1100">
                              <a:effectLst/>
                            </a:rPr>
                            <a:t>Observations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360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534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70434">
                    <a:tc>
                      <a:txBody>
                        <a:bodyPr/>
                        <a:lstStyle/>
                        <a:p>
                          <a:pPr marL="0" marR="0">
                            <a:lnSpc>
                              <a:spcPct val="107000"/>
                            </a:lnSpc>
                            <a:spcBef>
                              <a:spcPts val="0"/>
                            </a:spcBef>
                            <a:spcAft>
                              <a:spcPts val="0"/>
                            </a:spcAft>
                          </a:pPr>
                          <a:r>
                            <a:rPr lang="en-US" sz="1100">
                              <a:effectLst/>
                            </a:rPr>
                            <a:t>R-squared</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0.871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effectLst/>
                            </a:rPr>
                            <a:t>0.835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mc:Fallback>
      </mc:AlternateContent>
      <p:sp>
        <p:nvSpPr>
          <p:cNvPr id="5" name="Rectangle 1"/>
          <p:cNvSpPr>
            <a:spLocks noChangeArrowheads="1"/>
          </p:cNvSpPr>
          <p:nvPr/>
        </p:nvSpPr>
        <p:spPr bwMode="auto">
          <a:xfrm>
            <a:off x="1067544" y="2112910"/>
            <a:ext cx="213520"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30000" dirty="0" smtClean="0" bmk="">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hlinkClick r:id="rId2"/>
              </a:rPr>
              <a:t>]</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2098675" y="3751263"/>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3"/>
          <p:cNvSpPr>
            <a:spLocks noChangeArrowheads="1"/>
          </p:cNvSpPr>
          <p:nvPr/>
        </p:nvSpPr>
        <p:spPr bwMode="auto">
          <a:xfrm>
            <a:off x="677334" y="4400836"/>
            <a:ext cx="8809463"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4"/>
              </a:rPr>
              <a:t>[</a:t>
            </a:r>
            <a:r>
              <a:rPr kumimoji="0" lang="en-US" altLang="en-US" sz="1100" b="0" i="0" u="none" strike="noStrike" cap="none" normalizeH="0" baseline="30000" dirty="0" smtClean="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4"/>
              </a:rPr>
              <a:t>1]</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Io</a:t>
            </a:r>
            <a:r>
              <a:rPr kumimoji="0" lang="en-US" altLang="en-US" sz="1200" b="0" i="0"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d</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is an index function which assumes a value of zero when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o,d</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belong to the first category (free migration within the EUR countries)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and a value of one when (o, d) belongs the second and third categories (controlled migration). </a:t>
            </a:r>
            <a:r>
              <a:rPr kumimoji="0" lang="en-US" altLang="en-US" sz="1200"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ϵt</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is the residual variable.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The dependent variable in this equation (</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DMo</a:t>
            </a:r>
            <a:r>
              <a:rPr kumimoji="0" lang="en-US" altLang="en-US" sz="1200" b="0" i="0"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d</a:t>
            </a:r>
            <a:r>
              <a:rPr kumimoji="0" lang="en-US" altLang="en-US" sz="1200" b="0" i="0"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captures the skill composition of migration (a higher value indicates a composition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tilted in favor of the high-skilled). The value of </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DMo</a:t>
            </a:r>
            <a:r>
              <a:rPr kumimoji="0" lang="en-US" altLang="en-US" sz="1200" b="0" i="0"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d</a:t>
            </a:r>
            <a:r>
              <a:rPr kumimoji="0" lang="en-US" altLang="en-US" sz="1200" b="0" i="0"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in the estimation consists of the changes in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values of the components </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mo</a:t>
            </a:r>
            <a:r>
              <a:rPr kumimoji="0" lang="en-US" altLang="en-US" sz="1200" b="0" i="0"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di</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and </a:t>
            </a:r>
            <a:r>
              <a:rPr kumimoji="0" lang="en-US" altLang="en-US" sz="1200"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Poi</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i</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s,u</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defining </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DMo</a:t>
            </a:r>
            <a:r>
              <a:rPr kumimoji="0" lang="en-US" altLang="en-US" sz="1200" b="0" i="0"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d</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in equation (6.1) between the year 2000 and the year 1990.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The explanatory variables consists of the social benefit in the destination country and a bunch of other control variables.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In a free migration regime  (</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Io</a:t>
            </a:r>
            <a:r>
              <a:rPr kumimoji="0" lang="en-US" altLang="en-US" sz="1200" b="0" i="0"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d</a:t>
            </a:r>
            <a:r>
              <a:rPr kumimoji="0" lang="en-US" altLang="en-US" sz="1200" b="0" i="0"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=0</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the effect of the social benefit on regime skill composition of migrants is given by the parameter </a:t>
            </a:r>
            <a:r>
              <a:rPr kumimoji="0" lang="en-US" altLang="en-US" sz="1200"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βζ</a:t>
            </a:r>
            <a:r>
              <a:rPr kumimoji="0" lang="en-US" altLang="en-US" sz="1200" b="0" i="0"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In a controlled migration regime (</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Io</a:t>
            </a:r>
            <a:r>
              <a:rPr kumimoji="0" lang="en-US" altLang="en-US" sz="1200" b="0" i="0"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d</a:t>
            </a:r>
            <a:r>
              <a:rPr kumimoji="0" lang="en-US" altLang="en-US" sz="1200" b="0" i="0"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=1</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 this effect is given by the sum </a:t>
            </a:r>
            <a:r>
              <a:rPr kumimoji="0" lang="en-US" altLang="en-US" sz="1200"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β</a:t>
            </a:r>
            <a:r>
              <a:rPr kumimoji="0" lang="en-US" altLang="en-US" sz="1200" b="0" i="0"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3+</a:t>
            </a:r>
            <a:r>
              <a:rPr kumimoji="0" lang="en-US" altLang="en-US" sz="1200"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β</a:t>
            </a:r>
            <a:r>
              <a:rPr kumimoji="0" lang="en-US" altLang="en-US" sz="1200" b="0" i="0"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4</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The dependent variable DM in table 3 is defined by the difference between high-skilled and low-skilled migration rates as follows</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DMo</a:t>
            </a:r>
            <a:r>
              <a:rPr kumimoji="0" lang="en-US" altLang="en-US" sz="1200" b="0" i="0"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d</a:t>
            </a:r>
            <a:r>
              <a:rPr kumimoji="0" lang="en-US" altLang="en-US" sz="1200" b="0" i="0"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mo</a:t>
            </a:r>
            <a:r>
              <a:rPr kumimoji="0" lang="en-US" altLang="en-US" sz="1200" b="0" i="0"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dsPos</a:t>
            </a:r>
            <a:r>
              <a:rPr kumimoji="0" lang="en-US" altLang="en-US" sz="1200" b="0" i="0"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mo</a:t>
            </a:r>
            <a:r>
              <a:rPr kumimoji="0" lang="en-US" altLang="en-US" sz="1200" b="0" i="0"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duPou</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Where the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o,d</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stands for the origin-destination pair and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s,</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μ</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refer to high-skilled and low-skilled. Accordingly,  </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mo</a:t>
            </a:r>
            <a:r>
              <a:rPr kumimoji="0" lang="en-US" altLang="en-US" sz="1200" b="0" i="0"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a:t>
            </a:r>
            <a:r>
              <a:rPr kumimoji="0" lang="en-US" altLang="en-US" sz="1200" b="0" i="1" u="none" strike="noStrike" cap="none" normalizeH="0" baseline="0" dirty="0" err="1"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di</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the stock of migration from origin country o to destination country d of skill level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i</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s,u</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1200"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Poi</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is the total stock of individuals of skill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level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i</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u,s</a:t>
            </a: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in the origin country o.</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75673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ssafr\AppData\Local\Microsoft\Windows\INetCache\Content.Word\population growth.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2234" y="2577174"/>
            <a:ext cx="4267570" cy="3048264"/>
          </a:xfrm>
          <a:prstGeom prst="rect">
            <a:avLst/>
          </a:prstGeom>
          <a:noFill/>
          <a:ln>
            <a:noFill/>
          </a:ln>
        </p:spPr>
      </p:pic>
    </p:spTree>
    <p:extLst>
      <p:ext uri="{BB962C8B-B14F-4D97-AF65-F5344CB8AC3E}">
        <p14:creationId xmlns:p14="http://schemas.microsoft.com/office/powerpoint/2010/main" val="20196204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ssafr\AppData\Local\Microsoft\Windows\INetCache\Content.Word\aging population .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2234" y="2577174"/>
            <a:ext cx="4267570" cy="3048264"/>
          </a:xfrm>
          <a:prstGeom prst="rect">
            <a:avLst/>
          </a:prstGeom>
          <a:noFill/>
          <a:ln>
            <a:noFill/>
          </a:ln>
        </p:spPr>
      </p:pic>
    </p:spTree>
    <p:extLst>
      <p:ext uri="{BB962C8B-B14F-4D97-AF65-F5344CB8AC3E}">
        <p14:creationId xmlns:p14="http://schemas.microsoft.com/office/powerpoint/2010/main" val="42044471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RAZIN-SADKA-SUWANKIRI OVERLAPPING GENERATIONS MODEL</a:t>
            </a:r>
          </a:p>
        </p:txBody>
      </p:sp>
      <p:sp>
        <p:nvSpPr>
          <p:cNvPr id="3" name="Content Placeholder 2"/>
          <p:cNvSpPr>
            <a:spLocks noGrp="1"/>
          </p:cNvSpPr>
          <p:nvPr>
            <p:ph idx="1"/>
          </p:nvPr>
        </p:nvSpPr>
        <p:spPr/>
        <p:txBody>
          <a:bodyPr>
            <a:normAutofit/>
          </a:bodyPr>
          <a:lstStyle/>
          <a:p>
            <a:pPr marL="0" indent="0">
              <a:buNone/>
            </a:pPr>
            <a:r>
              <a:rPr lang="en-US" dirty="0" smtClean="0"/>
              <a:t>There </a:t>
            </a:r>
            <a:r>
              <a:rPr lang="en-US" dirty="0"/>
              <a:t>are three distinct voting groups: skilled workers, unskilled workers, and old retirees. The essence of inter- and intra-generational redistribution of a typical welfare system is captured with a proportional tax on labor income to finance a transfer in a balanced-budget manner</a:t>
            </a:r>
            <a:r>
              <a:rPr lang="en-US" dirty="0" smtClean="0"/>
              <a:t>.</a:t>
            </a:r>
          </a:p>
          <a:p>
            <a:pPr marL="0" indent="0">
              <a:buNone/>
            </a:pPr>
            <a:r>
              <a:rPr lang="en-US" dirty="0"/>
              <a:t>The skilled workers are net contributors to the welfare state whereas the unskilled workers and old retirees are net beneficiaries.</a:t>
            </a:r>
            <a:endParaRPr lang="en-US" dirty="0"/>
          </a:p>
        </p:txBody>
      </p:sp>
    </p:spTree>
    <p:extLst>
      <p:ext uri="{BB962C8B-B14F-4D97-AF65-F5344CB8AC3E}">
        <p14:creationId xmlns:p14="http://schemas.microsoft.com/office/powerpoint/2010/main" val="1124418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Economy</a:t>
            </a:r>
            <a:endParaRPr lang="en-US" dirty="0"/>
          </a:p>
        </p:txBody>
      </p:sp>
      <p:sp>
        <p:nvSpPr>
          <p:cNvPr id="3" name="Content Placeholder 2"/>
          <p:cNvSpPr>
            <a:spLocks noGrp="1"/>
          </p:cNvSpPr>
          <p:nvPr>
            <p:ph idx="1"/>
          </p:nvPr>
        </p:nvSpPr>
        <p:spPr/>
        <p:txBody>
          <a:bodyPr/>
          <a:lstStyle/>
          <a:p>
            <a:pPr marL="0" indent="0">
              <a:buNone/>
            </a:pPr>
            <a:r>
              <a:rPr lang="en-US" dirty="0" smtClean="0"/>
              <a:t>There are </a:t>
            </a:r>
            <a:r>
              <a:rPr lang="en-US" dirty="0"/>
              <a:t>a clear ‘left’ group, a ‘center’ group, and a ‘right’ group. </a:t>
            </a:r>
            <a:endParaRPr lang="en-US" dirty="0" smtClean="0"/>
          </a:p>
          <a:p>
            <a:pPr marL="0" indent="0">
              <a:buNone/>
            </a:pPr>
            <a:r>
              <a:rPr lang="en-US" dirty="0" smtClean="0"/>
              <a:t>The </a:t>
            </a:r>
            <a:r>
              <a:rPr lang="en-US" b="1" dirty="0"/>
              <a:t>left</a:t>
            </a:r>
            <a:r>
              <a:rPr lang="en-US" dirty="0"/>
              <a:t> group consists of the old native-born and the old first-generation immigrants (both skilled and unskilled) who earn no income and wish to extend as much as possible the generosity of the welfare state. They prefer to admit as many skilled immigrants as possible to help finance the generosity of the welfare state. </a:t>
            </a:r>
            <a:endParaRPr lang="en-US" dirty="0" smtClean="0"/>
          </a:p>
          <a:p>
            <a:pPr marL="0" indent="0">
              <a:buNone/>
            </a:pPr>
            <a:r>
              <a:rPr lang="en-US" dirty="0" smtClean="0"/>
              <a:t>The </a:t>
            </a:r>
            <a:r>
              <a:rPr lang="en-US" b="1" dirty="0"/>
              <a:t>right</a:t>
            </a:r>
            <a:r>
              <a:rPr lang="en-US" dirty="0"/>
              <a:t> group consists of the native-born skilled workers who bear the lion’s share of financing the welfare state and wish therefore to downscale its generosity as much as possible. </a:t>
            </a:r>
            <a:endParaRPr lang="en-US" dirty="0"/>
          </a:p>
        </p:txBody>
      </p:sp>
    </p:spTree>
    <p:extLst>
      <p:ext uri="{BB962C8B-B14F-4D97-AF65-F5344CB8AC3E}">
        <p14:creationId xmlns:p14="http://schemas.microsoft.com/office/powerpoint/2010/main" val="410339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China’s  Inward and Outward FDI</a:t>
            </a:r>
            <a:endParaRPr lang="en-US" dirty="0"/>
          </a:p>
        </p:txBody>
      </p:sp>
      <p:sp>
        <p:nvSpPr>
          <p:cNvPr id="3" name="Content Placeholder 2"/>
          <p:cNvSpPr>
            <a:spLocks noGrp="1"/>
          </p:cNvSpPr>
          <p:nvPr>
            <p:ph idx="1"/>
          </p:nvPr>
        </p:nvSpPr>
        <p:spPr>
          <a:xfrm>
            <a:off x="326352" y="692008"/>
            <a:ext cx="8596668" cy="3880773"/>
          </a:xfrm>
        </p:spPr>
        <p:txBody>
          <a:bodyPr>
            <a:normAutofit fontScale="25000" lnSpcReduction="20000"/>
          </a:bodyPr>
          <a:lstStyle/>
          <a:p>
            <a:pPr marL="0" indent="0">
              <a:lnSpc>
                <a:spcPct val="300000"/>
              </a:lnSpc>
              <a:buNone/>
            </a:pPr>
            <a:endParaRPr lang="en-US" dirty="0"/>
          </a:p>
          <a:p>
            <a:pPr marL="0" indent="0">
              <a:lnSpc>
                <a:spcPct val="170000"/>
              </a:lnSpc>
              <a:buNone/>
            </a:pPr>
            <a:r>
              <a:rPr lang="en-US" sz="11200" dirty="0"/>
              <a:t>Chinese </a:t>
            </a:r>
            <a:r>
              <a:rPr lang="en-US" sz="11200" b="1" dirty="0"/>
              <a:t>Inward FDI </a:t>
            </a:r>
            <a:r>
              <a:rPr lang="en-US" sz="11200" dirty="0"/>
              <a:t>as percentage of GDP has been:   13.7  in 2014,   10.9  in 2015,  12.1 in 2016, and   12.6 in 2017. </a:t>
            </a:r>
            <a:r>
              <a:rPr lang="en-US" sz="11200" dirty="0" smtClean="0"/>
              <a:t> </a:t>
            </a:r>
            <a:r>
              <a:rPr lang="en-US" sz="11200" dirty="0"/>
              <a:t>Chinese  </a:t>
            </a:r>
            <a:r>
              <a:rPr lang="en-US" sz="11200" b="1" dirty="0"/>
              <a:t>Outward FDI  </a:t>
            </a:r>
            <a:r>
              <a:rPr lang="en-US" sz="11200" dirty="0"/>
              <a:t>as percentage of GDP has been:    2.4 in 2014,   9.8 in 2015,  12.1 in 2016,  and 12.6 in 2017.</a:t>
            </a:r>
          </a:p>
          <a:p>
            <a:endParaRPr lang="en-US" dirty="0"/>
          </a:p>
        </p:txBody>
      </p:sp>
    </p:spTree>
    <p:extLst>
      <p:ext uri="{BB962C8B-B14F-4D97-AF65-F5344CB8AC3E}">
        <p14:creationId xmlns:p14="http://schemas.microsoft.com/office/powerpoint/2010/main" val="37313431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Preferences </a:t>
            </a:r>
            <a:r>
              <a:rPr lang="en-US" dirty="0"/>
              <a:t>of the old retirees</a:t>
            </a:r>
          </a:p>
        </p:txBody>
      </p:sp>
      <p:sp>
        <p:nvSpPr>
          <p:cNvPr id="3" name="Content Placeholder 2"/>
          <p:cNvSpPr>
            <a:spLocks noGrp="1"/>
          </p:cNvSpPr>
          <p:nvPr>
            <p:ph idx="1"/>
          </p:nvPr>
        </p:nvSpPr>
        <p:spPr/>
        <p:txBody>
          <a:bodyPr>
            <a:normAutofit/>
          </a:bodyPr>
          <a:lstStyle/>
          <a:p>
            <a:pPr marL="0" indent="0">
              <a:buNone/>
            </a:pPr>
            <a:r>
              <a:rPr lang="en-US" dirty="0"/>
              <a:t>The preferences of the old retirees are simple. If the old cohort is the largest, it wants maximal welfare social benefits; that is, taxing up to the Laffer point. They also allow the maximum number of skilled migrants into the economy in order to benefit from their tax contributions.</a:t>
            </a:r>
            <a:endParaRPr lang="en-US" dirty="0"/>
          </a:p>
          <a:p>
            <a:pPr marL="0" indent="0">
              <a:buNone/>
            </a:pPr>
            <a:r>
              <a:rPr lang="en-US" dirty="0"/>
              <a:t>The unskilled young are net beneficiaries of the welfare state. Clearly, the unskilled workers also prefer a migration policy that lets in skilled immigrants (due to their contribution to the welfare state). Nevertheless, the unskilled also pay taxes. Hence, the preferred tax rate of the unskilled voters must be smaller than the Laffer point. How many they will let in depends on a simple tradeoff. They weigh the future social security benefits against the tax burden in the present. </a:t>
            </a:r>
            <a:endParaRPr lang="en-US" dirty="0"/>
          </a:p>
        </p:txBody>
      </p:sp>
    </p:spTree>
    <p:extLst>
      <p:ext uri="{BB962C8B-B14F-4D97-AF65-F5344CB8AC3E}">
        <p14:creationId xmlns:p14="http://schemas.microsoft.com/office/powerpoint/2010/main" val="10892604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attitude of </a:t>
            </a:r>
            <a:r>
              <a:rPr lang="en-US" dirty="0" smtClean="0"/>
              <a:t>the</a:t>
            </a:r>
            <a:r>
              <a:rPr lang="en-US" b="1" dirty="0" smtClean="0"/>
              <a:t> right  </a:t>
            </a:r>
            <a:r>
              <a:rPr lang="en-US" dirty="0"/>
              <a:t>group toward skilled immigrants is subject to two conflicting considerations. On the one hand, they benefit from the contribution of the skilled immigrants to the financing of the welfare state, which alleviates the burden on them. On the other hand, they are aware that the offspring of the skilled immigrants will vote to downscale the generosity of the welfare state in the next period, when the members of this right group turn older and benefit from the generosity of the welfare state. </a:t>
            </a:r>
            <a:endParaRPr lang="en-US" dirty="0" smtClean="0"/>
          </a:p>
          <a:p>
            <a:pPr marL="0" indent="0">
              <a:buNone/>
            </a:pPr>
            <a:r>
              <a:rPr lang="en-US" dirty="0" smtClean="0"/>
              <a:t>The </a:t>
            </a:r>
            <a:r>
              <a:rPr lang="en-US" dirty="0"/>
              <a:t>fact that the fertility rate of immigrants is larger than the native-born amplifies this consideration.</a:t>
            </a:r>
          </a:p>
          <a:p>
            <a:endParaRPr lang="en-US" dirty="0"/>
          </a:p>
        </p:txBody>
      </p:sp>
    </p:spTree>
    <p:extLst>
      <p:ext uri="{BB962C8B-B14F-4D97-AF65-F5344CB8AC3E}">
        <p14:creationId xmlns:p14="http://schemas.microsoft.com/office/powerpoint/2010/main" val="1058302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Center Group</a:t>
            </a:r>
            <a:endParaRPr lang="en-US" dirty="0"/>
          </a:p>
        </p:txBody>
      </p:sp>
      <p:sp>
        <p:nvSpPr>
          <p:cNvPr id="3" name="Content Placeholder 2"/>
          <p:cNvSpPr>
            <a:spLocks noGrp="1"/>
          </p:cNvSpPr>
          <p:nvPr>
            <p:ph idx="1"/>
          </p:nvPr>
        </p:nvSpPr>
        <p:spPr/>
        <p:txBody>
          <a:bodyPr/>
          <a:lstStyle/>
          <a:p>
            <a:pPr marL="0" indent="0">
              <a:buNone/>
            </a:pPr>
            <a:r>
              <a:rPr lang="en-US" dirty="0"/>
              <a:t>The </a:t>
            </a:r>
            <a:r>
              <a:rPr lang="en-US" b="1" dirty="0"/>
              <a:t>center</a:t>
            </a:r>
            <a:r>
              <a:rPr lang="en-US" dirty="0"/>
              <a:t> group consists of the native-born unskilled young. They do like the generous welfare state, but not as much as the old do because they also pay for it. They like it more than the native-born skilled young do, because they pay less for it –making them net beneficiaries. With respect to immigration, they (like the native-born skilled young) face two conflicting effects. On the one hand, they would like to admit skilled immigrants who contribute positively towards the finances of the welfare state in the current period. But, on the other hand, they are concerned that the skilled offspring of these skilled migrants will tilt the political balance of power in favor of the skilled in the next period; and, consequently, against the generosity of the welfare state. The center group is more pro-skilled immigrant than the left group, but similar in attitude to the right group.</a:t>
            </a:r>
          </a:p>
          <a:p>
            <a:endParaRPr lang="en-US" dirty="0"/>
          </a:p>
        </p:txBody>
      </p:sp>
    </p:spTree>
    <p:extLst>
      <p:ext uri="{BB962C8B-B14F-4D97-AF65-F5344CB8AC3E}">
        <p14:creationId xmlns:p14="http://schemas.microsoft.com/office/powerpoint/2010/main" val="29079270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Aging </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Aging, the rise in the share of retirees, will increase the likelihood of a left leaning coalition and increase in the flow of skilled immigrants and a rise in the generosity of the welfare state.</a:t>
            </a:r>
            <a:endParaRPr lang="en-US" sz="2800" dirty="0"/>
          </a:p>
        </p:txBody>
      </p:sp>
    </p:spTree>
    <p:extLst>
      <p:ext uri="{BB962C8B-B14F-4D97-AF65-F5344CB8AC3E}">
        <p14:creationId xmlns:p14="http://schemas.microsoft.com/office/powerpoint/2010/main" val="31948783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32500" lnSpcReduction="20000"/>
          </a:bodyPr>
          <a:lstStyle/>
          <a:p>
            <a:pPr marL="0" indent="0">
              <a:lnSpc>
                <a:spcPct val="200000"/>
              </a:lnSpc>
              <a:buNone/>
            </a:pPr>
            <a:r>
              <a:rPr lang="en-US" sz="9600" dirty="0" smtClean="0"/>
              <a:t>1. The </a:t>
            </a:r>
            <a:r>
              <a:rPr lang="en-US" sz="9600" dirty="0"/>
              <a:t>welfare </a:t>
            </a:r>
            <a:r>
              <a:rPr lang="en-US" sz="9600" dirty="0" smtClean="0"/>
              <a:t>state, </a:t>
            </a:r>
            <a:r>
              <a:rPr lang="en-US" sz="9600" dirty="0"/>
              <a:t>although politically controlled by </a:t>
            </a:r>
            <a:r>
              <a:rPr lang="en-US" sz="9600" dirty="0" smtClean="0"/>
              <a:t>self-interest majority</a:t>
            </a:r>
            <a:r>
              <a:rPr lang="en-US" sz="9600" dirty="0"/>
              <a:t>, </a:t>
            </a:r>
            <a:r>
              <a:rPr lang="en-US" sz="9600" dirty="0" smtClean="0"/>
              <a:t>is a  </a:t>
            </a:r>
            <a:r>
              <a:rPr lang="en-US" sz="9600" dirty="0"/>
              <a:t>key to </a:t>
            </a:r>
            <a:r>
              <a:rPr lang="en-US" sz="9600" dirty="0" smtClean="0"/>
              <a:t>the </a:t>
            </a:r>
            <a:r>
              <a:rPr lang="en-US" sz="9600" dirty="0"/>
              <a:t>spread of </a:t>
            </a:r>
            <a:r>
              <a:rPr lang="en-US" sz="9600" dirty="0" smtClean="0"/>
              <a:t>financial- </a:t>
            </a:r>
            <a:r>
              <a:rPr lang="en-US" sz="9600" dirty="0" smtClean="0"/>
              <a:t>globalization </a:t>
            </a:r>
            <a:r>
              <a:rPr lang="en-US" sz="9600" dirty="0"/>
              <a:t>gains to </a:t>
            </a:r>
            <a:r>
              <a:rPr lang="en-US" sz="9600" dirty="0" smtClean="0"/>
              <a:t>all.</a:t>
            </a:r>
            <a:endParaRPr lang="en-US" sz="9600" dirty="0" smtClean="0"/>
          </a:p>
        </p:txBody>
      </p:sp>
    </p:spTree>
    <p:extLst>
      <p:ext uri="{BB962C8B-B14F-4D97-AF65-F5344CB8AC3E}">
        <p14:creationId xmlns:p14="http://schemas.microsoft.com/office/powerpoint/2010/main" val="21868517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nSpc>
                <a:spcPct val="200000"/>
              </a:lnSpc>
              <a:buNone/>
            </a:pPr>
            <a:r>
              <a:rPr lang="en-US" dirty="0" smtClean="0"/>
              <a:t>2. As </a:t>
            </a:r>
            <a:r>
              <a:rPr lang="en-US" dirty="0"/>
              <a:t>the share of the elderly in the population rises when the population ages; their political clout would strengthen the pro welfare-state coalition. Similarly, one would expect this coalition to gain more political power as more low-skill migrants are naturalized. Aging tilts the political power balance in the direction of boosting the welfare state, imposing a growing burden on the existing workforce, by allowing more immigration. Aging plausibly also tilts the political power balance in favor of larger capital-income financed welfare state. </a:t>
            </a:r>
          </a:p>
          <a:p>
            <a:endParaRPr lang="en-US" dirty="0"/>
          </a:p>
        </p:txBody>
      </p:sp>
    </p:spTree>
    <p:extLst>
      <p:ext uri="{BB962C8B-B14F-4D97-AF65-F5344CB8AC3E}">
        <p14:creationId xmlns:p14="http://schemas.microsoft.com/office/powerpoint/2010/main" val="23115495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pPr marL="0" indent="0">
              <a:lnSpc>
                <a:spcPct val="300000"/>
              </a:lnSpc>
              <a:buNone/>
            </a:pPr>
            <a:r>
              <a:rPr lang="en-US" sz="2800" dirty="0" smtClean="0"/>
              <a:t>Financial globalization cushioned by welfare-state redistribution  generates a </a:t>
            </a:r>
            <a:r>
              <a:rPr lang="en-US" sz="2800" b="1" dirty="0" smtClean="0"/>
              <a:t>Pareto improvement</a:t>
            </a:r>
            <a:r>
              <a:rPr lang="en-US" sz="2800" dirty="0" smtClean="0"/>
              <a:t>: Both </a:t>
            </a:r>
            <a:r>
              <a:rPr lang="en-US" sz="2800" dirty="0"/>
              <a:t>skill types, regardless of who form the majority, benefit from financial </a:t>
            </a:r>
            <a:r>
              <a:rPr lang="en-US" sz="2800" dirty="0" smtClean="0"/>
              <a:t>globalization, provided that unskilled-poor own some minimum stock of  capital.</a:t>
            </a:r>
            <a:endParaRPr lang="en-US" sz="2800" dirty="0"/>
          </a:p>
          <a:p>
            <a:endParaRPr lang="en-US" dirty="0"/>
          </a:p>
        </p:txBody>
      </p:sp>
    </p:spTree>
    <p:extLst>
      <p:ext uri="{BB962C8B-B14F-4D97-AF65-F5344CB8AC3E}">
        <p14:creationId xmlns:p14="http://schemas.microsoft.com/office/powerpoint/2010/main" val="34870181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3770" y="2271426"/>
            <a:ext cx="8596668" cy="3880773"/>
          </a:xfrm>
        </p:spPr>
        <p:txBody>
          <a:bodyPr>
            <a:normAutofit/>
          </a:bodyPr>
          <a:lstStyle/>
          <a:p>
            <a:pPr marL="0" indent="0">
              <a:buNone/>
            </a:pPr>
            <a:r>
              <a:rPr lang="en-US" sz="5400" dirty="0" smtClean="0"/>
              <a:t>THANK YOU</a:t>
            </a:r>
            <a:endParaRPr lang="en-US" sz="5400" dirty="0"/>
          </a:p>
        </p:txBody>
      </p:sp>
    </p:spTree>
    <p:extLst>
      <p:ext uri="{BB962C8B-B14F-4D97-AF65-F5344CB8AC3E}">
        <p14:creationId xmlns:p14="http://schemas.microsoft.com/office/powerpoint/2010/main" val="30954489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International </a:t>
            </a:r>
            <a:r>
              <a:rPr lang="en-US" dirty="0"/>
              <a:t>migration </a:t>
            </a:r>
            <a:r>
              <a:rPr lang="en-US" dirty="0" smtClean="0"/>
              <a:t>and income distribution policies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err="1" smtClean="0"/>
              <a:t>Ottaviano</a:t>
            </a:r>
            <a:r>
              <a:rPr lang="en-US" sz="2800" dirty="0" smtClean="0"/>
              <a:t> </a:t>
            </a:r>
            <a:r>
              <a:rPr lang="en-US" sz="2800" dirty="0"/>
              <a:t>and Peri (2012) calculate the effects of immigration on the wages of native US workers of various skill levels in two steps. They find that there is a small but significant degree of imperfect substitutability between natives and immigrants which, when combined with the other estimated elasticities, implies that in the period from 1990 to 2006 immigration had a small effect on the wages of native workers with no high school degree (between 0.6% and +1.7%). Immigration has first order effect on redistribution policy. </a:t>
            </a:r>
            <a:endParaRPr lang="en-US" sz="2800" dirty="0" smtClean="0"/>
          </a:p>
          <a:p>
            <a:pPr marL="0" indent="0">
              <a:buNone/>
            </a:pPr>
            <a:endParaRPr lang="en-US" sz="2800" dirty="0"/>
          </a:p>
          <a:p>
            <a:endParaRPr lang="en-US" dirty="0"/>
          </a:p>
        </p:txBody>
      </p:sp>
    </p:spTree>
    <p:extLst>
      <p:ext uri="{BB962C8B-B14F-4D97-AF65-F5344CB8AC3E}">
        <p14:creationId xmlns:p14="http://schemas.microsoft.com/office/powerpoint/2010/main" val="37902996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Unique immigration </a:t>
            </a:r>
            <a:r>
              <a:rPr lang="en-US" dirty="0"/>
              <a:t>episode</a:t>
            </a:r>
          </a:p>
        </p:txBody>
      </p:sp>
      <p:sp>
        <p:nvSpPr>
          <p:cNvPr id="3" name="Content Placeholder 2"/>
          <p:cNvSpPr>
            <a:spLocks noGrp="1"/>
          </p:cNvSpPr>
          <p:nvPr>
            <p:ph idx="1"/>
          </p:nvPr>
        </p:nvSpPr>
        <p:spPr/>
        <p:txBody>
          <a:bodyPr>
            <a:noAutofit/>
          </a:bodyPr>
          <a:lstStyle/>
          <a:p>
            <a:pPr marL="0" indent="0">
              <a:buNone/>
            </a:pPr>
            <a:r>
              <a:rPr lang="en-US" sz="2400" dirty="0"/>
              <a:t>Razin (2018a, b) addresses the </a:t>
            </a:r>
            <a:r>
              <a:rPr lang="en-US" sz="2400" dirty="0" smtClean="0"/>
              <a:t>impact of migration on </a:t>
            </a:r>
            <a:r>
              <a:rPr lang="en-US" sz="2400" dirty="0"/>
              <a:t>income </a:t>
            </a:r>
            <a:r>
              <a:rPr lang="en-US" sz="2400" dirty="0" smtClean="0"/>
              <a:t>redistribution policy.</a:t>
            </a:r>
            <a:endParaRPr lang="en-US" sz="2400" dirty="0"/>
          </a:p>
          <a:p>
            <a:pPr marL="0" indent="0">
              <a:buNone/>
            </a:pPr>
            <a:r>
              <a:rPr lang="en-US" sz="2400" dirty="0"/>
              <a:t>The exodus of Soviet Jews to Israel in the 1990s was a unique event. The immigration wave was distinctive for its large high-skilled cohort, its quick integration into the domestic labor market, and its unprecedented election participation rate. The wave of immigration changed the entire economic landscape. It raised productivity, underpinned by the information technology surge, and had a significant impact on income inequality. The extraordinary experience of Israel, which absorbed three–quarters of a million immigrants from the Former Soviet Union within a short time, is also relevant for the current debate about winners and losers from </a:t>
            </a:r>
            <a:r>
              <a:rPr lang="en-US" sz="2400" dirty="0" smtClean="0"/>
              <a:t>immigration.</a:t>
            </a:r>
            <a:endParaRPr lang="en-US" sz="2400" dirty="0"/>
          </a:p>
        </p:txBody>
      </p:sp>
    </p:spTree>
    <p:extLst>
      <p:ext uri="{BB962C8B-B14F-4D97-AF65-F5344CB8AC3E}">
        <p14:creationId xmlns:p14="http://schemas.microsoft.com/office/powerpoint/2010/main" val="375308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Literature</a:t>
            </a:r>
            <a:endParaRPr lang="en-US" dirty="0"/>
          </a:p>
        </p:txBody>
      </p:sp>
      <p:sp>
        <p:nvSpPr>
          <p:cNvPr id="3" name="Content Placeholder 2"/>
          <p:cNvSpPr>
            <a:spLocks noGrp="1"/>
          </p:cNvSpPr>
          <p:nvPr>
            <p:ph idx="1"/>
          </p:nvPr>
        </p:nvSpPr>
        <p:spPr>
          <a:xfrm>
            <a:off x="677334" y="1858748"/>
            <a:ext cx="8596668" cy="3880773"/>
          </a:xfrm>
        </p:spPr>
        <p:txBody>
          <a:bodyPr>
            <a:noAutofit/>
          </a:bodyPr>
          <a:lstStyle/>
          <a:p>
            <a:pPr marL="0" indent="0" algn="just">
              <a:lnSpc>
                <a:spcPct val="150000"/>
              </a:lnSpc>
              <a:buNone/>
            </a:pPr>
            <a:r>
              <a:rPr lang="en-US" sz="3200" b="1" dirty="0"/>
              <a:t>The economic </a:t>
            </a:r>
            <a:r>
              <a:rPr lang="en-US" sz="3200" b="1" dirty="0" smtClean="0"/>
              <a:t>relation </a:t>
            </a:r>
            <a:r>
              <a:rPr lang="en-US" sz="3200" b="1" dirty="0"/>
              <a:t>between globalization and income </a:t>
            </a:r>
            <a:r>
              <a:rPr lang="en-US" sz="3200" b="1" dirty="0" smtClean="0"/>
              <a:t>inequality </a:t>
            </a:r>
            <a:r>
              <a:rPr lang="en-US" sz="3200" b="1" dirty="0"/>
              <a:t>has </a:t>
            </a:r>
            <a:r>
              <a:rPr lang="en-US" sz="3200" b="1" dirty="0" smtClean="0"/>
              <a:t>been </a:t>
            </a:r>
            <a:r>
              <a:rPr lang="en-US" sz="3200" b="1" dirty="0"/>
              <a:t>mostly studied from the perspectives of the international-trade paradigm. </a:t>
            </a:r>
          </a:p>
        </p:txBody>
      </p:sp>
    </p:spTree>
    <p:extLst>
      <p:ext uri="{BB962C8B-B14F-4D97-AF65-F5344CB8AC3E}">
        <p14:creationId xmlns:p14="http://schemas.microsoft.com/office/powerpoint/2010/main" val="38890746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exogenous wave of Skilled Immigrants: Immigrants </a:t>
            </a:r>
            <a:r>
              <a:rPr lang="en-US" b="1" dirty="0" smtClean="0"/>
              <a:t>do not </a:t>
            </a:r>
            <a:r>
              <a:rPr lang="en-US" dirty="0" smtClean="0"/>
              <a:t>vote on redistribution</a:t>
            </a:r>
            <a:endParaRPr lang="en-US" dirty="0"/>
          </a:p>
        </p:txBody>
      </p:sp>
      <p:grpSp>
        <p:nvGrpSpPr>
          <p:cNvPr id="4" name="Group 3"/>
          <p:cNvGrpSpPr/>
          <p:nvPr/>
        </p:nvGrpSpPr>
        <p:grpSpPr>
          <a:xfrm>
            <a:off x="987425" y="2017169"/>
            <a:ext cx="8388350" cy="4369435"/>
            <a:chOff x="0" y="0"/>
            <a:chExt cx="8388350" cy="4369482"/>
          </a:xfrm>
        </p:grpSpPr>
        <mc:AlternateContent xmlns:mc="http://schemas.openxmlformats.org/markup-compatibility/2006" xmlns:a14="http://schemas.microsoft.com/office/drawing/2010/main">
          <mc:Choice Requires="a14">
            <p:graphicFrame>
              <p:nvGraphicFramePr>
                <p:cNvPr id="5" name="Chart 4"/>
                <p:cNvGraphicFramePr/>
                <p:nvPr/>
              </p:nvGraphicFramePr>
              <p:xfrm>
                <a:off x="0" y="0"/>
                <a:ext cx="8388350" cy="3886200"/>
              </p:xfrm>
              <a:graphic>
                <a:graphicData uri="http://schemas.openxmlformats.org/drawingml/2006/chart">
                  <c:chart xmlns:c="http://schemas.openxmlformats.org/drawingml/2006/chart" xmlns:r="http://schemas.openxmlformats.org/officeDocument/2006/relationships" r:id="rId2"/>
                </a:graphicData>
              </a:graphic>
            </p:graphicFrame>
          </mc:Choice>
          <mc:Fallback xmlns="">
            <p:graphicFrame>
              <p:nvGraphicFramePr>
                <p:cNvPr id="5" name="Chart 4"/>
                <p:cNvGraphicFramePr/>
                <p:nvPr/>
              </p:nvGraphicFramePr>
              <p:xfrm>
                <a:off x="0" y="0"/>
                <a:ext cx="8388350" cy="3886200"/>
              </p:xfrm>
              <a:graphic>
                <a:graphicData uri="http://schemas.openxmlformats.org/drawingml/2006/chart">
                  <c:chart xmlns:c="http://schemas.openxmlformats.org/drawingml/2006/chart" xmlns:r="http://schemas.openxmlformats.org/officeDocument/2006/relationships" r:id="rId3"/>
                </a:graphicData>
              </a:graphic>
            </p:graphicFrame>
          </mc:Fallback>
        </mc:AlternateContent>
        <p:grpSp>
          <p:nvGrpSpPr>
            <p:cNvPr id="6" name="Group 5"/>
            <p:cNvGrpSpPr/>
            <p:nvPr/>
          </p:nvGrpSpPr>
          <p:grpSpPr>
            <a:xfrm>
              <a:off x="1136905" y="3885645"/>
              <a:ext cx="6819780" cy="483837"/>
              <a:chOff x="1136905" y="3885645"/>
              <a:chExt cx="7755608" cy="483837"/>
            </a:xfrm>
          </p:grpSpPr>
          <p:grpSp>
            <p:nvGrpSpPr>
              <p:cNvPr id="20" name="Group 19"/>
              <p:cNvGrpSpPr/>
              <p:nvPr/>
            </p:nvGrpSpPr>
            <p:grpSpPr>
              <a:xfrm>
                <a:off x="1136905" y="3885645"/>
                <a:ext cx="7755608" cy="255270"/>
                <a:chOff x="1136905" y="3885645"/>
                <a:chExt cx="7755608" cy="255270"/>
              </a:xfrm>
            </p:grpSpPr>
            <mc:AlternateContent xmlns:mc="http://schemas.openxmlformats.org/markup-compatibility/2006" xmlns:a14="http://schemas.microsoft.com/office/drawing/2010/main">
              <mc:Choice Requires="a14">
                <p:sp>
                  <p:nvSpPr>
                    <p:cNvPr id="24" name="TextBox 11"/>
                    <p:cNvSpPr txBox="1"/>
                    <p:nvPr/>
                  </p:nvSpPr>
                  <p:spPr>
                    <a:xfrm>
                      <a:off x="1197428" y="3885645"/>
                      <a:ext cx="7695085" cy="255270"/>
                    </a:xfrm>
                    <a:prstGeom prst="rect">
                      <a:avLst/>
                    </a:prstGeom>
                    <a:noFill/>
                  </p:spPr>
                  <p:txBody>
                    <a:bodyPr wrap="square" rtlCol="0">
                      <a:spAutoFit/>
                    </a:bodyPr>
                    <a:lstStyle/>
                    <a:p>
                      <a:pPr marL="0" marR="0" eaLnBrk="0" fontAlgn="base" hangingPunct="0">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rPr>
                        <a:t>Unskilled Majority</a:t>
                      </a:r>
                      <a:r>
                        <a:rPr lang="en-US" sz="1100" kern="1200">
                          <a:solidFill>
                            <a:srgbClr val="000000"/>
                          </a:solidFill>
                          <a:effectLst/>
                          <a:latin typeface="Times New Roman" panose="02020603050405020304" pitchFamily="18" charset="0"/>
                          <a:ea typeface="Times New Roman" panose="02020603050405020304" pitchFamily="18" charset="0"/>
                        </a:rPr>
                        <a:t> (Unskilled Native-Born the Larger Group) - Parameter Value of </a:t>
                      </a:r>
                      <a14:m>
                        <m:oMath xmlns:m="http://schemas.openxmlformats.org/officeDocument/2006/math">
                          <m:sSub>
                            <m:sSubPr>
                              <m:ctrlPr>
                                <a:rPr lang="en-US" sz="1100" i="1" kern="1200">
                                  <a:solidFill>
                                    <a:srgbClr val="000000"/>
                                  </a:solidFill>
                                  <a:effectLst/>
                                  <a:latin typeface="Cambria Math" panose="02040503050406030204" pitchFamily="18" charset="0"/>
                                  <a:ea typeface="Times New Roman" panose="02020603050405020304" pitchFamily="18" charset="0"/>
                                </a:rPr>
                              </m:ctrlPr>
                            </m:sSubPr>
                            <m:e>
                              <m:r>
                                <a:rPr lang="en-US" sz="1100" i="1" kern="1200">
                                  <a:solidFill>
                                    <a:srgbClr val="000000"/>
                                  </a:solidFill>
                                  <a:effectLst/>
                                  <a:latin typeface="Cambria Math" panose="02040503050406030204" pitchFamily="18" charset="0"/>
                                  <a:ea typeface="Times New Roman" panose="02020603050405020304" pitchFamily="18" charset="0"/>
                                </a:rPr>
                                <m:t>𝐵</m:t>
                              </m:r>
                            </m:e>
                            <m:sub>
                              <m:r>
                                <a:rPr lang="en-US" sz="1100" i="1" kern="1200">
                                  <a:solidFill>
                                    <a:srgbClr val="000000"/>
                                  </a:solidFill>
                                  <a:effectLst/>
                                  <a:latin typeface="Cambria Math" panose="02040503050406030204" pitchFamily="18" charset="0"/>
                                  <a:ea typeface="Times New Roman" panose="02020603050405020304" pitchFamily="18" charset="0"/>
                                </a:rPr>
                                <m:t>𝑠</m:t>
                              </m:r>
                            </m:sub>
                          </m:sSub>
                          <m:r>
                            <a:rPr lang="en-US" sz="1100" kern="1200">
                              <a:solidFill>
                                <a:srgbClr val="000000"/>
                              </a:solidFill>
                              <a:effectLst/>
                              <a:latin typeface="Cambria Math" panose="02040503050406030204" pitchFamily="18" charset="0"/>
                              <a:ea typeface="Times New Roman" panose="02020603050405020304" pitchFamily="18" charset="0"/>
                            </a:rPr>
                            <m:t>=1.2</m:t>
                          </m:r>
                        </m:oMath>
                      </a14:m>
                      <a:r>
                        <a:rPr lang="en-US" sz="1100" kern="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mc:Choice>
              <mc:Fallback xmlns="">
                <p:sp>
                  <p:nvSpPr>
                    <p:cNvPr id="24" name="TextBox 11"/>
                    <p:cNvSpPr txBox="1">
                      <a:spLocks noRot="1" noChangeAspect="1" noMove="1" noResize="1" noEditPoints="1" noAdjustHandles="1" noChangeArrowheads="1" noChangeShapeType="1" noTextEdit="1"/>
                    </p:cNvSpPr>
                    <p:nvPr/>
                  </p:nvSpPr>
                  <p:spPr>
                    <a:xfrm>
                      <a:off x="1197428" y="3885645"/>
                      <a:ext cx="7695085" cy="255270"/>
                    </a:xfrm>
                    <a:prstGeom prst="rect">
                      <a:avLst/>
                    </a:prstGeom>
                    <a:blipFill rotWithShape="0">
                      <a:blip r:embed="rId4"/>
                      <a:stretch>
                        <a:fillRect b="-19048"/>
                      </a:stretch>
                    </a:blipFill>
                  </p:spPr>
                  <p:txBody>
                    <a:bodyPr/>
                    <a:lstStyle/>
                    <a:p>
                      <a:r>
                        <a:rPr lang="en-US">
                          <a:noFill/>
                        </a:rPr>
                        <a:t> </a:t>
                      </a:r>
                    </a:p>
                  </p:txBody>
                </p:sp>
              </mc:Fallback>
            </mc:AlternateContent>
            <p:sp>
              <p:nvSpPr>
                <p:cNvPr id="25" name="Rectangle 24"/>
                <p:cNvSpPr>
                  <a:spLocks noChangeAspect="1"/>
                </p:cNvSpPr>
                <p:nvPr/>
              </p:nvSpPr>
              <p:spPr>
                <a:xfrm>
                  <a:off x="1136905" y="3975857"/>
                  <a:ext cx="82296" cy="82296"/>
                </a:xfrm>
                <a:prstGeom prst="rect">
                  <a:avLst/>
                </a:prstGeom>
                <a:solidFill>
                  <a:srgbClr val="5B9BD5">
                    <a:lumMod val="40000"/>
                    <a:lumOff val="60000"/>
                  </a:srgbClr>
                </a:solidFill>
                <a:ln w="12700" cap="flat" cmpd="sng" algn="ctr">
                  <a:noFill/>
                  <a:prstDash val="solid"/>
                  <a:miter lim="800000"/>
                </a:ln>
                <a:effectLst/>
              </p:spPr>
              <p:txBody>
                <a:bodyPr rtlCol="0" anchor="ctr"/>
                <a:lstStyle/>
                <a:p>
                  <a:endParaRPr lang="en-US"/>
                </a:p>
              </p:txBody>
            </p:sp>
          </p:grpSp>
          <p:grpSp>
            <p:nvGrpSpPr>
              <p:cNvPr id="21" name="Group 20"/>
              <p:cNvGrpSpPr/>
              <p:nvPr/>
            </p:nvGrpSpPr>
            <p:grpSpPr>
              <a:xfrm>
                <a:off x="1136905" y="4114212"/>
                <a:ext cx="7755608" cy="255270"/>
                <a:chOff x="1136905" y="4114212"/>
                <a:chExt cx="7755608" cy="255270"/>
              </a:xfrm>
            </p:grpSpPr>
            <mc:AlternateContent xmlns:mc="http://schemas.openxmlformats.org/markup-compatibility/2006" xmlns:a14="http://schemas.microsoft.com/office/drawing/2010/main">
              <mc:Choice Requires="a14">
                <p:sp>
                  <p:nvSpPr>
                    <p:cNvPr id="22" name="TextBox 9"/>
                    <p:cNvSpPr txBox="1"/>
                    <p:nvPr/>
                  </p:nvSpPr>
                  <p:spPr>
                    <a:xfrm>
                      <a:off x="1197428" y="4114212"/>
                      <a:ext cx="7695085" cy="255270"/>
                    </a:xfrm>
                    <a:prstGeom prst="rect">
                      <a:avLst/>
                    </a:prstGeom>
                    <a:noFill/>
                  </p:spPr>
                  <p:txBody>
                    <a:bodyPr wrap="square" rtlCol="0">
                      <a:spAutoFit/>
                    </a:bodyPr>
                    <a:lstStyle/>
                    <a:p>
                      <a:pPr marL="0" marR="0" eaLnBrk="0" fontAlgn="base" hangingPunct="0">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rPr>
                        <a:t>Unskilled Majority</a:t>
                      </a:r>
                      <a:r>
                        <a:rPr lang="en-US" sz="1100" kern="1200">
                          <a:solidFill>
                            <a:srgbClr val="000000"/>
                          </a:solidFill>
                          <a:effectLst/>
                          <a:latin typeface="Times New Roman" panose="02020603050405020304" pitchFamily="18" charset="0"/>
                          <a:ea typeface="Times New Roman" panose="02020603050405020304" pitchFamily="18" charset="0"/>
                        </a:rPr>
                        <a:t> (Unskilled Native-Born the Larger Group) - Parameter Value of </a:t>
                      </a:r>
                      <a14:m>
                        <m:oMath xmlns:m="http://schemas.openxmlformats.org/officeDocument/2006/math">
                          <m:sSub>
                            <m:sSubPr>
                              <m:ctrlPr>
                                <a:rPr lang="en-US" sz="1100" i="1" kern="1200">
                                  <a:solidFill>
                                    <a:srgbClr val="000000"/>
                                  </a:solidFill>
                                  <a:effectLst/>
                                  <a:latin typeface="Cambria Math" panose="02040503050406030204" pitchFamily="18" charset="0"/>
                                  <a:ea typeface="Times New Roman" panose="02020603050405020304" pitchFamily="18" charset="0"/>
                                </a:rPr>
                              </m:ctrlPr>
                            </m:sSubPr>
                            <m:e>
                              <m:r>
                                <a:rPr lang="en-US" sz="1100" i="1" kern="1200">
                                  <a:solidFill>
                                    <a:srgbClr val="000000"/>
                                  </a:solidFill>
                                  <a:effectLst/>
                                  <a:latin typeface="Cambria Math" panose="02040503050406030204" pitchFamily="18" charset="0"/>
                                  <a:ea typeface="Times New Roman" panose="02020603050405020304" pitchFamily="18" charset="0"/>
                                </a:rPr>
                                <m:t>𝐵</m:t>
                              </m:r>
                            </m:e>
                            <m:sub>
                              <m:r>
                                <a:rPr lang="en-US" sz="1100" i="1" kern="1200">
                                  <a:solidFill>
                                    <a:srgbClr val="000000"/>
                                  </a:solidFill>
                                  <a:effectLst/>
                                  <a:latin typeface="Cambria Math" panose="02040503050406030204" pitchFamily="18" charset="0"/>
                                  <a:ea typeface="Times New Roman" panose="02020603050405020304" pitchFamily="18" charset="0"/>
                                </a:rPr>
                                <m:t>𝑠</m:t>
                              </m:r>
                            </m:sub>
                          </m:sSub>
                          <m:r>
                            <a:rPr lang="en-US" sz="1100" kern="1200">
                              <a:solidFill>
                                <a:srgbClr val="000000"/>
                              </a:solidFill>
                              <a:effectLst/>
                              <a:latin typeface="Cambria Math" panose="02040503050406030204" pitchFamily="18" charset="0"/>
                              <a:ea typeface="Times New Roman" panose="02020603050405020304" pitchFamily="18" charset="0"/>
                            </a:rPr>
                            <m:t>=8.2</m:t>
                          </m:r>
                        </m:oMath>
                      </a14:m>
                      <a:r>
                        <a:rPr lang="en-US" sz="1100" kern="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mc:Choice>
              <mc:Fallback xmlns="">
                <p:sp>
                  <p:nvSpPr>
                    <p:cNvPr id="22" name="TextBox 9"/>
                    <p:cNvSpPr txBox="1">
                      <a:spLocks noRot="1" noChangeAspect="1" noMove="1" noResize="1" noEditPoints="1" noAdjustHandles="1" noChangeArrowheads="1" noChangeShapeType="1" noTextEdit="1"/>
                    </p:cNvSpPr>
                    <p:nvPr/>
                  </p:nvSpPr>
                  <p:spPr>
                    <a:xfrm>
                      <a:off x="1197428" y="4114212"/>
                      <a:ext cx="7695085" cy="255270"/>
                    </a:xfrm>
                    <a:prstGeom prst="rect">
                      <a:avLst/>
                    </a:prstGeom>
                    <a:blipFill rotWithShape="0">
                      <a:blip r:embed="rId5"/>
                      <a:stretch>
                        <a:fillRect b="-19048"/>
                      </a:stretch>
                    </a:blipFill>
                  </p:spPr>
                  <p:txBody>
                    <a:bodyPr/>
                    <a:lstStyle/>
                    <a:p>
                      <a:r>
                        <a:rPr lang="en-US">
                          <a:noFill/>
                        </a:rPr>
                        <a:t> </a:t>
                      </a:r>
                    </a:p>
                  </p:txBody>
                </p:sp>
              </mc:Fallback>
            </mc:AlternateContent>
            <p:sp>
              <p:nvSpPr>
                <p:cNvPr id="23" name="Rectangle 22"/>
                <p:cNvSpPr>
                  <a:spLocks noChangeAspect="1"/>
                </p:cNvSpPr>
                <p:nvPr/>
              </p:nvSpPr>
              <p:spPr>
                <a:xfrm>
                  <a:off x="1136905" y="4204457"/>
                  <a:ext cx="82296" cy="82296"/>
                </a:xfrm>
                <a:prstGeom prst="rect">
                  <a:avLst/>
                </a:prstGeom>
                <a:solidFill>
                  <a:srgbClr val="ED7D31"/>
                </a:solidFill>
                <a:ln w="12700" cap="flat" cmpd="sng" algn="ctr">
                  <a:noFill/>
                  <a:prstDash val="solid"/>
                  <a:miter lim="800000"/>
                </a:ln>
                <a:effectLst/>
              </p:spPr>
              <p:txBody>
                <a:bodyPr rtlCol="0" anchor="ctr"/>
                <a:lstStyle/>
                <a:p>
                  <a:endParaRPr lang="en-US"/>
                </a:p>
              </p:txBody>
            </p:sp>
          </p:grpSp>
        </p:grpSp>
        <p:grpSp>
          <p:nvGrpSpPr>
            <p:cNvPr id="7" name="Group 6"/>
            <p:cNvGrpSpPr/>
            <p:nvPr/>
          </p:nvGrpSpPr>
          <p:grpSpPr>
            <a:xfrm>
              <a:off x="664464" y="3047967"/>
              <a:ext cx="7269861" cy="227965"/>
              <a:chOff x="664464" y="3047967"/>
              <a:chExt cx="7269861" cy="227965"/>
            </a:xfrm>
            <a:noFill/>
          </p:grpSpPr>
          <mc:AlternateContent xmlns:mc="http://schemas.openxmlformats.org/markup-compatibility/2006" xmlns:a14="http://schemas.microsoft.com/office/drawing/2010/main">
            <mc:Choice Requires="a14">
              <p:sp>
                <p:nvSpPr>
                  <p:cNvPr id="8" name="TextBox 4"/>
                  <p:cNvSpPr txBox="1"/>
                  <p:nvPr/>
                </p:nvSpPr>
                <p:spPr>
                  <a:xfrm>
                    <a:off x="664464" y="3073262"/>
                    <a:ext cx="215265"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𝑚</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 name="TextBox 4"/>
                  <p:cNvSpPr txBox="1">
                    <a:spLocks noRot="1" noChangeAspect="1" noMove="1" noResize="1" noEditPoints="1" noAdjustHandles="1" noChangeArrowheads="1" noChangeShapeType="1" noTextEdit="1"/>
                  </p:cNvSpPr>
                  <p:nvPr/>
                </p:nvSpPr>
                <p:spPr>
                  <a:xfrm>
                    <a:off x="664464" y="3073262"/>
                    <a:ext cx="215265" cy="178435"/>
                  </a:xfrm>
                  <a:prstGeom prst="rect">
                    <a:avLst/>
                  </a:prstGeom>
                  <a:blipFill rotWithShape="0">
                    <a:blip r:embed="rId6"/>
                    <a:stretch>
                      <a:fillRect l="-20000" r="-14286"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13"/>
                  <p:cNvSpPr txBox="1"/>
                  <p:nvPr/>
                </p:nvSpPr>
                <p:spPr>
                  <a:xfrm>
                    <a:off x="1331976" y="3073262"/>
                    <a:ext cx="191770"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𝑚</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9" name="TextBox 13"/>
                  <p:cNvSpPr txBox="1">
                    <a:spLocks noRot="1" noChangeAspect="1" noMove="1" noResize="1" noEditPoints="1" noAdjustHandles="1" noChangeArrowheads="1" noChangeShapeType="1" noTextEdit="1"/>
                  </p:cNvSpPr>
                  <p:nvPr/>
                </p:nvSpPr>
                <p:spPr>
                  <a:xfrm>
                    <a:off x="1331976" y="3073262"/>
                    <a:ext cx="191770" cy="178435"/>
                  </a:xfrm>
                  <a:prstGeom prst="rect">
                    <a:avLst/>
                  </a:prstGeom>
                  <a:blipFill rotWithShape="0">
                    <a:blip r:embed="rId7"/>
                    <a:stretch>
                      <a:fillRect l="-18750" r="-15625"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14"/>
                  <p:cNvSpPr txBox="1"/>
                  <p:nvPr/>
                </p:nvSpPr>
                <p:spPr>
                  <a:xfrm>
                    <a:off x="1981200" y="3073262"/>
                    <a:ext cx="167005"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𝑥</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0" name="TextBox 14"/>
                  <p:cNvSpPr txBox="1">
                    <a:spLocks noRot="1" noChangeAspect="1" noMove="1" noResize="1" noEditPoints="1" noAdjustHandles="1" noChangeArrowheads="1" noChangeShapeType="1" noTextEdit="1"/>
                  </p:cNvSpPr>
                  <p:nvPr/>
                </p:nvSpPr>
                <p:spPr>
                  <a:xfrm>
                    <a:off x="1981200" y="3073262"/>
                    <a:ext cx="167005" cy="178435"/>
                  </a:xfrm>
                  <a:prstGeom prst="rect">
                    <a:avLst/>
                  </a:prstGeom>
                  <a:blipFill rotWithShape="0">
                    <a:blip r:embed="rId8"/>
                    <a:stretch>
                      <a:fillRect l="-25926" r="-18519"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5"/>
                  <p:cNvSpPr txBox="1"/>
                  <p:nvPr/>
                </p:nvSpPr>
                <p:spPr>
                  <a:xfrm>
                    <a:off x="2639568" y="3073262"/>
                    <a:ext cx="143510"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𝑥</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 name="TextBox 15"/>
                  <p:cNvSpPr txBox="1">
                    <a:spLocks noRot="1" noChangeAspect="1" noMove="1" noResize="1" noEditPoints="1" noAdjustHandles="1" noChangeArrowheads="1" noChangeShapeType="1" noTextEdit="1"/>
                  </p:cNvSpPr>
                  <p:nvPr/>
                </p:nvSpPr>
                <p:spPr>
                  <a:xfrm>
                    <a:off x="2639568" y="3073262"/>
                    <a:ext cx="143510" cy="178435"/>
                  </a:xfrm>
                  <a:prstGeom prst="rect">
                    <a:avLst/>
                  </a:prstGeom>
                  <a:blipFill rotWithShape="0">
                    <a:blip r:embed="rId9"/>
                    <a:stretch>
                      <a:fillRect l="-29167" r="-16667"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6"/>
                  <p:cNvSpPr txBox="1"/>
                  <p:nvPr/>
                </p:nvSpPr>
                <p:spPr>
                  <a:xfrm>
                    <a:off x="3279648" y="3071275"/>
                    <a:ext cx="167005" cy="18224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up>
                              <m:r>
                                <a:rPr lang="en-US" sz="1200" i="1" kern="1200">
                                  <a:solidFill>
                                    <a:srgbClr val="000000"/>
                                  </a:solidFill>
                                  <a:effectLst/>
                                  <a:latin typeface="Cambria Math" panose="02040503050406030204" pitchFamily="18" charset="0"/>
                                  <a:ea typeface="Times New Roman" panose="02020603050405020304" pitchFamily="18" charset="0"/>
                                </a:rPr>
                                <m:t>𝑀</m:t>
                              </m:r>
                            </m:sup>
                          </m:sSub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2" name="TextBox 16"/>
                  <p:cNvSpPr txBox="1">
                    <a:spLocks noRot="1" noChangeAspect="1" noMove="1" noResize="1" noEditPoints="1" noAdjustHandles="1" noChangeArrowheads="1" noChangeShapeType="1" noTextEdit="1"/>
                  </p:cNvSpPr>
                  <p:nvPr/>
                </p:nvSpPr>
                <p:spPr>
                  <a:xfrm>
                    <a:off x="3279648" y="3071275"/>
                    <a:ext cx="167005" cy="182245"/>
                  </a:xfrm>
                  <a:prstGeom prst="rect">
                    <a:avLst/>
                  </a:prstGeom>
                  <a:blipFill rotWithShape="0">
                    <a:blip r:embed="rId10"/>
                    <a:stretch>
                      <a:fillRect l="-33333" r="-1851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7"/>
                  <p:cNvSpPr txBox="1"/>
                  <p:nvPr/>
                </p:nvSpPr>
                <p:spPr>
                  <a:xfrm>
                    <a:off x="3928872" y="3071275"/>
                    <a:ext cx="153035" cy="18224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up>
                              <m:r>
                                <a:rPr lang="en-US" sz="1200" i="1" kern="1200">
                                  <a:solidFill>
                                    <a:srgbClr val="000000"/>
                                  </a:solidFill>
                                  <a:effectLst/>
                                  <a:latin typeface="Cambria Math" panose="02040503050406030204" pitchFamily="18" charset="0"/>
                                  <a:ea typeface="Times New Roman" panose="02020603050405020304" pitchFamily="18" charset="0"/>
                                </a:rPr>
                                <m:t>𝑁</m:t>
                              </m:r>
                            </m:sup>
                          </m:sSub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3" name="TextBox 17"/>
                  <p:cNvSpPr txBox="1">
                    <a:spLocks noRot="1" noChangeAspect="1" noMove="1" noResize="1" noEditPoints="1" noAdjustHandles="1" noChangeArrowheads="1" noChangeShapeType="1" noTextEdit="1"/>
                  </p:cNvSpPr>
                  <p:nvPr/>
                </p:nvSpPr>
                <p:spPr>
                  <a:xfrm>
                    <a:off x="3928872" y="3071275"/>
                    <a:ext cx="153035" cy="182245"/>
                  </a:xfrm>
                  <a:prstGeom prst="rect">
                    <a:avLst/>
                  </a:prstGeom>
                  <a:blipFill rotWithShape="0">
                    <a:blip r:embed="rId11"/>
                    <a:stretch>
                      <a:fillRect l="-34615" r="-15385"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8"/>
                  <p:cNvSpPr txBox="1"/>
                  <p:nvPr/>
                </p:nvSpPr>
                <p:spPr>
                  <a:xfrm>
                    <a:off x="4559808" y="3071275"/>
                    <a:ext cx="167005" cy="18351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up>
                              <m:r>
                                <a:rPr lang="en-US" sz="1200" i="1" kern="1200">
                                  <a:solidFill>
                                    <a:srgbClr val="000000"/>
                                  </a:solidFill>
                                  <a:effectLst/>
                                  <a:latin typeface="Cambria Math" panose="02040503050406030204" pitchFamily="18" charset="0"/>
                                  <a:ea typeface="Times New Roman" panose="02020603050405020304" pitchFamily="18" charset="0"/>
                                </a:rPr>
                                <m:t>𝑀</m:t>
                              </m:r>
                            </m:sup>
                          </m:sSub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4" name="TextBox 18"/>
                  <p:cNvSpPr txBox="1">
                    <a:spLocks noRot="1" noChangeAspect="1" noMove="1" noResize="1" noEditPoints="1" noAdjustHandles="1" noChangeArrowheads="1" noChangeShapeType="1" noTextEdit="1"/>
                  </p:cNvSpPr>
                  <p:nvPr/>
                </p:nvSpPr>
                <p:spPr>
                  <a:xfrm>
                    <a:off x="4559808" y="3071275"/>
                    <a:ext cx="167005" cy="183515"/>
                  </a:xfrm>
                  <a:prstGeom prst="rect">
                    <a:avLst/>
                  </a:prstGeom>
                  <a:blipFill rotWithShape="0">
                    <a:blip r:embed="rId12"/>
                    <a:stretch>
                      <a:fillRect l="-33333" r="-18519"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9"/>
                  <p:cNvSpPr txBox="1"/>
                  <p:nvPr/>
                </p:nvSpPr>
                <p:spPr>
                  <a:xfrm>
                    <a:off x="5209032" y="3047967"/>
                    <a:ext cx="212090" cy="22796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kern="1200">
                                  <a:solidFill>
                                    <a:srgbClr val="000000"/>
                                  </a:solidFill>
                                  <a:effectLst/>
                                  <a:latin typeface="Cambria Math" panose="02040503050406030204" pitchFamily="18" charset="0"/>
                                  <a:ea typeface="Times New Roman" panose="02020603050405020304" pitchFamily="18" charset="0"/>
                                </a:rPr>
                              </m:ctrlPr>
                            </m:sSupPr>
                            <m:e>
                              <m:acc>
                                <m:accPr>
                                  <m:chr m:val="̅"/>
                                  <m:ctrlPr>
                                    <a:rPr lang="en-US" sz="1200" i="1" kern="1200">
                                      <a:solidFill>
                                        <a:srgbClr val="000000"/>
                                      </a:solidFill>
                                      <a:effectLst/>
                                      <a:latin typeface="Cambria Math" panose="02040503050406030204" pitchFamily="18" charset="0"/>
                                      <a:ea typeface="Times New Roman" panose="02020603050405020304" pitchFamily="18" charset="0"/>
                                    </a:rPr>
                                  </m:ctrlPr>
                                </m:accPr>
                                <m:e>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up>
                                      <m:r>
                                        <a:rPr lang="en-US" sz="1200" i="1" kern="1200">
                                          <a:solidFill>
                                            <a:srgbClr val="000000"/>
                                          </a:solidFill>
                                          <a:effectLst/>
                                          <a:latin typeface="Cambria Math" panose="02040503050406030204" pitchFamily="18" charset="0"/>
                                          <a:ea typeface="Times New Roman" panose="02020603050405020304" pitchFamily="18" charset="0"/>
                                        </a:rPr>
                                        <m:t>𝑁</m:t>
                                      </m:r>
                                    </m:sup>
                                  </m:sSubSup>
                                </m:e>
                              </m:acc>
                            </m:e>
                            <m:sup>
                              <m:r>
                                <a:rPr lang="en-US" sz="1200" i="1" kern="1200">
                                  <a:solidFill>
                                    <a:srgbClr val="000000"/>
                                  </a:solidFill>
                                  <a:effectLst/>
                                  <a:latin typeface="Cambria Math" panose="02040503050406030204" pitchFamily="18" charset="0"/>
                                  <a:ea typeface="Times New Roman" panose="02020603050405020304" pitchFamily="18" charset="0"/>
                                </a:rPr>
                                <m:t>∗</m:t>
                              </m:r>
                            </m:sup>
                          </m:s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5" name="TextBox 19"/>
                  <p:cNvSpPr txBox="1">
                    <a:spLocks noRot="1" noChangeAspect="1" noMove="1" noResize="1" noEditPoints="1" noAdjustHandles="1" noChangeArrowheads="1" noChangeShapeType="1" noTextEdit="1"/>
                  </p:cNvSpPr>
                  <p:nvPr/>
                </p:nvSpPr>
                <p:spPr>
                  <a:xfrm>
                    <a:off x="5209032" y="3047967"/>
                    <a:ext cx="212090" cy="227965"/>
                  </a:xfrm>
                  <a:prstGeom prst="rect">
                    <a:avLst/>
                  </a:prstGeom>
                  <a:blipFill rotWithShape="0">
                    <a:blip r:embed="rId13"/>
                    <a:stretch>
                      <a:fillRect l="-25714" r="-11429"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20"/>
                  <p:cNvSpPr txBox="1"/>
                  <p:nvPr/>
                </p:nvSpPr>
                <p:spPr>
                  <a:xfrm>
                    <a:off x="5885688" y="3073262"/>
                    <a:ext cx="117475"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𝑤</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6" name="TextBox 20"/>
                  <p:cNvSpPr txBox="1">
                    <a:spLocks noRot="1" noChangeAspect="1" noMove="1" noResize="1" noEditPoints="1" noAdjustHandles="1" noChangeArrowheads="1" noChangeShapeType="1" noTextEdit="1"/>
                  </p:cNvSpPr>
                  <p:nvPr/>
                </p:nvSpPr>
                <p:spPr>
                  <a:xfrm>
                    <a:off x="5885688" y="3073262"/>
                    <a:ext cx="117475" cy="178435"/>
                  </a:xfrm>
                  <a:prstGeom prst="rect">
                    <a:avLst/>
                  </a:prstGeom>
                  <a:blipFill rotWithShape="0">
                    <a:blip r:embed="rId14"/>
                    <a:stretch>
                      <a:fillRect l="-30000" r="-25000"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21"/>
                  <p:cNvSpPr txBox="1"/>
                  <p:nvPr/>
                </p:nvSpPr>
                <p:spPr>
                  <a:xfrm>
                    <a:off x="6562344" y="3073262"/>
                    <a:ext cx="76200"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𝑟</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7" name="TextBox 21"/>
                  <p:cNvSpPr txBox="1">
                    <a:spLocks noRot="1" noChangeAspect="1" noMove="1" noResize="1" noEditPoints="1" noAdjustHandles="1" noChangeArrowheads="1" noChangeShapeType="1" noTextEdit="1"/>
                  </p:cNvSpPr>
                  <p:nvPr/>
                </p:nvSpPr>
                <p:spPr>
                  <a:xfrm>
                    <a:off x="6562344" y="3073262"/>
                    <a:ext cx="76200" cy="178435"/>
                  </a:xfrm>
                  <a:prstGeom prst="rect">
                    <a:avLst/>
                  </a:prstGeom>
                  <a:blipFill rotWithShape="0">
                    <a:blip r:embed="rId15"/>
                    <a:stretch>
                      <a:fillRect l="-46154" r="-46154"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22"/>
                  <p:cNvSpPr txBox="1"/>
                  <p:nvPr/>
                </p:nvSpPr>
                <p:spPr>
                  <a:xfrm>
                    <a:off x="7212031" y="3073262"/>
                    <a:ext cx="64135"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𝑡</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8" name="TextBox 22"/>
                  <p:cNvSpPr txBox="1">
                    <a:spLocks noRot="1" noChangeAspect="1" noMove="1" noResize="1" noEditPoints="1" noAdjustHandles="1" noChangeArrowheads="1" noChangeShapeType="1" noTextEdit="1"/>
                  </p:cNvSpPr>
                  <p:nvPr/>
                </p:nvSpPr>
                <p:spPr>
                  <a:xfrm>
                    <a:off x="7212031" y="3073262"/>
                    <a:ext cx="64135" cy="178435"/>
                  </a:xfrm>
                  <a:prstGeom prst="rect">
                    <a:avLst/>
                  </a:prstGeom>
                  <a:blipFill rotWithShape="0">
                    <a:blip r:embed="rId16"/>
                    <a:stretch>
                      <a:fillRect l="-72727" r="-63636"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23"/>
                  <p:cNvSpPr txBox="1"/>
                  <p:nvPr/>
                </p:nvSpPr>
                <p:spPr>
                  <a:xfrm>
                    <a:off x="7848600" y="3073262"/>
                    <a:ext cx="85725" cy="178435"/>
                  </a:xfrm>
                  <a:prstGeom prst="rect">
                    <a:avLst/>
                  </a:prstGeom>
                  <a:grpFill/>
                </p:spPr>
                <p:txBody>
                  <a:bodyPr wrap="none" lIns="0" tIns="0" rIns="0" bIns="0" rtlCol="0" anchor="ctr">
                    <a:sp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𝑏</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9" name="TextBox 23"/>
                  <p:cNvSpPr txBox="1">
                    <a:spLocks noRot="1" noChangeAspect="1" noMove="1" noResize="1" noEditPoints="1" noAdjustHandles="1" noChangeArrowheads="1" noChangeShapeType="1" noTextEdit="1"/>
                  </p:cNvSpPr>
                  <p:nvPr/>
                </p:nvSpPr>
                <p:spPr>
                  <a:xfrm>
                    <a:off x="7848600" y="3073262"/>
                    <a:ext cx="85725" cy="178435"/>
                  </a:xfrm>
                  <a:prstGeom prst="rect">
                    <a:avLst/>
                  </a:prstGeom>
                  <a:blipFill rotWithShape="0">
                    <a:blip r:embed="rId17"/>
                    <a:stretch>
                      <a:fillRect l="-60000" r="-53333" b="-13793"/>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2344650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exogenous wave of Skilled Immigrants: Immigrants </a:t>
            </a:r>
            <a:r>
              <a:rPr lang="en-US" b="1" dirty="0"/>
              <a:t>do</a:t>
            </a:r>
            <a:r>
              <a:rPr lang="en-US" dirty="0"/>
              <a:t> </a:t>
            </a:r>
            <a:r>
              <a:rPr lang="en-US" dirty="0" smtClean="0"/>
              <a:t>vote </a:t>
            </a:r>
            <a:r>
              <a:rPr lang="en-US" dirty="0"/>
              <a:t>on redistribution</a:t>
            </a:r>
          </a:p>
        </p:txBody>
      </p:sp>
      <p:grpSp>
        <p:nvGrpSpPr>
          <p:cNvPr id="4" name="Group 3"/>
          <p:cNvGrpSpPr/>
          <p:nvPr/>
        </p:nvGrpSpPr>
        <p:grpSpPr>
          <a:xfrm>
            <a:off x="982027" y="1930400"/>
            <a:ext cx="9770745" cy="4369435"/>
            <a:chOff x="0" y="0"/>
            <a:chExt cx="8388350" cy="4369482"/>
          </a:xfrm>
        </p:grpSpPr>
        <mc:AlternateContent xmlns:mc="http://schemas.openxmlformats.org/markup-compatibility/2006" xmlns:a14="http://schemas.microsoft.com/office/drawing/2010/main">
          <mc:Choice Requires="a14">
            <p:graphicFrame>
              <p:nvGraphicFramePr>
                <p:cNvPr id="5" name="Chart 4"/>
                <p:cNvGraphicFramePr/>
                <p:nvPr/>
              </p:nvGraphicFramePr>
              <p:xfrm>
                <a:off x="0" y="0"/>
                <a:ext cx="8388350" cy="3886200"/>
              </p:xfrm>
              <a:graphic>
                <a:graphicData uri="http://schemas.openxmlformats.org/drawingml/2006/chart">
                  <c:chart xmlns:c="http://schemas.openxmlformats.org/drawingml/2006/chart" xmlns:r="http://schemas.openxmlformats.org/officeDocument/2006/relationships" r:id="rId2"/>
                </a:graphicData>
              </a:graphic>
            </p:graphicFrame>
          </mc:Choice>
          <mc:Fallback xmlns="">
            <p:graphicFrame>
              <p:nvGraphicFramePr>
                <p:cNvPr id="5" name="Chart 4"/>
                <p:cNvGraphicFramePr/>
                <p:nvPr/>
              </p:nvGraphicFramePr>
              <p:xfrm>
                <a:off x="0" y="0"/>
                <a:ext cx="8388350" cy="3886200"/>
              </p:xfrm>
              <a:graphic>
                <a:graphicData uri="http://schemas.openxmlformats.org/drawingml/2006/chart">
                  <c:chart xmlns:c="http://schemas.openxmlformats.org/drawingml/2006/chart" xmlns:r="http://schemas.openxmlformats.org/officeDocument/2006/relationships" r:id="rId3"/>
                </a:graphicData>
              </a:graphic>
            </p:graphicFrame>
          </mc:Fallback>
        </mc:AlternateContent>
        <p:grpSp>
          <p:nvGrpSpPr>
            <p:cNvPr id="6" name="Group 5"/>
            <p:cNvGrpSpPr/>
            <p:nvPr/>
          </p:nvGrpSpPr>
          <p:grpSpPr>
            <a:xfrm>
              <a:off x="1136905" y="3885645"/>
              <a:ext cx="6819780" cy="483837"/>
              <a:chOff x="1136905" y="3885645"/>
              <a:chExt cx="7755608" cy="483837"/>
            </a:xfrm>
          </p:grpSpPr>
          <p:grpSp>
            <p:nvGrpSpPr>
              <p:cNvPr id="20" name="Group 19"/>
              <p:cNvGrpSpPr/>
              <p:nvPr/>
            </p:nvGrpSpPr>
            <p:grpSpPr>
              <a:xfrm>
                <a:off x="1136905" y="3885645"/>
                <a:ext cx="7755608" cy="255270"/>
                <a:chOff x="1136905" y="3885645"/>
                <a:chExt cx="7755608" cy="255270"/>
              </a:xfrm>
            </p:grpSpPr>
            <mc:AlternateContent xmlns:mc="http://schemas.openxmlformats.org/markup-compatibility/2006" xmlns:a14="http://schemas.microsoft.com/office/drawing/2010/main">
              <mc:Choice Requires="a14">
                <p:sp>
                  <p:nvSpPr>
                    <p:cNvPr id="24" name="TextBox 35"/>
                    <p:cNvSpPr txBox="1"/>
                    <p:nvPr/>
                  </p:nvSpPr>
                  <p:spPr>
                    <a:xfrm>
                      <a:off x="1197428" y="3885645"/>
                      <a:ext cx="7695085" cy="255270"/>
                    </a:xfrm>
                    <a:prstGeom prst="rect">
                      <a:avLst/>
                    </a:prstGeom>
                    <a:noFill/>
                  </p:spPr>
                  <p:txBody>
                    <a:bodyPr wrap="square" rtlCol="0">
                      <a:noAutofit/>
                    </a:bodyPr>
                    <a:lstStyle/>
                    <a:p>
                      <a:pPr marL="0" marR="0" eaLnBrk="0" fontAlgn="base" hangingPunct="0">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rPr>
                        <a:t>Unskilled Majority</a:t>
                      </a:r>
                      <a:r>
                        <a:rPr lang="en-US" sz="1100" kern="1200">
                          <a:solidFill>
                            <a:srgbClr val="000000"/>
                          </a:solidFill>
                          <a:effectLst/>
                          <a:latin typeface="Times New Roman" panose="02020603050405020304" pitchFamily="18" charset="0"/>
                          <a:ea typeface="Times New Roman" panose="02020603050405020304" pitchFamily="18" charset="0"/>
                        </a:rPr>
                        <a:t> (Unskilled Native-Born the Larger Sub-Group) - Parameter Value of </a:t>
                      </a:r>
                      <a14:m>
                        <m:oMath xmlns:m="http://schemas.openxmlformats.org/officeDocument/2006/math">
                          <m:sSub>
                            <m:sSubPr>
                              <m:ctrlPr>
                                <a:rPr lang="en-US" sz="1100" i="1" kern="1200">
                                  <a:solidFill>
                                    <a:srgbClr val="000000"/>
                                  </a:solidFill>
                                  <a:effectLst/>
                                  <a:latin typeface="Cambria Math" panose="02040503050406030204" pitchFamily="18" charset="0"/>
                                  <a:ea typeface="Times New Roman" panose="02020603050405020304" pitchFamily="18" charset="0"/>
                                </a:rPr>
                              </m:ctrlPr>
                            </m:sSubPr>
                            <m:e>
                              <m:r>
                                <a:rPr lang="en-US" sz="1100" i="1" kern="1200">
                                  <a:solidFill>
                                    <a:srgbClr val="000000"/>
                                  </a:solidFill>
                                  <a:effectLst/>
                                  <a:latin typeface="Cambria Math" panose="02040503050406030204" pitchFamily="18" charset="0"/>
                                  <a:ea typeface="Times New Roman" panose="02020603050405020304" pitchFamily="18" charset="0"/>
                                </a:rPr>
                                <m:t>𝐵</m:t>
                              </m:r>
                            </m:e>
                            <m:sub>
                              <m:r>
                                <a:rPr lang="en-US" sz="1100" i="1" kern="1200">
                                  <a:solidFill>
                                    <a:srgbClr val="000000"/>
                                  </a:solidFill>
                                  <a:effectLst/>
                                  <a:latin typeface="Cambria Math" panose="02040503050406030204" pitchFamily="18" charset="0"/>
                                  <a:ea typeface="Times New Roman" panose="02020603050405020304" pitchFamily="18" charset="0"/>
                                </a:rPr>
                                <m:t>𝑠</m:t>
                              </m:r>
                            </m:sub>
                          </m:sSub>
                          <m:r>
                            <a:rPr lang="en-US" sz="1100" kern="1200">
                              <a:solidFill>
                                <a:srgbClr val="000000"/>
                              </a:solidFill>
                              <a:effectLst/>
                              <a:latin typeface="Cambria Math" panose="02040503050406030204" pitchFamily="18" charset="0"/>
                              <a:ea typeface="Times New Roman" panose="02020603050405020304" pitchFamily="18" charset="0"/>
                            </a:rPr>
                            <m:t>=1.2</m:t>
                          </m:r>
                        </m:oMath>
                      </a14:m>
                      <a:r>
                        <a:rPr lang="en-US" sz="1100" kern="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mc:Choice>
              <mc:Fallback xmlns="">
                <p:sp>
                  <p:nvSpPr>
                    <p:cNvPr id="24" name="TextBox 35"/>
                    <p:cNvSpPr txBox="1">
                      <a:spLocks noRot="1" noChangeAspect="1" noMove="1" noResize="1" noEditPoints="1" noAdjustHandles="1" noChangeArrowheads="1" noChangeShapeType="1" noTextEdit="1"/>
                    </p:cNvSpPr>
                    <p:nvPr/>
                  </p:nvSpPr>
                  <p:spPr>
                    <a:xfrm>
                      <a:off x="1197428" y="3885645"/>
                      <a:ext cx="7695085" cy="255270"/>
                    </a:xfrm>
                    <a:prstGeom prst="rect">
                      <a:avLst/>
                    </a:prstGeom>
                    <a:blipFill rotWithShape="0">
                      <a:blip r:embed="rId4"/>
                      <a:stretch>
                        <a:fillRect b="-19048"/>
                      </a:stretch>
                    </a:blipFill>
                  </p:spPr>
                  <p:txBody>
                    <a:bodyPr/>
                    <a:lstStyle/>
                    <a:p>
                      <a:r>
                        <a:rPr lang="en-US">
                          <a:noFill/>
                        </a:rPr>
                        <a:t> </a:t>
                      </a:r>
                    </a:p>
                  </p:txBody>
                </p:sp>
              </mc:Fallback>
            </mc:AlternateContent>
            <p:sp>
              <p:nvSpPr>
                <p:cNvPr id="25" name="Rectangle 24"/>
                <p:cNvSpPr>
                  <a:spLocks noChangeAspect="1"/>
                </p:cNvSpPr>
                <p:nvPr/>
              </p:nvSpPr>
              <p:spPr>
                <a:xfrm>
                  <a:off x="1136905" y="3975857"/>
                  <a:ext cx="82296" cy="82296"/>
                </a:xfrm>
                <a:prstGeom prst="rect">
                  <a:avLst/>
                </a:prstGeom>
                <a:solidFill>
                  <a:srgbClr val="5B9BD5">
                    <a:lumMod val="40000"/>
                    <a:lumOff val="60000"/>
                  </a:srgbClr>
                </a:solidFill>
                <a:ln w="12700" cap="flat" cmpd="sng" algn="ctr">
                  <a:noFill/>
                  <a:prstDash val="solid"/>
                  <a:miter lim="800000"/>
                </a:ln>
                <a:effectLst/>
              </p:spPr>
              <p:txBody>
                <a:bodyPr rtlCol="0" anchor="ctr"/>
                <a:lstStyle/>
                <a:p>
                  <a:endParaRPr lang="en-US"/>
                </a:p>
              </p:txBody>
            </p:sp>
          </p:grpSp>
          <p:grpSp>
            <p:nvGrpSpPr>
              <p:cNvPr id="21" name="Group 20"/>
              <p:cNvGrpSpPr/>
              <p:nvPr/>
            </p:nvGrpSpPr>
            <p:grpSpPr>
              <a:xfrm>
                <a:off x="1136905" y="4114212"/>
                <a:ext cx="7755608" cy="255270"/>
                <a:chOff x="1136905" y="4114212"/>
                <a:chExt cx="7755608" cy="255270"/>
              </a:xfrm>
            </p:grpSpPr>
            <mc:AlternateContent xmlns:mc="http://schemas.openxmlformats.org/markup-compatibility/2006" xmlns:a14="http://schemas.microsoft.com/office/drawing/2010/main">
              <mc:Choice Requires="a14">
                <p:sp>
                  <p:nvSpPr>
                    <p:cNvPr id="22" name="TextBox 33"/>
                    <p:cNvSpPr txBox="1"/>
                    <p:nvPr/>
                  </p:nvSpPr>
                  <p:spPr>
                    <a:xfrm>
                      <a:off x="1197428" y="4114212"/>
                      <a:ext cx="7695085" cy="255270"/>
                    </a:xfrm>
                    <a:prstGeom prst="rect">
                      <a:avLst/>
                    </a:prstGeom>
                    <a:noFill/>
                  </p:spPr>
                  <p:txBody>
                    <a:bodyPr wrap="square" rtlCol="0">
                      <a:noAutofit/>
                    </a:bodyPr>
                    <a:lstStyle/>
                    <a:p>
                      <a:pPr marL="0" marR="0" eaLnBrk="0" fontAlgn="base" hangingPunct="0">
                        <a:spcBef>
                          <a:spcPts val="0"/>
                        </a:spcBef>
                        <a:spcAft>
                          <a:spcPts val="0"/>
                        </a:spcAft>
                      </a:pPr>
                      <a:r>
                        <a:rPr lang="en-US" sz="1100" b="1" kern="1200">
                          <a:solidFill>
                            <a:srgbClr val="000000"/>
                          </a:solidFill>
                          <a:effectLst/>
                          <a:latin typeface="Times New Roman" panose="02020603050405020304" pitchFamily="18" charset="0"/>
                          <a:ea typeface="Times New Roman" panose="02020603050405020304" pitchFamily="18" charset="0"/>
                        </a:rPr>
                        <a:t>Skilled Majority</a:t>
                      </a:r>
                      <a:r>
                        <a:rPr lang="en-US" sz="1100" kern="1200">
                          <a:solidFill>
                            <a:srgbClr val="000000"/>
                          </a:solidFill>
                          <a:effectLst/>
                          <a:latin typeface="Times New Roman" panose="02020603050405020304" pitchFamily="18" charset="0"/>
                          <a:ea typeface="Times New Roman" panose="02020603050405020304" pitchFamily="18" charset="0"/>
                        </a:rPr>
                        <a:t> (Skilled </a:t>
                      </a:r>
                      <a:r>
                        <a:rPr lang="en-US" sz="1100" strike="sngStrike" kern="1200">
                          <a:solidFill>
                            <a:srgbClr val="FF0000"/>
                          </a:solidFill>
                          <a:effectLst/>
                          <a:latin typeface="Times New Roman" panose="02020603050405020304" pitchFamily="18" charset="0"/>
                          <a:ea typeface="Times New Roman" panose="02020603050405020304" pitchFamily="18" charset="0"/>
                        </a:rPr>
                        <a:t>M</a:t>
                      </a:r>
                      <a:r>
                        <a:rPr lang="en-US" sz="1100" u="sng" kern="1200">
                          <a:solidFill>
                            <a:srgbClr val="008080"/>
                          </a:solidFill>
                          <a:effectLst/>
                          <a:latin typeface="Times New Roman" panose="02020603050405020304" pitchFamily="18" charset="0"/>
                          <a:ea typeface="Times New Roman" panose="02020603050405020304" pitchFamily="18" charset="0"/>
                        </a:rPr>
                        <a:t>Imm</a:t>
                      </a:r>
                      <a:r>
                        <a:rPr lang="en-US" sz="1100" kern="1200">
                          <a:solidFill>
                            <a:srgbClr val="000000"/>
                          </a:solidFill>
                          <a:effectLst/>
                          <a:latin typeface="Times New Roman" panose="02020603050405020304" pitchFamily="18" charset="0"/>
                          <a:ea typeface="Times New Roman" panose="02020603050405020304" pitchFamily="18" charset="0"/>
                        </a:rPr>
                        <a:t>igrants the Larger Sub-Group) - Parameter Value of </a:t>
                      </a:r>
                      <a14:m>
                        <m:oMath xmlns:m="http://schemas.openxmlformats.org/officeDocument/2006/math">
                          <m:sSub>
                            <m:sSubPr>
                              <m:ctrlPr>
                                <a:rPr lang="en-US" sz="1100" i="1" kern="1200">
                                  <a:solidFill>
                                    <a:srgbClr val="000000"/>
                                  </a:solidFill>
                                  <a:effectLst/>
                                  <a:latin typeface="Cambria Math" panose="02040503050406030204" pitchFamily="18" charset="0"/>
                                  <a:ea typeface="Times New Roman" panose="02020603050405020304" pitchFamily="18" charset="0"/>
                                </a:rPr>
                              </m:ctrlPr>
                            </m:sSubPr>
                            <m:e>
                              <m:r>
                                <a:rPr lang="en-US" sz="1100" i="1" kern="1200">
                                  <a:solidFill>
                                    <a:srgbClr val="000000"/>
                                  </a:solidFill>
                                  <a:effectLst/>
                                  <a:latin typeface="Cambria Math" panose="02040503050406030204" pitchFamily="18" charset="0"/>
                                  <a:ea typeface="Times New Roman" panose="02020603050405020304" pitchFamily="18" charset="0"/>
                                </a:rPr>
                                <m:t>𝐵</m:t>
                              </m:r>
                            </m:e>
                            <m:sub>
                              <m:r>
                                <a:rPr lang="en-US" sz="1100" i="1" kern="1200">
                                  <a:solidFill>
                                    <a:srgbClr val="000000"/>
                                  </a:solidFill>
                                  <a:effectLst/>
                                  <a:latin typeface="Cambria Math" panose="02040503050406030204" pitchFamily="18" charset="0"/>
                                  <a:ea typeface="Times New Roman" panose="02020603050405020304" pitchFamily="18" charset="0"/>
                                </a:rPr>
                                <m:t>𝑠</m:t>
                              </m:r>
                            </m:sub>
                          </m:sSub>
                          <m:r>
                            <a:rPr lang="en-US" sz="1100" i="1" kern="1200">
                              <a:solidFill>
                                <a:srgbClr val="000000"/>
                              </a:solidFill>
                              <a:effectLst/>
                              <a:latin typeface="Cambria Math" panose="02040503050406030204" pitchFamily="18" charset="0"/>
                              <a:ea typeface="Times New Roman" panose="02020603050405020304" pitchFamily="18" charset="0"/>
                            </a:rPr>
                            <m:t>=8.2</m:t>
                          </m:r>
                        </m:oMath>
                      </a14:m>
                      <a:r>
                        <a:rPr lang="en-US" sz="1100" kern="1200">
                          <a:solidFill>
                            <a:srgbClr val="000000"/>
                          </a:solidFill>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mc:Choice>
              <mc:Fallback xmlns="">
                <p:sp>
                  <p:nvSpPr>
                    <p:cNvPr id="22" name="TextBox 33"/>
                    <p:cNvSpPr txBox="1">
                      <a:spLocks noRot="1" noChangeAspect="1" noMove="1" noResize="1" noEditPoints="1" noAdjustHandles="1" noChangeArrowheads="1" noChangeShapeType="1" noTextEdit="1"/>
                    </p:cNvSpPr>
                    <p:nvPr/>
                  </p:nvSpPr>
                  <p:spPr>
                    <a:xfrm>
                      <a:off x="1197428" y="4114212"/>
                      <a:ext cx="7695085" cy="255270"/>
                    </a:xfrm>
                    <a:prstGeom prst="rect">
                      <a:avLst/>
                    </a:prstGeom>
                    <a:blipFill rotWithShape="0">
                      <a:blip r:embed="rId5"/>
                      <a:stretch>
                        <a:fillRect b="-21951"/>
                      </a:stretch>
                    </a:blipFill>
                  </p:spPr>
                  <p:txBody>
                    <a:bodyPr/>
                    <a:lstStyle/>
                    <a:p>
                      <a:r>
                        <a:rPr lang="en-US">
                          <a:noFill/>
                        </a:rPr>
                        <a:t> </a:t>
                      </a:r>
                    </a:p>
                  </p:txBody>
                </p:sp>
              </mc:Fallback>
            </mc:AlternateContent>
            <p:sp>
              <p:nvSpPr>
                <p:cNvPr id="23" name="Rectangle 22"/>
                <p:cNvSpPr>
                  <a:spLocks noChangeAspect="1"/>
                </p:cNvSpPr>
                <p:nvPr/>
              </p:nvSpPr>
              <p:spPr>
                <a:xfrm>
                  <a:off x="1136905" y="4204457"/>
                  <a:ext cx="82296" cy="82296"/>
                </a:xfrm>
                <a:prstGeom prst="rect">
                  <a:avLst/>
                </a:prstGeom>
                <a:solidFill>
                  <a:srgbClr val="ED7D31"/>
                </a:solidFill>
                <a:ln w="12700" cap="flat" cmpd="sng" algn="ctr">
                  <a:noFill/>
                  <a:prstDash val="solid"/>
                  <a:miter lim="800000"/>
                </a:ln>
                <a:effectLst/>
              </p:spPr>
              <p:txBody>
                <a:bodyPr rtlCol="0" anchor="ctr"/>
                <a:lstStyle/>
                <a:p>
                  <a:endParaRPr lang="en-US"/>
                </a:p>
              </p:txBody>
            </p:sp>
          </p:grpSp>
        </p:grpSp>
        <p:grpSp>
          <p:nvGrpSpPr>
            <p:cNvPr id="7" name="Group 6"/>
            <p:cNvGrpSpPr/>
            <p:nvPr/>
          </p:nvGrpSpPr>
          <p:grpSpPr>
            <a:xfrm>
              <a:off x="664464" y="3047967"/>
              <a:ext cx="7269861" cy="227965"/>
              <a:chOff x="664464" y="3047967"/>
              <a:chExt cx="7269861" cy="227965"/>
            </a:xfrm>
            <a:noFill/>
          </p:grpSpPr>
          <mc:AlternateContent xmlns:mc="http://schemas.openxmlformats.org/markup-compatibility/2006" xmlns:a14="http://schemas.microsoft.com/office/drawing/2010/main">
            <mc:Choice Requires="a14">
              <p:sp>
                <p:nvSpPr>
                  <p:cNvPr id="8" name="TextBox 38"/>
                  <p:cNvSpPr txBox="1"/>
                  <p:nvPr/>
                </p:nvSpPr>
                <p:spPr>
                  <a:xfrm>
                    <a:off x="664464" y="3073262"/>
                    <a:ext cx="215265"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𝑚</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 name="TextBox 38"/>
                  <p:cNvSpPr txBox="1">
                    <a:spLocks noRot="1" noChangeAspect="1" noMove="1" noResize="1" noEditPoints="1" noAdjustHandles="1" noChangeArrowheads="1" noChangeShapeType="1" noTextEdit="1"/>
                  </p:cNvSpPr>
                  <p:nvPr/>
                </p:nvSpPr>
                <p:spPr>
                  <a:xfrm>
                    <a:off x="664464" y="3073262"/>
                    <a:ext cx="215265" cy="178435"/>
                  </a:xfrm>
                  <a:prstGeom prst="rect">
                    <a:avLst/>
                  </a:prstGeom>
                  <a:blipFill rotWithShape="0">
                    <a:blip r:embed="rId6"/>
                    <a:stretch>
                      <a:fillRect l="-7317" r="-4878"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39"/>
                  <p:cNvSpPr txBox="1"/>
                  <p:nvPr/>
                </p:nvSpPr>
                <p:spPr>
                  <a:xfrm>
                    <a:off x="1331976" y="3073262"/>
                    <a:ext cx="191770"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𝑚</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9" name="TextBox 39"/>
                  <p:cNvSpPr txBox="1">
                    <a:spLocks noRot="1" noChangeAspect="1" noMove="1" noResize="1" noEditPoints="1" noAdjustHandles="1" noChangeArrowheads="1" noChangeShapeType="1" noTextEdit="1"/>
                  </p:cNvSpPr>
                  <p:nvPr/>
                </p:nvSpPr>
                <p:spPr>
                  <a:xfrm>
                    <a:off x="1331976" y="3073262"/>
                    <a:ext cx="191770" cy="178435"/>
                  </a:xfrm>
                  <a:prstGeom prst="rect">
                    <a:avLst/>
                  </a:prstGeom>
                  <a:blipFill rotWithShape="0">
                    <a:blip r:embed="rId7"/>
                    <a:stretch>
                      <a:fillRect l="-13889" r="-5556"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40"/>
                  <p:cNvSpPr txBox="1"/>
                  <p:nvPr/>
                </p:nvSpPr>
                <p:spPr>
                  <a:xfrm>
                    <a:off x="1981200" y="3073262"/>
                    <a:ext cx="167005"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𝑥</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0" name="TextBox 40"/>
                  <p:cNvSpPr txBox="1">
                    <a:spLocks noRot="1" noChangeAspect="1" noMove="1" noResize="1" noEditPoints="1" noAdjustHandles="1" noChangeArrowheads="1" noChangeShapeType="1" noTextEdit="1"/>
                  </p:cNvSpPr>
                  <p:nvPr/>
                </p:nvSpPr>
                <p:spPr>
                  <a:xfrm>
                    <a:off x="1981200" y="3073262"/>
                    <a:ext cx="167005" cy="178435"/>
                  </a:xfrm>
                  <a:prstGeom prst="rect">
                    <a:avLst/>
                  </a:prstGeom>
                  <a:blipFill rotWithShape="0">
                    <a:blip r:embed="rId8"/>
                    <a:stretch>
                      <a:fillRect l="-15625" r="-6250"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41"/>
                  <p:cNvSpPr txBox="1"/>
                  <p:nvPr/>
                </p:nvSpPr>
                <p:spPr>
                  <a:xfrm>
                    <a:off x="2639568" y="3073262"/>
                    <a:ext cx="143510"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kern="1200">
                                  <a:solidFill>
                                    <a:srgbClr val="000000"/>
                                  </a:solidFill>
                                  <a:effectLst/>
                                  <a:latin typeface="Cambria Math" panose="02040503050406030204" pitchFamily="18" charset="0"/>
                                  <a:ea typeface="Times New Roman" panose="02020603050405020304" pitchFamily="18" charset="0"/>
                                </a:rPr>
                              </m:ctrlPr>
                            </m:sSubPr>
                            <m:e>
                              <m:r>
                                <a:rPr lang="en-US" sz="1200" i="1" kern="1200">
                                  <a:solidFill>
                                    <a:srgbClr val="000000"/>
                                  </a:solidFill>
                                  <a:effectLst/>
                                  <a:latin typeface="Cambria Math" panose="02040503050406030204" pitchFamily="18" charset="0"/>
                                  <a:ea typeface="Times New Roman" panose="02020603050405020304" pitchFamily="18" charset="0"/>
                                </a:rPr>
                                <m:t>𝑥</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 name="TextBox 41"/>
                  <p:cNvSpPr txBox="1">
                    <a:spLocks noRot="1" noChangeAspect="1" noMove="1" noResize="1" noEditPoints="1" noAdjustHandles="1" noChangeArrowheads="1" noChangeShapeType="1" noTextEdit="1"/>
                  </p:cNvSpPr>
                  <p:nvPr/>
                </p:nvSpPr>
                <p:spPr>
                  <a:xfrm>
                    <a:off x="2639568" y="3073262"/>
                    <a:ext cx="143510" cy="178435"/>
                  </a:xfrm>
                  <a:prstGeom prst="rect">
                    <a:avLst/>
                  </a:prstGeom>
                  <a:blipFill rotWithShape="0">
                    <a:blip r:embed="rId9"/>
                    <a:stretch>
                      <a:fillRect l="-14286" r="-10714" b="-206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42"/>
                  <p:cNvSpPr txBox="1"/>
                  <p:nvPr/>
                </p:nvSpPr>
                <p:spPr>
                  <a:xfrm>
                    <a:off x="3279648" y="3071275"/>
                    <a:ext cx="167005" cy="18224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up>
                              <m:r>
                                <a:rPr lang="en-US" sz="1200" i="1" kern="1200">
                                  <a:solidFill>
                                    <a:srgbClr val="000000"/>
                                  </a:solidFill>
                                  <a:effectLst/>
                                  <a:latin typeface="Cambria Math" panose="02040503050406030204" pitchFamily="18" charset="0"/>
                                  <a:ea typeface="Times New Roman" panose="02020603050405020304" pitchFamily="18" charset="0"/>
                                </a:rPr>
                                <m:t>𝑀</m:t>
                              </m:r>
                            </m:sup>
                          </m:sSub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2" name="TextBox 42"/>
                  <p:cNvSpPr txBox="1">
                    <a:spLocks noRot="1" noChangeAspect="1" noMove="1" noResize="1" noEditPoints="1" noAdjustHandles="1" noChangeArrowheads="1" noChangeShapeType="1" noTextEdit="1"/>
                  </p:cNvSpPr>
                  <p:nvPr/>
                </p:nvSpPr>
                <p:spPr>
                  <a:xfrm>
                    <a:off x="3279648" y="3071275"/>
                    <a:ext cx="167005" cy="182245"/>
                  </a:xfrm>
                  <a:prstGeom prst="rect">
                    <a:avLst/>
                  </a:prstGeom>
                  <a:blipFill rotWithShape="0">
                    <a:blip r:embed="rId10"/>
                    <a:stretch>
                      <a:fillRect l="-21875" r="-6250"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43"/>
                  <p:cNvSpPr txBox="1"/>
                  <p:nvPr/>
                </p:nvSpPr>
                <p:spPr>
                  <a:xfrm>
                    <a:off x="3928872" y="3071275"/>
                    <a:ext cx="153035" cy="18224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𝑈</m:t>
                              </m:r>
                            </m:sub>
                            <m:sup>
                              <m:r>
                                <a:rPr lang="en-US" sz="1200" i="1" kern="1200">
                                  <a:solidFill>
                                    <a:srgbClr val="000000"/>
                                  </a:solidFill>
                                  <a:effectLst/>
                                  <a:latin typeface="Cambria Math" panose="02040503050406030204" pitchFamily="18" charset="0"/>
                                  <a:ea typeface="Times New Roman" panose="02020603050405020304" pitchFamily="18" charset="0"/>
                                </a:rPr>
                                <m:t>𝑁</m:t>
                              </m:r>
                            </m:sup>
                          </m:sSub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3" name="TextBox 43"/>
                  <p:cNvSpPr txBox="1">
                    <a:spLocks noRot="1" noChangeAspect="1" noMove="1" noResize="1" noEditPoints="1" noAdjustHandles="1" noChangeArrowheads="1" noChangeShapeType="1" noTextEdit="1"/>
                  </p:cNvSpPr>
                  <p:nvPr/>
                </p:nvSpPr>
                <p:spPr>
                  <a:xfrm>
                    <a:off x="3928872" y="3071275"/>
                    <a:ext cx="153035" cy="182245"/>
                  </a:xfrm>
                  <a:prstGeom prst="rect">
                    <a:avLst/>
                  </a:prstGeom>
                  <a:blipFill rotWithShape="0">
                    <a:blip r:embed="rId11"/>
                    <a:stretch>
                      <a:fillRect l="-24138" r="-10345"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44"/>
                  <p:cNvSpPr txBox="1"/>
                  <p:nvPr/>
                </p:nvSpPr>
                <p:spPr>
                  <a:xfrm>
                    <a:off x="4559808" y="3071275"/>
                    <a:ext cx="167005" cy="18351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up>
                              <m:r>
                                <a:rPr lang="en-US" sz="1200" i="1" kern="1200">
                                  <a:solidFill>
                                    <a:srgbClr val="000000"/>
                                  </a:solidFill>
                                  <a:effectLst/>
                                  <a:latin typeface="Cambria Math" panose="02040503050406030204" pitchFamily="18" charset="0"/>
                                  <a:ea typeface="Times New Roman" panose="02020603050405020304" pitchFamily="18" charset="0"/>
                                </a:rPr>
                                <m:t>𝑀</m:t>
                              </m:r>
                            </m:sup>
                          </m:sSub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4" name="TextBox 44"/>
                  <p:cNvSpPr txBox="1">
                    <a:spLocks noRot="1" noChangeAspect="1" noMove="1" noResize="1" noEditPoints="1" noAdjustHandles="1" noChangeArrowheads="1" noChangeShapeType="1" noTextEdit="1"/>
                  </p:cNvSpPr>
                  <p:nvPr/>
                </p:nvSpPr>
                <p:spPr>
                  <a:xfrm>
                    <a:off x="4559808" y="3071275"/>
                    <a:ext cx="167005" cy="183515"/>
                  </a:xfrm>
                  <a:prstGeom prst="rect">
                    <a:avLst/>
                  </a:prstGeom>
                  <a:blipFill rotWithShape="0">
                    <a:blip r:embed="rId12"/>
                    <a:stretch>
                      <a:fillRect l="-21875" r="-6250"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45"/>
                  <p:cNvSpPr txBox="1"/>
                  <p:nvPr/>
                </p:nvSpPr>
                <p:spPr>
                  <a:xfrm>
                    <a:off x="5209032" y="3047967"/>
                    <a:ext cx="212090" cy="22796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200" i="1" kern="1200">
                                  <a:solidFill>
                                    <a:srgbClr val="000000"/>
                                  </a:solidFill>
                                  <a:effectLst/>
                                  <a:latin typeface="Cambria Math" panose="02040503050406030204" pitchFamily="18" charset="0"/>
                                  <a:ea typeface="Times New Roman" panose="02020603050405020304" pitchFamily="18" charset="0"/>
                                </a:rPr>
                              </m:ctrlPr>
                            </m:sSupPr>
                            <m:e>
                              <m:acc>
                                <m:accPr>
                                  <m:chr m:val="̅"/>
                                  <m:ctrlPr>
                                    <a:rPr lang="en-US" sz="1200" i="1" kern="1200">
                                      <a:solidFill>
                                        <a:srgbClr val="000000"/>
                                      </a:solidFill>
                                      <a:effectLst/>
                                      <a:latin typeface="Cambria Math" panose="02040503050406030204" pitchFamily="18" charset="0"/>
                                      <a:ea typeface="Times New Roman" panose="02020603050405020304" pitchFamily="18" charset="0"/>
                                    </a:rPr>
                                  </m:ctrlPr>
                                </m:accPr>
                                <m:e>
                                  <m:sSubSup>
                                    <m:sSubSupPr>
                                      <m:ctrlPr>
                                        <a:rPr lang="en-US" sz="1200" i="1" kern="1200">
                                          <a:solidFill>
                                            <a:srgbClr val="000000"/>
                                          </a:solidFill>
                                          <a:effectLst/>
                                          <a:latin typeface="Cambria Math" panose="02040503050406030204" pitchFamily="18" charset="0"/>
                                          <a:ea typeface="Times New Roman" panose="02020603050405020304" pitchFamily="18" charset="0"/>
                                        </a:rPr>
                                      </m:ctrlPr>
                                    </m:sSubSupPr>
                                    <m:e>
                                      <m:r>
                                        <a:rPr lang="en-US" sz="1200" i="1" kern="1200">
                                          <a:solidFill>
                                            <a:srgbClr val="000000"/>
                                          </a:solidFill>
                                          <a:effectLst/>
                                          <a:latin typeface="Cambria Math" panose="02040503050406030204" pitchFamily="18" charset="0"/>
                                          <a:ea typeface="Times New Roman" panose="02020603050405020304" pitchFamily="18" charset="0"/>
                                        </a:rPr>
                                        <m:t>𝐼</m:t>
                                      </m:r>
                                    </m:e>
                                    <m:sub>
                                      <m:r>
                                        <a:rPr lang="en-US" sz="1200" i="1" kern="1200">
                                          <a:solidFill>
                                            <a:srgbClr val="000000"/>
                                          </a:solidFill>
                                          <a:effectLst/>
                                          <a:latin typeface="Cambria Math" panose="02040503050406030204" pitchFamily="18" charset="0"/>
                                          <a:ea typeface="Times New Roman" panose="02020603050405020304" pitchFamily="18" charset="0"/>
                                        </a:rPr>
                                        <m:t>𝑆</m:t>
                                      </m:r>
                                    </m:sub>
                                    <m:sup>
                                      <m:r>
                                        <a:rPr lang="en-US" sz="1200" i="1" kern="1200">
                                          <a:solidFill>
                                            <a:srgbClr val="000000"/>
                                          </a:solidFill>
                                          <a:effectLst/>
                                          <a:latin typeface="Cambria Math" panose="02040503050406030204" pitchFamily="18" charset="0"/>
                                          <a:ea typeface="Times New Roman" panose="02020603050405020304" pitchFamily="18" charset="0"/>
                                        </a:rPr>
                                        <m:t>𝑁</m:t>
                                      </m:r>
                                    </m:sup>
                                  </m:sSubSup>
                                </m:e>
                              </m:acc>
                            </m:e>
                            <m:sup>
                              <m:r>
                                <a:rPr lang="en-US" sz="1200" i="1" kern="1200">
                                  <a:solidFill>
                                    <a:srgbClr val="000000"/>
                                  </a:solidFill>
                                  <a:effectLst/>
                                  <a:latin typeface="Cambria Math" panose="02040503050406030204" pitchFamily="18" charset="0"/>
                                  <a:ea typeface="Times New Roman" panose="02020603050405020304" pitchFamily="18" charset="0"/>
                                </a:rPr>
                                <m:t>∗</m:t>
                              </m:r>
                            </m:sup>
                          </m:sSup>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5" name="TextBox 45"/>
                  <p:cNvSpPr txBox="1">
                    <a:spLocks noRot="1" noChangeAspect="1" noMove="1" noResize="1" noEditPoints="1" noAdjustHandles="1" noChangeArrowheads="1" noChangeShapeType="1" noTextEdit="1"/>
                  </p:cNvSpPr>
                  <p:nvPr/>
                </p:nvSpPr>
                <p:spPr>
                  <a:xfrm>
                    <a:off x="5209032" y="3047967"/>
                    <a:ext cx="212090" cy="227965"/>
                  </a:xfrm>
                  <a:prstGeom prst="rect">
                    <a:avLst/>
                  </a:prstGeom>
                  <a:blipFill rotWithShape="0">
                    <a:blip r:embed="rId13"/>
                    <a:stretch>
                      <a:fillRect l="-14634" r="-2439"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46"/>
                  <p:cNvSpPr txBox="1"/>
                  <p:nvPr/>
                </p:nvSpPr>
                <p:spPr>
                  <a:xfrm>
                    <a:off x="5885688" y="3073262"/>
                    <a:ext cx="117475"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𝑤</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6" name="TextBox 46"/>
                  <p:cNvSpPr txBox="1">
                    <a:spLocks noRot="1" noChangeAspect="1" noMove="1" noResize="1" noEditPoints="1" noAdjustHandles="1" noChangeArrowheads="1" noChangeShapeType="1" noTextEdit="1"/>
                  </p:cNvSpPr>
                  <p:nvPr/>
                </p:nvSpPr>
                <p:spPr>
                  <a:xfrm>
                    <a:off x="5885688" y="3073262"/>
                    <a:ext cx="117475" cy="178435"/>
                  </a:xfrm>
                  <a:prstGeom prst="rect">
                    <a:avLst/>
                  </a:prstGeom>
                  <a:blipFill rotWithShape="0">
                    <a:blip r:embed="rId14"/>
                    <a:stretch>
                      <a:fillRect l="-22727" r="-18182"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47"/>
                  <p:cNvSpPr txBox="1"/>
                  <p:nvPr/>
                </p:nvSpPr>
                <p:spPr>
                  <a:xfrm>
                    <a:off x="6562344" y="3073262"/>
                    <a:ext cx="76200"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𝑟</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7" name="TextBox 47"/>
                  <p:cNvSpPr txBox="1">
                    <a:spLocks noRot="1" noChangeAspect="1" noMove="1" noResize="1" noEditPoints="1" noAdjustHandles="1" noChangeArrowheads="1" noChangeShapeType="1" noTextEdit="1"/>
                  </p:cNvSpPr>
                  <p:nvPr/>
                </p:nvSpPr>
                <p:spPr>
                  <a:xfrm>
                    <a:off x="6562344" y="3073262"/>
                    <a:ext cx="76200" cy="178435"/>
                  </a:xfrm>
                  <a:prstGeom prst="rect">
                    <a:avLst/>
                  </a:prstGeom>
                  <a:blipFill rotWithShape="0">
                    <a:blip r:embed="rId15"/>
                    <a:stretch>
                      <a:fillRect l="-33333" r="-26667" b="-34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48"/>
                  <p:cNvSpPr txBox="1"/>
                  <p:nvPr/>
                </p:nvSpPr>
                <p:spPr>
                  <a:xfrm>
                    <a:off x="7212031" y="3073262"/>
                    <a:ext cx="64135"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𝑡</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8" name="TextBox 48"/>
                  <p:cNvSpPr txBox="1">
                    <a:spLocks noRot="1" noChangeAspect="1" noMove="1" noResize="1" noEditPoints="1" noAdjustHandles="1" noChangeArrowheads="1" noChangeShapeType="1" noTextEdit="1"/>
                  </p:cNvSpPr>
                  <p:nvPr/>
                </p:nvSpPr>
                <p:spPr>
                  <a:xfrm>
                    <a:off x="7212031" y="3073262"/>
                    <a:ext cx="64135" cy="178435"/>
                  </a:xfrm>
                  <a:prstGeom prst="rect">
                    <a:avLst/>
                  </a:prstGeom>
                  <a:blipFill rotWithShape="0">
                    <a:blip r:embed="rId16"/>
                    <a:stretch>
                      <a:fillRect l="-58333" r="-58333"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49"/>
                  <p:cNvSpPr txBox="1"/>
                  <p:nvPr/>
                </p:nvSpPr>
                <p:spPr>
                  <a:xfrm>
                    <a:off x="7848600" y="3073262"/>
                    <a:ext cx="85725" cy="178435"/>
                  </a:xfrm>
                  <a:prstGeom prst="rect">
                    <a:avLst/>
                  </a:prstGeom>
                  <a:grpFill/>
                </p:spPr>
                <p:txBody>
                  <a:bodyPr wrap="square" lIns="0" tIns="0" rIns="0" bIns="0" rtlCol="0" anchor="ctr">
                    <a:noAutofit/>
                  </a:bodyPr>
                  <a:lstStyle/>
                  <a:p>
                    <a:pPr marL="0" marR="0" eaLnBrk="0" fontAlgn="base" hangingPunct="0">
                      <a:spcBef>
                        <a:spcPts val="0"/>
                      </a:spcBef>
                      <a:spcAft>
                        <a:spcPts val="0"/>
                      </a:spcAft>
                    </a:pPr>
                    <a14:m>
                      <m:oMathPara xmlns:m="http://schemas.openxmlformats.org/officeDocument/2006/math">
                        <m:oMathParaPr>
                          <m:jc m:val="centerGroup"/>
                        </m:oMathParaPr>
                        <m:oMath xmlns:m="http://schemas.openxmlformats.org/officeDocument/2006/math">
                          <m:r>
                            <a:rPr lang="en-US" sz="1200" i="1" kern="1200">
                              <a:solidFill>
                                <a:srgbClr val="000000"/>
                              </a:solidFill>
                              <a:effectLst/>
                              <a:latin typeface="Cambria Math" panose="02040503050406030204" pitchFamily="18" charset="0"/>
                              <a:ea typeface="Times New Roman" panose="02020603050405020304" pitchFamily="18" charset="0"/>
                            </a:rPr>
                            <m:t>𝑏</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9" name="TextBox 49"/>
                  <p:cNvSpPr txBox="1">
                    <a:spLocks noRot="1" noChangeAspect="1" noMove="1" noResize="1" noEditPoints="1" noAdjustHandles="1" noChangeArrowheads="1" noChangeShapeType="1" noTextEdit="1"/>
                  </p:cNvSpPr>
                  <p:nvPr/>
                </p:nvSpPr>
                <p:spPr>
                  <a:xfrm>
                    <a:off x="7848600" y="3073262"/>
                    <a:ext cx="85725" cy="178435"/>
                  </a:xfrm>
                  <a:prstGeom prst="rect">
                    <a:avLst/>
                  </a:prstGeom>
                  <a:blipFill rotWithShape="0">
                    <a:blip r:embed="rId17"/>
                    <a:stretch>
                      <a:fillRect l="-56250" r="-43750" b="-13793"/>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56129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800" i="1" dirty="0"/>
              <a:t>Financial </a:t>
            </a:r>
            <a:r>
              <a:rPr lang="en-US" sz="2800" i="1" dirty="0" smtClean="0"/>
              <a:t>globalization </a:t>
            </a:r>
            <a:r>
              <a:rPr lang="en-US" sz="2800" i="1" dirty="0"/>
              <a:t>triggers tax competition among countries and the possibility of a ‘race to the bottom'. This can chip away at the domestic tax base, and the reallocation of international capital is likely to result in the downscaling of the scope and size of </a:t>
            </a:r>
            <a:r>
              <a:rPr lang="en-US" sz="2800" i="1" dirty="0" smtClean="0"/>
              <a:t>redistribution </a:t>
            </a:r>
            <a:r>
              <a:rPr lang="en-US" sz="2800" i="1" dirty="0"/>
              <a:t>under the welfare state. </a:t>
            </a:r>
            <a:r>
              <a:rPr lang="en-US" sz="2800" i="1" dirty="0" smtClean="0"/>
              <a:t>We argue, </a:t>
            </a:r>
            <a:r>
              <a:rPr lang="en-US" sz="2800" i="1" dirty="0"/>
              <a:t>however, that even a reduced welfare state can still act as a device to compensate the losers from financial </a:t>
            </a:r>
            <a:r>
              <a:rPr lang="en-US" sz="2800" i="1" dirty="0" smtClean="0"/>
              <a:t>globalization </a:t>
            </a:r>
            <a:r>
              <a:rPr lang="en-US" sz="2800" i="1" dirty="0"/>
              <a:t>losers in a Pareto-improving way.</a:t>
            </a:r>
            <a:r>
              <a:rPr lang="en-US" i="1" dirty="0"/>
              <a:t> </a:t>
            </a:r>
            <a:endParaRPr lang="en-US" dirty="0"/>
          </a:p>
        </p:txBody>
      </p:sp>
    </p:spTree>
    <p:extLst>
      <p:ext uri="{BB962C8B-B14F-4D97-AF65-F5344CB8AC3E}">
        <p14:creationId xmlns:p14="http://schemas.microsoft.com/office/powerpoint/2010/main" val="30910623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6000" dirty="0" smtClean="0"/>
              <a:t>THANK YOU!</a:t>
            </a:r>
            <a:endParaRPr lang="en-US" sz="6000" dirty="0"/>
          </a:p>
        </p:txBody>
      </p:sp>
    </p:spTree>
    <p:extLst>
      <p:ext uri="{BB962C8B-B14F-4D97-AF65-F5344CB8AC3E}">
        <p14:creationId xmlns:p14="http://schemas.microsoft.com/office/powerpoint/2010/main" val="11747348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Welfare State and Migration Forces</a:t>
            </a:r>
            <a:endParaRPr lang="en-US" dirty="0"/>
          </a:p>
        </p:txBody>
      </p:sp>
    </p:spTree>
    <p:extLst>
      <p:ext uri="{BB962C8B-B14F-4D97-AF65-F5344CB8AC3E}">
        <p14:creationId xmlns:p14="http://schemas.microsoft.com/office/powerpoint/2010/main" val="10487986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Migration cum redistribution  forces in  history</a:t>
            </a: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pPr marL="0" indent="0">
              <a:lnSpc>
                <a:spcPct val="300000"/>
              </a:lnSpc>
              <a:buNone/>
            </a:pPr>
            <a:r>
              <a:rPr lang="en-US" sz="2600" dirty="0" smtClean="0">
                <a:solidFill>
                  <a:srgbClr val="FF0000"/>
                </a:solidFill>
              </a:rPr>
              <a:t>Migrants </a:t>
            </a:r>
            <a:r>
              <a:rPr lang="en-US" sz="2600" dirty="0">
                <a:solidFill>
                  <a:srgbClr val="FF0000"/>
                </a:solidFill>
              </a:rPr>
              <a:t>from Europe (the Old World) formed the United States (the New World). Naturally, migration to this new world was not restricted. Note that at this point the redistribution by the federal and state governments was almost nil. </a:t>
            </a:r>
            <a:endParaRPr lang="he-IL" sz="2600" dirty="0" smtClean="0">
              <a:solidFill>
                <a:srgbClr val="FF0000"/>
              </a:solidFill>
            </a:endParaRPr>
          </a:p>
          <a:p>
            <a:pPr marL="0" indent="0">
              <a:lnSpc>
                <a:spcPct val="300000"/>
              </a:lnSpc>
              <a:buNone/>
            </a:pPr>
            <a:r>
              <a:rPr lang="en-US" sz="2600" dirty="0" smtClean="0">
                <a:solidFill>
                  <a:srgbClr val="FF0000"/>
                </a:solidFill>
              </a:rPr>
              <a:t>Milton </a:t>
            </a:r>
            <a:r>
              <a:rPr lang="en-US" sz="2600" dirty="0">
                <a:solidFill>
                  <a:srgbClr val="FF0000"/>
                </a:solidFill>
              </a:rPr>
              <a:t>Friedman is widely quoted for having stated that free immigration is simply incompatible with a welfare state.</a:t>
            </a:r>
          </a:p>
          <a:p>
            <a:endParaRPr lang="en-US" dirty="0"/>
          </a:p>
        </p:txBody>
      </p:sp>
    </p:spTree>
    <p:extLst>
      <p:ext uri="{BB962C8B-B14F-4D97-AF65-F5344CB8AC3E}">
        <p14:creationId xmlns:p14="http://schemas.microsoft.com/office/powerpoint/2010/main" val="1271628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Women's </a:t>
            </a:r>
            <a:r>
              <a:rPr lang="en-US" i="1" dirty="0"/>
              <a:t>suffrage</a:t>
            </a:r>
            <a:endParaRPr lang="en-US" dirty="0"/>
          </a:p>
        </p:txBody>
      </p:sp>
      <p:sp>
        <p:nvSpPr>
          <p:cNvPr id="3" name="Content Placeholder 2"/>
          <p:cNvSpPr>
            <a:spLocks noGrp="1"/>
          </p:cNvSpPr>
          <p:nvPr>
            <p:ph idx="1"/>
          </p:nvPr>
        </p:nvSpPr>
        <p:spPr/>
        <p:txBody>
          <a:bodyPr>
            <a:normAutofit fontScale="92500" lnSpcReduction="20000"/>
          </a:bodyPr>
          <a:lstStyle/>
          <a:p>
            <a:pPr marL="0" indent="0">
              <a:lnSpc>
                <a:spcPct val="200000"/>
              </a:lnSpc>
              <a:buNone/>
            </a:pPr>
            <a:r>
              <a:rPr lang="en-US" dirty="0" smtClean="0"/>
              <a:t>The </a:t>
            </a:r>
            <a:r>
              <a:rPr lang="en-US" dirty="0"/>
              <a:t>19th Amendment to the </a:t>
            </a:r>
            <a:r>
              <a:rPr lang="en-US" b="1" dirty="0"/>
              <a:t>U.S.</a:t>
            </a:r>
            <a:r>
              <a:rPr lang="en-US" dirty="0"/>
              <a:t> Constitution granted American women the right to vote, a right known as </a:t>
            </a:r>
            <a:r>
              <a:rPr lang="en-US" i="1" dirty="0"/>
              <a:t>women's suffrage</a:t>
            </a:r>
            <a:r>
              <a:rPr lang="en-US" dirty="0"/>
              <a:t>, and was ratified on August 18, 1920. In general, changes in institutional arrangements regarding voting rights can produce sudden and significant changes in the relative income position of the decisive voter. </a:t>
            </a:r>
            <a:endParaRPr lang="en-US" dirty="0" smtClean="0"/>
          </a:p>
          <a:p>
            <a:pPr>
              <a:lnSpc>
                <a:spcPct val="200000"/>
              </a:lnSpc>
            </a:pPr>
            <a:endParaRPr lang="en-US" dirty="0"/>
          </a:p>
          <a:p>
            <a:pPr marL="0" indent="0">
              <a:buNone/>
            </a:pPr>
            <a:r>
              <a:rPr lang="en-US" dirty="0" smtClean="0"/>
              <a:t>Meltzer </a:t>
            </a:r>
            <a:r>
              <a:rPr lang="en-US" dirty="0"/>
              <a:t>and Richard (1983), using U.S. time-series data for the periods 1937 and 1946–76, reported evidence that growth in governmental outlays for many redistribution policy items was due, at least in part, to a decline in median income relative to mean income.</a:t>
            </a:r>
          </a:p>
          <a:p>
            <a:pPr marL="0" indent="0">
              <a:buNone/>
            </a:pPr>
            <a:r>
              <a:rPr lang="en-US" dirty="0"/>
              <a:t> </a:t>
            </a:r>
          </a:p>
          <a:p>
            <a:endParaRPr lang="en-US" dirty="0"/>
          </a:p>
        </p:txBody>
      </p:sp>
    </p:spTree>
    <p:extLst>
      <p:ext uri="{BB962C8B-B14F-4D97-AF65-F5344CB8AC3E}">
        <p14:creationId xmlns:p14="http://schemas.microsoft.com/office/powerpoint/2010/main" val="19043943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Social Expenditures per capita in the U.S. and selected EU countries, 1980-2010  </a:t>
            </a:r>
            <a:r>
              <a:rPr lang="en-US" altLang="en-US" sz="4800" dirty="0">
                <a:solidFill>
                  <a:schemeClr val="tx1"/>
                </a:solidFill>
                <a:latin typeface="Arial" panose="020B0604020202020204" pitchFamily="34" charset="0"/>
              </a:rPr>
              <a:t/>
            </a:r>
            <a:br>
              <a:rPr lang="en-US" altLang="en-US" sz="4800" dirty="0">
                <a:solidFill>
                  <a:schemeClr val="tx1"/>
                </a:solidFill>
                <a:latin typeface="Arial" panose="020B0604020202020204" pitchFamily="34" charset="0"/>
              </a:rPr>
            </a:br>
            <a:endParaRPr lang="en-US" dirty="0"/>
          </a:p>
        </p:txBody>
      </p:sp>
      <p:sp>
        <p:nvSpPr>
          <p:cNvPr id="3" name="Content Placeholder 2"/>
          <p:cNvSpPr>
            <a:spLocks noGrp="1"/>
          </p:cNvSpPr>
          <p:nvPr>
            <p:ph idx="1"/>
          </p:nvPr>
        </p:nvSpPr>
        <p:spPr/>
        <p:txBody>
          <a:bodyPr/>
          <a:lstStyle/>
          <a:p>
            <a:pPr marL="0" lvl="0" indent="0" defTabSz="914400" eaLnBrk="0" fontAlgn="base" hangingPunct="0">
              <a:spcBef>
                <a:spcPct val="0"/>
              </a:spcBef>
              <a:spcAft>
                <a:spcPct val="0"/>
              </a:spcAft>
              <a:buClrTx/>
              <a:buSzTx/>
              <a:buNone/>
            </a:pPr>
            <a:r>
              <a:rPr lang="en-US" alt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Notes:</a:t>
            </a:r>
            <a:endParaRPr lang="en-US" altLang="en-US" sz="1100" dirty="0">
              <a:solidFill>
                <a:schemeClr val="tx1"/>
              </a:solidFill>
            </a:endParaRPr>
          </a:p>
          <a:p>
            <a:pPr marL="0" lvl="0" indent="0" defTabSz="914400" eaLnBrk="0" fontAlgn="base" hangingPunct="0">
              <a:spcBef>
                <a:spcPct val="0"/>
              </a:spcBef>
              <a:spcAft>
                <a:spcPct val="0"/>
              </a:spcAft>
              <a:buClrTx/>
              <a:buSzTx/>
              <a:buFontTx/>
              <a:buChar char="•"/>
            </a:pPr>
            <a:r>
              <a:rPr lang="en-US" alt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Constant PPP 2000 prices</a:t>
            </a:r>
            <a:endParaRPr lang="en-US" altLang="en-US" sz="1100" dirty="0">
              <a:solidFill>
                <a:schemeClr val="tx1"/>
              </a:solidFill>
            </a:endParaRPr>
          </a:p>
          <a:p>
            <a:pPr marL="0" lvl="0" indent="0" defTabSz="914400" eaLnBrk="0" fontAlgn="base" hangingPunct="0">
              <a:spcBef>
                <a:spcPct val="0"/>
              </a:spcBef>
              <a:spcAft>
                <a:spcPct val="0"/>
              </a:spcAft>
              <a:buClrTx/>
              <a:buSzTx/>
              <a:buFontTx/>
              <a:buChar char="•"/>
            </a:pPr>
            <a:r>
              <a:rPr lang="en-US" alt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Public and mandatory private social expenditures</a:t>
            </a:r>
            <a:endParaRPr lang="en-US" altLang="en-US" sz="1100" dirty="0">
              <a:solidFill>
                <a:schemeClr val="tx1"/>
              </a:solidFill>
            </a:endParaRPr>
          </a:p>
          <a:p>
            <a:pPr marL="0" lvl="0" indent="0" defTabSz="914400" eaLnBrk="0" fontAlgn="base" hangingPunct="0">
              <a:spcBef>
                <a:spcPct val="0"/>
              </a:spcBef>
              <a:spcAft>
                <a:spcPct val="0"/>
              </a:spcAft>
              <a:buClrTx/>
              <a:buSzTx/>
              <a:buFontTx/>
              <a:buChar char="•"/>
            </a:pPr>
            <a:r>
              <a:rPr lang="en-US" alt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Source: OECD library</a:t>
            </a:r>
            <a:endParaRPr lang="en-US" altLang="en-US" sz="1100" dirty="0">
              <a:solidFill>
                <a:schemeClr val="tx1"/>
              </a:solidFill>
            </a:endParaRPr>
          </a:p>
          <a:p>
            <a:endParaRPr lang="en-US" dirty="0"/>
          </a:p>
        </p:txBody>
      </p:sp>
      <p:graphicFrame>
        <p:nvGraphicFramePr>
          <p:cNvPr id="5" name="Chart 4"/>
          <p:cNvGraphicFramePr/>
          <p:nvPr>
            <p:extLst>
              <p:ext uri="{D42A27DB-BD31-4B8C-83A1-F6EECF244321}">
                <p14:modId xmlns:p14="http://schemas.microsoft.com/office/powerpoint/2010/main" val="3975076939"/>
              </p:ext>
            </p:extLst>
          </p:nvPr>
        </p:nvGraphicFramePr>
        <p:xfrm>
          <a:off x="4145871" y="1429305"/>
          <a:ext cx="5760720" cy="4229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9054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The </a:t>
            </a:r>
            <a:r>
              <a:rPr lang="en-US" u="sng" dirty="0"/>
              <a:t>Stocks of Migrants, by Education- Level, Attendance, U.S. and the EU 15, 1990 and </a:t>
            </a:r>
            <a:r>
              <a:rPr lang="en-US" u="sng" dirty="0" smtClean="0"/>
              <a:t>2000</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u="sng" dirty="0" smtClean="0"/>
              <a:t>Education-Level</a:t>
            </a:r>
            <a:r>
              <a:rPr lang="en-US" dirty="0" smtClean="0"/>
              <a:t>                                     </a:t>
            </a:r>
            <a:r>
              <a:rPr lang="en-US" u="sng" dirty="0"/>
              <a:t>EU-15</a:t>
            </a:r>
            <a:r>
              <a:rPr lang="en-US" dirty="0"/>
              <a:t>                                               </a:t>
            </a:r>
            <a:r>
              <a:rPr lang="en-US" u="sng" dirty="0"/>
              <a:t>U.S</a:t>
            </a:r>
            <a:r>
              <a:rPr lang="en-US" u="sng" dirty="0" smtClean="0"/>
              <a:t>.</a:t>
            </a:r>
            <a:endParaRPr lang="en-US" dirty="0" smtClean="0"/>
          </a:p>
          <a:p>
            <a:pPr marL="0" indent="0">
              <a:buNone/>
            </a:pPr>
            <a:r>
              <a:rPr lang="en-US" dirty="0" smtClean="0"/>
              <a:t>(By Percentage of Total)                    </a:t>
            </a:r>
            <a:r>
              <a:rPr lang="en-US" u="sng" dirty="0" smtClean="0"/>
              <a:t>1990</a:t>
            </a:r>
            <a:r>
              <a:rPr lang="en-US" dirty="0" smtClean="0"/>
              <a:t>   </a:t>
            </a:r>
            <a:r>
              <a:rPr lang="en-US" u="sng" dirty="0" smtClean="0"/>
              <a:t>2000</a:t>
            </a:r>
            <a:r>
              <a:rPr lang="en-US" dirty="0" smtClean="0"/>
              <a:t>                                        </a:t>
            </a:r>
            <a:r>
              <a:rPr lang="en-US" u="sng" dirty="0" smtClean="0"/>
              <a:t>1990</a:t>
            </a:r>
            <a:r>
              <a:rPr lang="en-US" dirty="0" smtClean="0"/>
              <a:t>   </a:t>
            </a:r>
            <a:r>
              <a:rPr lang="en-US" u="sng" dirty="0" smtClean="0"/>
              <a:t>2000</a:t>
            </a:r>
            <a:endParaRPr lang="en-US" dirty="0" smtClean="0"/>
          </a:p>
          <a:p>
            <a:r>
              <a:rPr lang="en-US" dirty="0"/>
              <a:t> </a:t>
            </a:r>
          </a:p>
          <a:p>
            <a:pPr marL="0" indent="0">
              <a:buNone/>
            </a:pPr>
            <a:r>
              <a:rPr lang="en-US" dirty="0"/>
              <a:t>Primary                                               59        48                                             26      22</a:t>
            </a:r>
          </a:p>
          <a:p>
            <a:pPr marL="0" indent="0">
              <a:buNone/>
            </a:pPr>
            <a:r>
              <a:rPr lang="en-US" dirty="0"/>
              <a:t> </a:t>
            </a:r>
          </a:p>
          <a:p>
            <a:pPr marL="0" indent="0">
              <a:buNone/>
            </a:pPr>
            <a:r>
              <a:rPr lang="en-US" dirty="0"/>
              <a:t>Secondary                                          24        28                                             31      36</a:t>
            </a:r>
          </a:p>
          <a:p>
            <a:pPr marL="0" indent="0">
              <a:buNone/>
            </a:pPr>
            <a:r>
              <a:rPr lang="en-US" dirty="0"/>
              <a:t> </a:t>
            </a:r>
          </a:p>
          <a:p>
            <a:pPr marL="0" indent="0">
              <a:buNone/>
            </a:pPr>
            <a:r>
              <a:rPr lang="en-US" dirty="0"/>
              <a:t>Tertiary                                               </a:t>
            </a:r>
            <a:r>
              <a:rPr lang="en-US" u="sng" dirty="0"/>
              <a:t>18</a:t>
            </a:r>
            <a:r>
              <a:rPr lang="en-US" dirty="0"/>
              <a:t>        </a:t>
            </a:r>
            <a:r>
              <a:rPr lang="en-US" u="sng" dirty="0"/>
              <a:t>24</a:t>
            </a:r>
            <a:r>
              <a:rPr lang="en-US" dirty="0"/>
              <a:t>                                             </a:t>
            </a:r>
            <a:r>
              <a:rPr lang="en-US" u="sng" dirty="0"/>
              <a:t>43</a:t>
            </a:r>
            <a:r>
              <a:rPr lang="en-US" dirty="0"/>
              <a:t>      </a:t>
            </a:r>
            <a:r>
              <a:rPr lang="en-US" u="sng" dirty="0"/>
              <a:t>24</a:t>
            </a:r>
            <a:endParaRPr lang="en-US" dirty="0"/>
          </a:p>
          <a:p>
            <a:pPr marL="0" indent="0">
              <a:buNone/>
            </a:pPr>
            <a:r>
              <a:rPr lang="en-US" dirty="0"/>
              <a:t>                                                          100      100                                           100    100</a:t>
            </a:r>
          </a:p>
          <a:p>
            <a:pPr marL="0" indent="0">
              <a:buNone/>
            </a:pPr>
            <a:r>
              <a:rPr lang="en-US" dirty="0"/>
              <a:t> </a:t>
            </a:r>
          </a:p>
          <a:p>
            <a:pPr marL="0" indent="0">
              <a:buNone/>
            </a:pPr>
            <a:r>
              <a:rPr lang="en-US" dirty="0"/>
              <a:t>Source: International Organization for Migration (IOM) and OECD.</a:t>
            </a:r>
          </a:p>
          <a:p>
            <a:endParaRPr lang="en-US" dirty="0"/>
          </a:p>
        </p:txBody>
      </p:sp>
    </p:spTree>
    <p:extLst>
      <p:ext uri="{BB962C8B-B14F-4D97-AF65-F5344CB8AC3E}">
        <p14:creationId xmlns:p14="http://schemas.microsoft.com/office/powerpoint/2010/main" val="38756785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the </a:t>
            </a:r>
            <a:r>
              <a:rPr lang="en-US" dirty="0"/>
              <a:t>US and the EU migration-redistributive </a:t>
            </a:r>
            <a:r>
              <a:rPr lang="en-US" dirty="0" smtClean="0"/>
              <a:t>policies: differences </a:t>
            </a:r>
            <a:r>
              <a:rPr lang="en-US" dirty="0"/>
              <a:t>in the federal-fiscal </a:t>
            </a:r>
            <a:r>
              <a:rPr lang="en-US" dirty="0" smtClean="0"/>
              <a:t>systems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An economic  union typically has free migration among its member states. To the extent that it does not have fiscal coordination among its member states it may succumb to the downward pressures on member’s welfare state via </a:t>
            </a:r>
            <a:r>
              <a:rPr lang="en-US" dirty="0" smtClean="0"/>
              <a:t>labor income tax </a:t>
            </a:r>
            <a:r>
              <a:rPr lang="en-US" dirty="0"/>
              <a:t>competition.</a:t>
            </a: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Razin </a:t>
            </a:r>
            <a:r>
              <a:rPr lang="en-US" dirty="0"/>
              <a:t>and Sadka (2014)  assume that the union-member countries compete with each other in the attempt as high as possible utility level for the majority; in the sense that each country determines its fiscal policy variables (i.e. labor income tax, capital income tax, social benefits) independently of the other union-member countries, taking their policies as given (a Nash-equilibrium). </a:t>
            </a:r>
          </a:p>
        </p:txBody>
      </p:sp>
    </p:spTree>
    <p:extLst>
      <p:ext uri="{BB962C8B-B14F-4D97-AF65-F5344CB8AC3E}">
        <p14:creationId xmlns:p14="http://schemas.microsoft.com/office/powerpoint/2010/main" val="42657282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11844</TotalTime>
  <Words>4916</Words>
  <Application>Microsoft Office PowerPoint</Application>
  <PresentationFormat>Widescreen</PresentationFormat>
  <Paragraphs>466</Paragraphs>
  <Slides>112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112</vt:i4>
      </vt:variant>
    </vt:vector>
  </HeadingPairs>
  <TitlesOfParts>
    <vt:vector size="124" baseType="lpstr">
      <vt:lpstr>Arial</vt:lpstr>
      <vt:lpstr>Calibri</vt:lpstr>
      <vt:lpstr>Cambria Math</vt:lpstr>
      <vt:lpstr>dcbx10</vt:lpstr>
      <vt:lpstr>dcr10</vt:lpstr>
      <vt:lpstr>Georgia</vt:lpstr>
      <vt:lpstr>Gisha</vt:lpstr>
      <vt:lpstr>Minion-Regular</vt:lpstr>
      <vt:lpstr>Times New Roman</vt:lpstr>
      <vt:lpstr>Trebuchet MS</vt:lpstr>
      <vt:lpstr>Wingdings 3</vt:lpstr>
      <vt:lpstr>Facet</vt:lpstr>
      <vt:lpstr>The Welfare State in the presence  Globalization and Aging Forces</vt:lpstr>
      <vt:lpstr>Summary</vt:lpstr>
      <vt:lpstr>Globalization and Redistribution</vt:lpstr>
      <vt:lpstr>China and Trade Globalization China’s emergence as a great economic power has induced a significant shift in the patterns of world trade, with major effects on income inequality in its trade partners.</vt:lpstr>
      <vt:lpstr>Import competition from China</vt:lpstr>
      <vt:lpstr>Trade in Goods and Redistribution</vt:lpstr>
      <vt:lpstr>China and the Foreign Direct Investment</vt:lpstr>
      <vt:lpstr>China’s  Inward and Outward FDI</vt:lpstr>
      <vt:lpstr>The Literature</vt:lpstr>
      <vt:lpstr>PowerPoint Presentation</vt:lpstr>
      <vt:lpstr>PowerPoint Presentation</vt:lpstr>
      <vt:lpstr>PowerPoint Presentation</vt:lpstr>
      <vt:lpstr>PowerPoint Presentation</vt:lpstr>
      <vt:lpstr>PowerPoint Presentation</vt:lpstr>
      <vt:lpstr>PowerPoint Presentation</vt:lpstr>
      <vt:lpstr>Trade-globalization and wage inequality</vt:lpstr>
      <vt:lpstr>PowerPoint Presentation</vt:lpstr>
      <vt:lpstr>PowerPoint Presentation</vt:lpstr>
      <vt:lpstr>Deviations from Long Term  Arbitrage   </vt:lpstr>
      <vt:lpstr>Financial Globalization is a “tax problem”</vt:lpstr>
      <vt:lpstr>PowerPoint Presentation</vt:lpstr>
      <vt:lpstr>NATURAL EXPERIMENT: Tax Competition and  the Single Market (goods and financial assets)  in Europe</vt:lpstr>
      <vt:lpstr>PowerPoint Presentation</vt:lpstr>
      <vt:lpstr>PowerPoint Presentation</vt:lpstr>
      <vt:lpstr>PowerPoint Presentation</vt:lpstr>
      <vt:lpstr>Hall-Jorgenson Effective Marginal Corporate Tax Rates</vt:lpstr>
      <vt:lpstr>Hall-Jorgenson Effective Tax Rates on Corporate Income: Selected EU Countries</vt:lpstr>
      <vt:lpstr>PowerPoint Presentation</vt:lpstr>
      <vt:lpstr>PowerPoint Presentation</vt:lpstr>
      <vt:lpstr>PowerPoint Presentation</vt:lpstr>
      <vt:lpstr>PowerPoint Presentation</vt:lpstr>
      <vt:lpstr>PowerPoint Presentation</vt:lpstr>
      <vt:lpstr>A Welfare-State, Financial-Globalization Model</vt:lpstr>
      <vt:lpstr>The Model</vt:lpstr>
      <vt:lpstr>PowerPoint Presentation</vt:lpstr>
      <vt:lpstr>PowerPoint Presentation</vt:lpstr>
      <vt:lpstr>Capital Flows: International Arbitrage</vt:lpstr>
      <vt:lpstr>Incentives for engaging in tax competition is triggered by lowering the foreign tax on capital,  t_K^∗.   Note that    δ, r^(∗ ),  and   t_K^∗  are indistinguishable as the relevant economic parameter is    1+(1-t_K^∗ ) r^∗-δ. </vt:lpstr>
      <vt:lpstr>Measure  of globalization:   By raising the cost parameter, , δ, we raise or lower the intensity of globalization. </vt:lpstr>
      <vt:lpstr>Initial Wealth Endowments</vt:lpstr>
      <vt:lpstr>Production side</vt:lpstr>
      <vt:lpstr>Labor Supply</vt:lpstr>
      <vt:lpstr>Domestic Factor Prices</vt:lpstr>
      <vt:lpstr>Savings Domestically and Abroad</vt:lpstr>
      <vt:lpstr>Utility Functions</vt:lpstr>
      <vt:lpstr>Consumption</vt:lpstr>
      <vt:lpstr>Resource Constraints</vt:lpstr>
      <vt:lpstr>Majority Voting </vt:lpstr>
      <vt:lpstr>Analytical Exercise</vt:lpstr>
      <vt:lpstr>Absence of Welfare State: A Benchmark Case</vt:lpstr>
      <vt:lpstr>Aggregate domestic investment : The case of no Tax and Transfer system </vt:lpstr>
      <vt:lpstr>Aggregate investment abroad : The case of no Tax and Transfer system </vt:lpstr>
      <vt:lpstr>PowerPoint Presentation</vt:lpstr>
      <vt:lpstr>Wages and Return to capital: The case of no Tax and Transfer system </vt:lpstr>
      <vt:lpstr>High-killed-wealthy: Utility  gains </vt:lpstr>
      <vt:lpstr>Low-skilled-poor: Utility  losses</vt:lpstr>
      <vt:lpstr>Inequality rises (Labor skilled economy; Labor low-skill economy</vt:lpstr>
      <vt:lpstr>PowerPoint Presentation</vt:lpstr>
      <vt:lpstr>The Financial-Globalization Regime With the Welfare-State </vt:lpstr>
      <vt:lpstr>As expected, globalization shift saving destination away from home and into the foreign markets. The relative magnitude of the shift is stronger when unskilled are majority</vt:lpstr>
      <vt:lpstr>Globalization Reduces Stock of Domestic capital</vt:lpstr>
      <vt:lpstr>Tax competition and globalization (declining δ and   t_K^∗) lower the mobile-factor (capital) income tax while raising the immobile factor(labor) income tax.  </vt:lpstr>
      <vt:lpstr>Financial  globalization (δ and/or  t_K^∗ falling) lowers social benefit (b) declines as </vt:lpstr>
      <vt:lpstr>levels of social benefit: comparing unskilled as majority to Skilled as majority </vt:lpstr>
      <vt:lpstr>Social benefits under the two political-economy and Labor-Productivity Regimes</vt:lpstr>
      <vt:lpstr>The Gains-from-trade Argument</vt:lpstr>
      <vt:lpstr>High-Skilled Worker’s utility level</vt:lpstr>
      <vt:lpstr>Low-Skilled  worker utility level</vt:lpstr>
      <vt:lpstr>Caveat</vt:lpstr>
      <vt:lpstr>High-Skilled Majority: Two conflicting forces at play</vt:lpstr>
      <vt:lpstr>Role of the Welfare State</vt:lpstr>
      <vt:lpstr>Role of labor-labor and labor-capital Input Substitution</vt:lpstr>
      <vt:lpstr>Migration, Welfare State and  Aging</vt:lpstr>
      <vt:lpstr>The Fiscal Burden Hypothesis vs the Magnet Hypothesis</vt:lpstr>
      <vt:lpstr>The Generosity of The Welfare State and the Skill Composition of Migration: Free versus Controlled Migration, selected variables[1</vt:lpstr>
      <vt:lpstr>PowerPoint Presentation</vt:lpstr>
      <vt:lpstr>PowerPoint Presentation</vt:lpstr>
      <vt:lpstr>RAZIN-SADKA-SUWANKIRI OVERLAPPING GENERATIONS MODEL</vt:lpstr>
      <vt:lpstr>Political Economy</vt:lpstr>
      <vt:lpstr>Preferences of the old retirees</vt:lpstr>
      <vt:lpstr>PowerPoint Presentation</vt:lpstr>
      <vt:lpstr>The Center Group</vt:lpstr>
      <vt:lpstr>Effect of Aging </vt:lpstr>
      <vt:lpstr>Summary</vt:lpstr>
      <vt:lpstr>PowerPoint Presentation</vt:lpstr>
      <vt:lpstr>Summary</vt:lpstr>
      <vt:lpstr>PowerPoint Presentation</vt:lpstr>
      <vt:lpstr>International migration and income distribution policies</vt:lpstr>
      <vt:lpstr>Unique immigration episode</vt:lpstr>
      <vt:lpstr>An exogenous wave of Skilled Immigrants: Immigrants do not vote on redistribution</vt:lpstr>
      <vt:lpstr>An exogenous wave of Skilled Immigrants: Immigrants do vote on redistribution</vt:lpstr>
      <vt:lpstr>Conclusion</vt:lpstr>
      <vt:lpstr>PowerPoint Presentation</vt:lpstr>
      <vt:lpstr>The Welfare State and Migration Forces</vt:lpstr>
      <vt:lpstr>Migration cum redistribution  forces in  history </vt:lpstr>
      <vt:lpstr>Women's suffrage</vt:lpstr>
      <vt:lpstr>Social Expenditures per capita in the U.S. and selected EU countries, 1980-2010   </vt:lpstr>
      <vt:lpstr>The Stocks of Migrants, by Education- Level, Attendance, U.S. and the EU 15, 1990 and 2000 </vt:lpstr>
      <vt:lpstr>Comparing the US and the EU migration-redistributive policies: differences in the federal-fiscal systems</vt:lpstr>
      <vt:lpstr>Regulated Migration vs Free Migration</vt:lpstr>
      <vt:lpstr>Regulated Migration vs Free Migration:The fiscal burden hypothesis vs.  The magnet hypothesis </vt:lpstr>
      <vt:lpstr>                   EUR &amp; DC        EUR &amp; LDC                     to EUR              to EUR                 </vt:lpstr>
      <vt:lpstr>PowerPoint Presentation</vt:lpstr>
      <vt:lpstr>Israel’s Globalization and the Decline of the Welfare State</vt:lpstr>
      <vt:lpstr>PowerPoint Presentation</vt:lpstr>
      <vt:lpstr>In  the late 1990s and early 2000s Israel’s real interest rate, adjusted for real exchange rate converged to the US real interest rate; implying that Israel financial markets integrated significantly into the world financial markets   </vt:lpstr>
      <vt:lpstr>Immigration and Redistribution: Regressive tax-transfer policy Triggered by High Skill Migration Inflow </vt:lpstr>
      <vt:lpstr>PowerPoint Presentation</vt:lpstr>
      <vt:lpstr>Composition of Tax Revenue: 2000 vs 2015</vt:lpstr>
      <vt:lpstr>The Model’s exercise</vt:lpstr>
      <vt:lpstr>Winners and Losers</vt:lpstr>
      <vt:lpstr>A Counter-factual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Decline of theWelfare State: Globalization</dc:title>
  <dc:creator>assafr</dc:creator>
  <cp:lastModifiedBy>assafr</cp:lastModifiedBy>
  <cp:revision>114</cp:revision>
  <cp:lastPrinted>2018-06-15T06:44:24Z</cp:lastPrinted>
  <dcterms:created xsi:type="dcterms:W3CDTF">2018-04-23T08:42:06Z</dcterms:created>
  <dcterms:modified xsi:type="dcterms:W3CDTF">2018-10-08T06:35:20Z</dcterms:modified>
</cp:coreProperties>
</file>