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0" r:id="rId3"/>
    <p:sldId id="258" r:id="rId4"/>
    <p:sldId id="259" r:id="rId5"/>
    <p:sldId id="261" r:id="rId6"/>
    <p:sldId id="262" r:id="rId7"/>
    <p:sldId id="264" r:id="rId8"/>
    <p:sldId id="263"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00" y="-343"/>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779AEC-BCB1-4F3B-9BF4-F80441887F10}" type="datetimeFigureOut">
              <a:rPr lang="en-US" smtClean="0"/>
              <a:pPr/>
              <a:t>12/3/2010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FF46F2-C07A-40E6-89FA-41F1FDCAB58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B7F090C-8077-4FF4-BD0A-D5096F1E577D}" type="datetimeFigureOut">
              <a:rPr lang="en-US" smtClean="0"/>
              <a:pPr/>
              <a:t>12/3/2010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E5F6EC80-6D36-4BF8-9333-1692FEBB8AE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7F090C-8077-4FF4-BD0A-D5096F1E577D}" type="datetimeFigureOut">
              <a:rPr lang="en-US" smtClean="0"/>
              <a:pPr/>
              <a:t>12/3/2010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F6EC80-6D36-4BF8-9333-1692FEBB8AE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7F090C-8077-4FF4-BD0A-D5096F1E577D}" type="datetimeFigureOut">
              <a:rPr lang="en-US" smtClean="0"/>
              <a:pPr/>
              <a:t>12/3/2010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F6EC80-6D36-4BF8-9333-1692FEBB8AE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7F090C-8077-4FF4-BD0A-D5096F1E577D}" type="datetimeFigureOut">
              <a:rPr lang="en-US" smtClean="0"/>
              <a:pPr/>
              <a:t>12/3/2010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F6EC80-6D36-4BF8-9333-1692FEBB8AE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B7F090C-8077-4FF4-BD0A-D5096F1E577D}" type="datetimeFigureOut">
              <a:rPr lang="en-US" smtClean="0"/>
              <a:pPr/>
              <a:t>12/3/2010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F6EC80-6D36-4BF8-9333-1692FEBB8AE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7F090C-8077-4FF4-BD0A-D5096F1E577D}" type="datetimeFigureOut">
              <a:rPr lang="en-US" smtClean="0"/>
              <a:pPr/>
              <a:t>12/3/2010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F6EC80-6D36-4BF8-9333-1692FEBB8AE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B7F090C-8077-4FF4-BD0A-D5096F1E577D}" type="datetimeFigureOut">
              <a:rPr lang="en-US" smtClean="0"/>
              <a:pPr/>
              <a:t>12/3/2010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5F6EC80-6D36-4BF8-9333-1692FEBB8AE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B7F090C-8077-4FF4-BD0A-D5096F1E577D}" type="datetimeFigureOut">
              <a:rPr lang="en-US" smtClean="0"/>
              <a:pPr/>
              <a:t>12/3/2010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5F6EC80-6D36-4BF8-9333-1692FEBB8AE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7F090C-8077-4FF4-BD0A-D5096F1E577D}" type="datetimeFigureOut">
              <a:rPr lang="en-US" smtClean="0"/>
              <a:pPr/>
              <a:t>12/3/2010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7F090C-8077-4FF4-BD0A-D5096F1E577D}" type="datetimeFigureOut">
              <a:rPr lang="en-US" smtClean="0"/>
              <a:pPr/>
              <a:t>12/3/2010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F6EC80-6D36-4BF8-9333-1692FEBB8AE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B7F090C-8077-4FF4-BD0A-D5096F1E577D}" type="datetimeFigureOut">
              <a:rPr lang="en-US" smtClean="0"/>
              <a:pPr/>
              <a:t>12/3/2010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E5F6EC80-6D36-4BF8-9333-1692FEBB8AE6}"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B7F090C-8077-4FF4-BD0A-D5096F1E577D}" type="datetimeFigureOut">
              <a:rPr lang="en-US" smtClean="0"/>
              <a:pPr/>
              <a:t>12/3/2010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5F6EC80-6D36-4BF8-9333-1692FEBB8AE6}"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The Moniac, Modeling, and </a:t>
            </a:r>
            <a:r>
              <a:rPr lang="en-US" b="1" dirty="0" smtClean="0"/>
              <a:t>Macroeconomics</a:t>
            </a:r>
            <a:endParaRPr lang="en-US" dirty="0"/>
          </a:p>
        </p:txBody>
      </p:sp>
      <p:sp>
        <p:nvSpPr>
          <p:cNvPr id="3" name="Subtitle 2"/>
          <p:cNvSpPr>
            <a:spLocks noGrp="1"/>
          </p:cNvSpPr>
          <p:nvPr>
            <p:ph type="subTitle" idx="1"/>
          </p:nvPr>
        </p:nvSpPr>
        <p:spPr/>
        <p:txBody>
          <a:bodyPr/>
          <a:lstStyle/>
          <a:p>
            <a:r>
              <a:rPr lang="en-US" b="1" dirty="0" smtClean="0"/>
              <a:t>David Colander</a:t>
            </a:r>
          </a:p>
          <a:p>
            <a:r>
              <a:rPr lang="en-US" b="1" dirty="0" smtClean="0"/>
              <a:t> Middlebury College</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5F6EC80-6D36-4BF8-9333-1692FEBB8AE6}"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Need to consider non-linear dynamical models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 In spite of the practical problems which remain to be solved, the ideas developed in this review have obvious applications in many areas. The most important applications, however, may be pedagogical. </a:t>
            </a:r>
          </a:p>
          <a:p>
            <a:r>
              <a:rPr lang="en-US" dirty="0" smtClean="0"/>
              <a:t>The elegant body of mathematical theory pertaining to linear systems (Fourier analysis, orthogonal functions, and so on), and its successful application to many fundamentally linear problems in the physical sciences, tends to dominate even moderately advanced university courses in mathematics and theoretical physics. The mathematical intuition so developed ill equips the students to confront the bizarre </a:t>
            </a:r>
            <a:r>
              <a:rPr lang="en-US" dirty="0" smtClean="0"/>
              <a:t>behaviour</a:t>
            </a:r>
            <a:r>
              <a:rPr lang="en-US" dirty="0" smtClean="0"/>
              <a:t> exhibited by the simplest of discrete nonlinear systems, such as equation (3). Yet such nonlinear systems are surely the rule, not the exception outside the physical sciences….</a:t>
            </a:r>
          </a:p>
          <a:p>
            <a:r>
              <a:rPr lang="en-US" dirty="0" smtClean="0"/>
              <a:t>Not only in research, but also in the everyday world of politics, and economics, we would all be better off if more people realized that simple nonlinear systems do not necessarily possess simple dynamical properties. (May, 467)</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in a Non-linear Moniac</a:t>
            </a:r>
            <a:endParaRPr lang="en-U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2514600" y="2362200"/>
            <a:ext cx="4198327" cy="410585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Three Implications</a:t>
            </a:r>
            <a:endParaRPr lang="en-US" dirty="0"/>
          </a:p>
        </p:txBody>
      </p:sp>
      <p:sp>
        <p:nvSpPr>
          <p:cNvPr id="3" name="Content Placeholder 2"/>
          <p:cNvSpPr>
            <a:spLocks noGrp="1"/>
          </p:cNvSpPr>
          <p:nvPr>
            <p:ph idx="1"/>
          </p:nvPr>
        </p:nvSpPr>
        <p:spPr/>
        <p:txBody>
          <a:bodyPr>
            <a:normAutofit/>
          </a:bodyPr>
          <a:lstStyle/>
          <a:p>
            <a:r>
              <a:rPr lang="en-US" dirty="0" smtClean="0"/>
              <a:t>To be useful, any model needs to come with a set of user instructions to make meaningful conclusions about the model’s usefulness. </a:t>
            </a:r>
          </a:p>
          <a:p>
            <a:r>
              <a:rPr lang="en-US" dirty="0" smtClean="0"/>
              <a:t>Keynesian economics has been seriously misunderstood, both by </a:t>
            </a:r>
            <a:r>
              <a:rPr lang="en-US" dirty="0" smtClean="0"/>
              <a:t>neoKeynesians</a:t>
            </a:r>
            <a:r>
              <a:rPr lang="en-US" dirty="0" smtClean="0"/>
              <a:t> and lay people. </a:t>
            </a:r>
          </a:p>
          <a:p>
            <a:r>
              <a:rPr lang="en-US" dirty="0" smtClean="0"/>
              <a:t>We need students to be trained in designing and thinking about those set of instructions as well as in technically modeling.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“Today, if you ask a mainstream economist a question about almost any aspect of economic life, the response will be: suppose we model that situation and see what happens.” (Solow, 1997, 90)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Models come in many shapes and sizes and have many uses</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2057400" y="1828800"/>
            <a:ext cx="4899818" cy="44196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Some of Epstein’s 16 Uses of Models</a:t>
            </a:r>
            <a:endParaRPr lang="en-US" dirty="0"/>
          </a:p>
        </p:txBody>
      </p:sp>
      <p:sp>
        <p:nvSpPr>
          <p:cNvPr id="3" name="Content Placeholder 2"/>
          <p:cNvSpPr>
            <a:spLocks noGrp="1"/>
          </p:cNvSpPr>
          <p:nvPr>
            <p:ph idx="1"/>
          </p:nvPr>
        </p:nvSpPr>
        <p:spPr/>
        <p:txBody>
          <a:bodyPr/>
          <a:lstStyle/>
          <a:p>
            <a:r>
              <a:rPr lang="en-US" dirty="0" smtClean="0"/>
              <a:t>pedagogical, </a:t>
            </a:r>
          </a:p>
          <a:p>
            <a:r>
              <a:rPr lang="en-US" dirty="0" smtClean="0"/>
              <a:t>scientific, </a:t>
            </a:r>
          </a:p>
          <a:p>
            <a:r>
              <a:rPr lang="en-US" dirty="0" smtClean="0"/>
              <a:t>policy,</a:t>
            </a:r>
          </a:p>
          <a:p>
            <a:r>
              <a:rPr lang="en-US" dirty="0" smtClean="0"/>
              <a:t> exploratory, </a:t>
            </a:r>
          </a:p>
          <a:p>
            <a:r>
              <a:rPr lang="en-US" dirty="0" smtClean="0"/>
              <a:t> metaphoric,</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Classical economist’s use of models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Economics is a science of thinking in terms of models joined to the art of choosing models which are relevant to the contemporary world….Good economists are scarce because the gift for using "vigilant observation" to choose good models, although it does not require a highly specialized intellectual technique, appears to be a very rare one. (Keynes, 1938</a:t>
            </a:r>
            <a:r>
              <a:rPr lang="en-US" dirty="0" smtClean="0"/>
              <a:t>)</a:t>
            </a:r>
          </a:p>
          <a:p>
            <a:endParaRPr lang="en-US" dirty="0" smtClean="0"/>
          </a:p>
          <a:p>
            <a:r>
              <a:rPr lang="en-US" dirty="0" smtClean="0"/>
              <a:t>(An economist’s) conclusions, whatever be their generality and their truth, do not authorize him in adding a single syllable of advice. That privilege belongs to the writer or statesman who has considered all the causes which may promote or impede the general welfare of those whom he addresses, not to the theorist who has considered only one, though among the most important of those causes. The business of a Political Economist is neither to recommend nor to dissuade, but to state general principles, which it is fatal to neglect, but neither advisable, nor perhaps practicable, to use as the sole, or even the principle, guides in the actual conduct of affairs. (Senior 1836: 2-3)</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Keynesian Economics and the Economics of Keynes</a:t>
            </a:r>
            <a:endParaRPr lang="en-US" dirty="0"/>
          </a:p>
        </p:txBody>
      </p:sp>
      <p:sp>
        <p:nvSpPr>
          <p:cNvPr id="3" name="Content Placeholder 2"/>
          <p:cNvSpPr>
            <a:spLocks noGrp="1"/>
          </p:cNvSpPr>
          <p:nvPr>
            <p:ph sz="half" idx="1"/>
          </p:nvPr>
        </p:nvSpPr>
        <p:spPr>
          <a:xfrm>
            <a:off x="457200" y="1920085"/>
            <a:ext cx="7620000" cy="4434840"/>
          </a:xfrm>
        </p:spPr>
        <p:txBody>
          <a:bodyPr>
            <a:normAutofit/>
          </a:bodyPr>
          <a:lstStyle/>
          <a:p>
            <a:r>
              <a:rPr lang="en-US" dirty="0" smtClean="0"/>
              <a:t>Moniac was not a model of the economics of Keynes; it was a model of (Neo) Keynesian Economics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Keynesian Economics and the Economics of Keynes</a:t>
            </a:r>
            <a:endParaRPr lang="en-US" dirty="0"/>
          </a:p>
        </p:txBody>
      </p:sp>
      <p:sp>
        <p:nvSpPr>
          <p:cNvPr id="3" name="Content Placeholder 2"/>
          <p:cNvSpPr>
            <a:spLocks noGrp="1"/>
          </p:cNvSpPr>
          <p:nvPr>
            <p:ph sz="half" idx="1"/>
          </p:nvPr>
        </p:nvSpPr>
        <p:spPr/>
        <p:txBody>
          <a:bodyPr/>
          <a:lstStyle/>
          <a:p>
            <a:r>
              <a:rPr lang="en-US" dirty="0" smtClean="0"/>
              <a:t> </a:t>
            </a:r>
          </a:p>
          <a:p>
            <a:r>
              <a:rPr lang="en-US" dirty="0" smtClean="0"/>
              <a:t>Economics of control approach to policy (steering wheel) </a:t>
            </a:r>
          </a:p>
          <a:p>
            <a:r>
              <a:rPr lang="en-US" dirty="0" smtClean="0"/>
              <a:t>vs. </a:t>
            </a:r>
          </a:p>
          <a:p>
            <a:endParaRPr lang="en-US" dirty="0" smtClean="0"/>
          </a:p>
          <a:p>
            <a:endParaRPr lang="en-US" dirty="0" smtClean="0"/>
          </a:p>
          <a:p>
            <a:r>
              <a:rPr lang="en-US" dirty="0" smtClean="0"/>
              <a:t>complexity approach to policy.</a:t>
            </a:r>
          </a:p>
          <a:p>
            <a:endParaRPr lang="en-US" dirty="0"/>
          </a:p>
        </p:txBody>
      </p:sp>
      <p:pic>
        <p:nvPicPr>
          <p:cNvPr id="2052" name="Picture 4"/>
          <p:cNvPicPr>
            <a:picLocks noGrp="1" noChangeAspect="1" noChangeArrowheads="1"/>
          </p:cNvPicPr>
          <p:nvPr>
            <p:ph sz="half" idx="2"/>
          </p:nvPr>
        </p:nvPicPr>
        <p:blipFill>
          <a:blip r:embed="rId2" cstate="print"/>
          <a:srcRect/>
          <a:stretch>
            <a:fillRect/>
          </a:stretch>
        </p:blipFill>
        <p:spPr bwMode="auto">
          <a:xfrm>
            <a:off x="4800600" y="4343400"/>
            <a:ext cx="3505201" cy="2286000"/>
          </a:xfrm>
          <a:prstGeom prst="rect">
            <a:avLst/>
          </a:prstGeom>
          <a:noFill/>
          <a:ln w="9525">
            <a:noFill/>
            <a:miter lim="800000"/>
            <a:headEnd/>
            <a:tailEnd/>
          </a:ln>
        </p:spPr>
      </p:pic>
      <p:pic>
        <p:nvPicPr>
          <p:cNvPr id="2053" name="Picture 5"/>
          <p:cNvPicPr>
            <a:picLocks noChangeAspect="1" noChangeArrowheads="1"/>
          </p:cNvPicPr>
          <p:nvPr/>
        </p:nvPicPr>
        <p:blipFill>
          <a:blip r:embed="rId3" cstate="print"/>
          <a:srcRect/>
          <a:stretch>
            <a:fillRect/>
          </a:stretch>
        </p:blipFill>
        <p:spPr bwMode="auto">
          <a:xfrm>
            <a:off x="4724400" y="1981200"/>
            <a:ext cx="3437594" cy="22860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Control vs. complexity approach to policy</a:t>
            </a:r>
            <a:endParaRPr lang="en-US" dirty="0"/>
          </a:p>
        </p:txBody>
      </p:sp>
      <p:sp>
        <p:nvSpPr>
          <p:cNvPr id="3" name="Content Placeholder 2"/>
          <p:cNvSpPr>
            <a:spLocks noGrp="1"/>
          </p:cNvSpPr>
          <p:nvPr>
            <p:ph idx="1"/>
          </p:nvPr>
        </p:nvSpPr>
        <p:spPr/>
        <p:txBody>
          <a:bodyPr/>
          <a:lstStyle/>
          <a:p>
            <a:endParaRPr lang="en-US" dirty="0" smtClean="0"/>
          </a:p>
          <a:p>
            <a:r>
              <a:rPr lang="en-US" dirty="0" smtClean="0"/>
              <a:t>Moniac </a:t>
            </a:r>
            <a:r>
              <a:rPr lang="en-US" dirty="0" smtClean="0"/>
              <a:t>was not a model of the economics of Keynes; it was a model of (Neo) Keynesian </a:t>
            </a:r>
            <a:r>
              <a:rPr lang="en-US" dirty="0" smtClean="0"/>
              <a:t>Economics</a:t>
            </a:r>
          </a:p>
          <a:p>
            <a:endParaRPr lang="en-US" dirty="0" smtClean="0"/>
          </a:p>
          <a:p>
            <a:r>
              <a:rPr lang="en-US" dirty="0" smtClean="0"/>
              <a:t>Economics of control approach to policy (steering wheel) vs. complexity approach to policy.</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change in the Use of Models and we moved from Classical to Neoclassical</a:t>
            </a:r>
            <a:endParaRPr lang="en-US" dirty="0"/>
          </a:p>
        </p:txBody>
      </p:sp>
      <p:sp>
        <p:nvSpPr>
          <p:cNvPr id="3" name="Content Placeholder 2"/>
          <p:cNvSpPr>
            <a:spLocks noGrp="1"/>
          </p:cNvSpPr>
          <p:nvPr>
            <p:ph idx="1"/>
          </p:nvPr>
        </p:nvSpPr>
        <p:spPr/>
        <p:txBody>
          <a:bodyPr/>
          <a:lstStyle/>
          <a:p>
            <a:pPr algn="ctr"/>
            <a:r>
              <a:rPr lang="en-US" dirty="0" smtClean="0"/>
              <a:t>Types of Optimal control models</a:t>
            </a:r>
          </a:p>
          <a:p>
            <a:endParaRPr lang="en-US" dirty="0" smtClean="0"/>
          </a:p>
          <a:p>
            <a:r>
              <a:rPr lang="en-US" dirty="0" smtClean="0"/>
              <a:t>IS/LM neoKeynesian synthesis</a:t>
            </a:r>
            <a:endParaRPr lang="en-US" dirty="0" smtClean="0"/>
          </a:p>
          <a:p>
            <a:r>
              <a:rPr lang="en-US" dirty="0" smtClean="0"/>
              <a:t>DSGE </a:t>
            </a:r>
            <a:r>
              <a:rPr lang="en-US" dirty="0" smtClean="0"/>
              <a:t>–New </a:t>
            </a:r>
            <a:r>
              <a:rPr lang="en-US" dirty="0" smtClean="0"/>
              <a:t>synthesis: </a:t>
            </a:r>
            <a:r>
              <a:rPr lang="en-US" dirty="0" smtClean="0"/>
              <a:t>C</a:t>
            </a:r>
            <a:r>
              <a:rPr lang="en-US" dirty="0" smtClean="0"/>
              <a:t>ontrol </a:t>
            </a:r>
            <a:r>
              <a:rPr lang="en-US" dirty="0" smtClean="0"/>
              <a:t>model with forward looking agents</a:t>
            </a:r>
          </a:p>
          <a:p>
            <a:endParaRPr lang="en-US" dirty="0" smtClean="0"/>
          </a:p>
          <a:p>
            <a:r>
              <a:rPr lang="en-US" dirty="0" smtClean="0"/>
              <a:t>Complexity </a:t>
            </a:r>
            <a:r>
              <a:rPr lang="en-US" dirty="0" smtClean="0"/>
              <a:t>models: Agent based modeling—brings </a:t>
            </a:r>
            <a:r>
              <a:rPr lang="en-US" dirty="0" smtClean="0"/>
              <a:t>in non-linear </a:t>
            </a:r>
            <a:r>
              <a:rPr lang="en-US" dirty="0" smtClean="0"/>
              <a:t>dynamics, non solvable systems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TotalTime>
  <Words>683</Words>
  <Application>Microsoft Office PowerPoint</Application>
  <PresentationFormat>On-screen Show (4:3)</PresentationFormat>
  <Paragraphs>46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The Moniac, Modeling, and Macroeconomics</vt:lpstr>
      <vt:lpstr>Slide 2</vt:lpstr>
      <vt:lpstr>Models come in many shapes and sizes and have many uses</vt:lpstr>
      <vt:lpstr>Some of Epstein’s 16 Uses of Models</vt:lpstr>
      <vt:lpstr>Classical economist’s use of models</vt:lpstr>
      <vt:lpstr>Keynesian Economics and the Economics of Keynes</vt:lpstr>
      <vt:lpstr>Keynesian Economics and the Economics of Keynes</vt:lpstr>
      <vt:lpstr>Control vs. complexity approach to policy</vt:lpstr>
      <vt:lpstr>A change in the Use of Models and we moved from Classical to Neoclassical</vt:lpstr>
      <vt:lpstr>The Need to consider non-linear dynamical models</vt:lpstr>
      <vt:lpstr>Policy in a Non-linear Moniac</vt:lpstr>
      <vt:lpstr>Three Implications</vt:lpstr>
    </vt:vector>
  </TitlesOfParts>
  <Company>Middlebury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Moniac, Modeling, and Macroeconomics</dc:title>
  <dc:creator>Colander, David C.</dc:creator>
  <cp:lastModifiedBy>Colander, David C.</cp:lastModifiedBy>
  <cp:revision>5</cp:revision>
  <dcterms:created xsi:type="dcterms:W3CDTF">2010-12-02T22:40:43Z</dcterms:created>
  <dcterms:modified xsi:type="dcterms:W3CDTF">2010-12-03T17:41:55Z</dcterms:modified>
</cp:coreProperties>
</file>