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362" r:id="rId2"/>
    <p:sldId id="346" r:id="rId3"/>
    <p:sldId id="350" r:id="rId4"/>
    <p:sldId id="353" r:id="rId5"/>
    <p:sldId id="365" r:id="rId6"/>
    <p:sldId id="366" r:id="rId7"/>
    <p:sldId id="257" r:id="rId8"/>
    <p:sldId id="351" r:id="rId9"/>
    <p:sldId id="331" r:id="rId10"/>
    <p:sldId id="308" r:id="rId11"/>
    <p:sldId id="342" r:id="rId12"/>
    <p:sldId id="361" r:id="rId13"/>
    <p:sldId id="327" r:id="rId14"/>
    <p:sldId id="354" r:id="rId15"/>
    <p:sldId id="367" r:id="rId16"/>
    <p:sldId id="345" r:id="rId17"/>
    <p:sldId id="301" r:id="rId18"/>
    <p:sldId id="284" r:id="rId19"/>
    <p:sldId id="360" r:id="rId20"/>
    <p:sldId id="358" r:id="rId21"/>
    <p:sldId id="364" r:id="rId22"/>
    <p:sldId id="306" r:id="rId23"/>
    <p:sldId id="311" r:id="rId24"/>
    <p:sldId id="315" r:id="rId25"/>
    <p:sldId id="313" r:id="rId26"/>
    <p:sldId id="317" r:id="rId27"/>
    <p:sldId id="318" r:id="rId28"/>
    <p:sldId id="314" r:id="rId29"/>
    <p:sldId id="363" r:id="rId30"/>
  </p:sldIdLst>
  <p:sldSz cx="9144000" cy="6858000" type="screen4x3"/>
  <p:notesSz cx="9167813"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5" autoAdjust="0"/>
    <p:restoredTop sz="72346" autoAdjust="0"/>
  </p:normalViewPr>
  <p:slideViewPr>
    <p:cSldViewPr snapToGrid="0" snapToObjects="1" showGuides="1">
      <p:cViewPr varScale="1">
        <p:scale>
          <a:sx n="67" d="100"/>
          <a:sy n="67" d="100"/>
        </p:scale>
        <p:origin x="-180" y="-96"/>
      </p:cViewPr>
      <p:guideLst>
        <p:guide orient="horz" pos="3505"/>
        <p:guide pos="5610"/>
      </p:guideLst>
    </p:cSldViewPr>
  </p:slid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94" d="100"/>
          <a:sy n="94" d="100"/>
        </p:scale>
        <p:origin x="-690" y="-96"/>
      </p:cViewPr>
      <p:guideLst>
        <p:guide orient="horz" pos="2189"/>
        <p:guide pos="288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72719" cy="347504"/>
          </a:xfrm>
          <a:prstGeom prst="rect">
            <a:avLst/>
          </a:prstGeom>
        </p:spPr>
        <p:txBody>
          <a:bodyPr vert="horz" lIns="91753" tIns="45877" rIns="91753" bIns="45877" rtlCol="0"/>
          <a:lstStyle>
            <a:lvl1pPr algn="l">
              <a:defRPr sz="1200"/>
            </a:lvl1pPr>
          </a:lstStyle>
          <a:p>
            <a:endParaRPr lang="en-US" dirty="0"/>
          </a:p>
        </p:txBody>
      </p:sp>
      <p:sp>
        <p:nvSpPr>
          <p:cNvPr id="3" name="Date Placeholder 2"/>
          <p:cNvSpPr>
            <a:spLocks noGrp="1"/>
          </p:cNvSpPr>
          <p:nvPr>
            <p:ph type="dt" sz="quarter" idx="1"/>
          </p:nvPr>
        </p:nvSpPr>
        <p:spPr>
          <a:xfrm>
            <a:off x="5192974" y="0"/>
            <a:ext cx="3972719" cy="347504"/>
          </a:xfrm>
          <a:prstGeom prst="rect">
            <a:avLst/>
          </a:prstGeom>
        </p:spPr>
        <p:txBody>
          <a:bodyPr vert="horz" lIns="91753" tIns="45877" rIns="91753" bIns="45877" rtlCol="0"/>
          <a:lstStyle>
            <a:lvl1pPr algn="r">
              <a:defRPr sz="1200"/>
            </a:lvl1pPr>
          </a:lstStyle>
          <a:p>
            <a:fld id="{7FF7C851-7EDB-489B-8F44-C32A9CC8630A}" type="datetimeFigureOut">
              <a:rPr lang="en-US" smtClean="0"/>
              <a:pPr/>
              <a:t>4/29/2015</a:t>
            </a:fld>
            <a:endParaRPr lang="en-US" dirty="0"/>
          </a:p>
        </p:txBody>
      </p:sp>
      <p:sp>
        <p:nvSpPr>
          <p:cNvPr id="4" name="Footer Placeholder 3"/>
          <p:cNvSpPr>
            <a:spLocks noGrp="1"/>
          </p:cNvSpPr>
          <p:nvPr>
            <p:ph type="ftr" sz="quarter" idx="2"/>
          </p:nvPr>
        </p:nvSpPr>
        <p:spPr>
          <a:xfrm>
            <a:off x="0" y="6601365"/>
            <a:ext cx="3972719" cy="347504"/>
          </a:xfrm>
          <a:prstGeom prst="rect">
            <a:avLst/>
          </a:prstGeom>
        </p:spPr>
        <p:txBody>
          <a:bodyPr vert="horz" lIns="91753" tIns="45877" rIns="91753" bIns="458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92974" y="6601365"/>
            <a:ext cx="3972719" cy="347504"/>
          </a:xfrm>
          <a:prstGeom prst="rect">
            <a:avLst/>
          </a:prstGeom>
        </p:spPr>
        <p:txBody>
          <a:bodyPr vert="horz" lIns="91753" tIns="45877" rIns="91753" bIns="45877" rtlCol="0" anchor="b"/>
          <a:lstStyle>
            <a:lvl1pPr algn="r">
              <a:defRPr sz="1200"/>
            </a:lvl1pPr>
          </a:lstStyle>
          <a:p>
            <a:fld id="{F2ADA0EE-A0C7-4E94-A02F-2FBE5216014F}" type="slidenum">
              <a:rPr lang="en-US" smtClean="0"/>
              <a:pPr/>
              <a:t>‹#›</a:t>
            </a:fld>
            <a:endParaRPr lang="en-US" dirty="0"/>
          </a:p>
        </p:txBody>
      </p:sp>
    </p:spTree>
    <p:extLst>
      <p:ext uri="{BB962C8B-B14F-4D97-AF65-F5344CB8AC3E}">
        <p14:creationId xmlns="" xmlns:p14="http://schemas.microsoft.com/office/powerpoint/2010/main" val="61628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72719" cy="347504"/>
          </a:xfrm>
          <a:prstGeom prst="rect">
            <a:avLst/>
          </a:prstGeom>
        </p:spPr>
        <p:txBody>
          <a:bodyPr vert="horz" lIns="91753" tIns="45877" rIns="91753" bIns="45877" rtlCol="0"/>
          <a:lstStyle>
            <a:lvl1pPr algn="l">
              <a:defRPr sz="1200"/>
            </a:lvl1pPr>
          </a:lstStyle>
          <a:p>
            <a:endParaRPr lang="en-GB" dirty="0"/>
          </a:p>
        </p:txBody>
      </p:sp>
      <p:sp>
        <p:nvSpPr>
          <p:cNvPr id="3" name="Date Placeholder 2"/>
          <p:cNvSpPr>
            <a:spLocks noGrp="1"/>
          </p:cNvSpPr>
          <p:nvPr>
            <p:ph type="dt" idx="1"/>
          </p:nvPr>
        </p:nvSpPr>
        <p:spPr>
          <a:xfrm>
            <a:off x="5192974" y="0"/>
            <a:ext cx="3972719" cy="347504"/>
          </a:xfrm>
          <a:prstGeom prst="rect">
            <a:avLst/>
          </a:prstGeom>
        </p:spPr>
        <p:txBody>
          <a:bodyPr vert="horz" lIns="91753" tIns="45877" rIns="91753" bIns="45877" rtlCol="0"/>
          <a:lstStyle>
            <a:lvl1pPr algn="r">
              <a:defRPr sz="1200"/>
            </a:lvl1pPr>
          </a:lstStyle>
          <a:p>
            <a:fld id="{9AF1BD9B-766C-484E-9A59-EBFB8811FDFD}" type="datetimeFigureOut">
              <a:rPr lang="en-US" smtClean="0"/>
              <a:pPr/>
              <a:t>4/29/2015</a:t>
            </a:fld>
            <a:endParaRPr lang="en-GB" dirty="0"/>
          </a:p>
        </p:txBody>
      </p:sp>
      <p:sp>
        <p:nvSpPr>
          <p:cNvPr id="4" name="Slide Image Placeholder 3"/>
          <p:cNvSpPr>
            <a:spLocks noGrp="1" noRot="1" noChangeAspect="1"/>
          </p:cNvSpPr>
          <p:nvPr>
            <p:ph type="sldImg" idx="2"/>
          </p:nvPr>
        </p:nvSpPr>
        <p:spPr>
          <a:xfrm>
            <a:off x="2846388" y="520700"/>
            <a:ext cx="3475037" cy="2606675"/>
          </a:xfrm>
          <a:prstGeom prst="rect">
            <a:avLst/>
          </a:prstGeom>
          <a:noFill/>
          <a:ln w="12700">
            <a:solidFill>
              <a:prstClr val="black"/>
            </a:solidFill>
          </a:ln>
        </p:spPr>
        <p:txBody>
          <a:bodyPr vert="horz" lIns="91753" tIns="45877" rIns="91753" bIns="45877" rtlCol="0" anchor="ctr"/>
          <a:lstStyle/>
          <a:p>
            <a:endParaRPr lang="en-GB" dirty="0"/>
          </a:p>
        </p:txBody>
      </p:sp>
      <p:sp>
        <p:nvSpPr>
          <p:cNvPr id="5" name="Notes Placeholder 4"/>
          <p:cNvSpPr>
            <a:spLocks noGrp="1"/>
          </p:cNvSpPr>
          <p:nvPr>
            <p:ph type="body" sz="quarter" idx="3"/>
          </p:nvPr>
        </p:nvSpPr>
        <p:spPr>
          <a:xfrm>
            <a:off x="916782" y="3301286"/>
            <a:ext cx="7334250" cy="3127534"/>
          </a:xfrm>
          <a:prstGeom prst="rect">
            <a:avLst/>
          </a:prstGeom>
        </p:spPr>
        <p:txBody>
          <a:bodyPr vert="horz" lIns="91753" tIns="45877" rIns="91753" bIns="458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01365"/>
            <a:ext cx="3972719" cy="347504"/>
          </a:xfrm>
          <a:prstGeom prst="rect">
            <a:avLst/>
          </a:prstGeom>
        </p:spPr>
        <p:txBody>
          <a:bodyPr vert="horz" lIns="91753" tIns="45877" rIns="91753" bIns="45877"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92974" y="6601365"/>
            <a:ext cx="3972719" cy="347504"/>
          </a:xfrm>
          <a:prstGeom prst="rect">
            <a:avLst/>
          </a:prstGeom>
        </p:spPr>
        <p:txBody>
          <a:bodyPr vert="horz" lIns="91753" tIns="45877" rIns="91753" bIns="45877" rtlCol="0" anchor="b"/>
          <a:lstStyle>
            <a:lvl1pPr algn="r">
              <a:defRPr sz="1200"/>
            </a:lvl1pPr>
          </a:lstStyle>
          <a:p>
            <a:fld id="{44528E26-A45F-3B47-80E6-38F826B0A0DB}" type="slidenum">
              <a:rPr lang="en-GB" smtClean="0"/>
              <a:pPr/>
              <a:t>‹#›</a:t>
            </a:fld>
            <a:endParaRPr lang="en-GB" dirty="0"/>
          </a:p>
        </p:txBody>
      </p:sp>
    </p:spTree>
    <p:extLst>
      <p:ext uri="{BB962C8B-B14F-4D97-AF65-F5344CB8AC3E}">
        <p14:creationId xmlns="" xmlns:p14="http://schemas.microsoft.com/office/powerpoint/2010/main" val="2346198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No formal general model of the economy and no direct connection between science and policy--interrelations too complicated—they had a general vision.</a:t>
            </a:r>
            <a:endParaRPr lang="en-US" dirty="0" smtClean="0"/>
          </a:p>
          <a:p>
            <a:pPr lvl="0"/>
            <a:r>
              <a:rPr lang="en-US" b="1" dirty="0" smtClean="0"/>
              <a:t>Policy was to come from broader considerations—Classical economists differentiated precepts—policy prescriptions including all considerations, and theorems—results of formal theorizing—no direct relevance for policy </a:t>
            </a:r>
            <a:endParaRPr lang="en-US" dirty="0" smtClean="0"/>
          </a:p>
          <a:p>
            <a:pPr lvl="0"/>
            <a:r>
              <a:rPr lang="en-US" b="1" dirty="0" smtClean="0"/>
              <a:t>In particular instances, economic reasoning may dominate, and economists Models as tools for solving particular problems. </a:t>
            </a:r>
            <a:endParaRPr lang="en-US" dirty="0" smtClean="0"/>
          </a:p>
          <a:p>
            <a:pPr lvl="0"/>
            <a:r>
              <a:rPr lang="en-US" b="1" dirty="0" smtClean="0"/>
              <a:t>Mathematics and formal models are downplayed—Marshall’s Dictum—burn the mathematics. </a:t>
            </a:r>
            <a:endParaRPr lang="en-US" dirty="0" smtClean="0"/>
          </a:p>
          <a:p>
            <a:endParaRPr lang="en-GB"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5</a:t>
            </a:fld>
            <a:endParaRPr lang="en-GB" dirty="0"/>
          </a:p>
        </p:txBody>
      </p:sp>
    </p:spTree>
    <p:extLst>
      <p:ext uri="{BB962C8B-B14F-4D97-AF65-F5344CB8AC3E}">
        <p14:creationId xmlns="" xmlns:p14="http://schemas.microsoft.com/office/powerpoint/2010/main" val="78547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6</a:t>
            </a:fld>
            <a:endParaRPr lang="en-GB" dirty="0"/>
          </a:p>
        </p:txBody>
      </p:sp>
    </p:spTree>
    <p:extLst>
      <p:ext uri="{BB962C8B-B14F-4D97-AF65-F5344CB8AC3E}">
        <p14:creationId xmlns="" xmlns:p14="http://schemas.microsoft.com/office/powerpoint/2010/main" val="154590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18</a:t>
            </a:fld>
            <a:endParaRPr lang="en-GB" dirty="0"/>
          </a:p>
        </p:txBody>
      </p:sp>
    </p:spTree>
    <p:extLst>
      <p:ext uri="{BB962C8B-B14F-4D97-AF65-F5344CB8AC3E}">
        <p14:creationId xmlns="" xmlns:p14="http://schemas.microsoft.com/office/powerpoint/2010/main" val="312018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19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21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28E26-A45F-3B47-80E6-38F826B0A0DB}" type="slidenum">
              <a:rPr lang="en-GB" smtClean="0"/>
              <a:pPr/>
              <a:t>23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solidFill>
            <a:srgbClr val="FFFFFF"/>
          </a:solidFill>
          <a:ln/>
        </p:spPr>
      </p:sp>
      <p:sp>
        <p:nvSpPr>
          <p:cNvPr id="26627" name="Rectangle 3"/>
          <p:cNvSpPr>
            <a:spLocks noGrp="1" noChangeArrowheads="1"/>
          </p:cNvSpPr>
          <p:nvPr>
            <p:ph type="body" idx="1"/>
          </p:nvPr>
        </p:nvSpPr>
        <p:spPr>
          <a:xfrm>
            <a:off x="1222376" y="3301286"/>
            <a:ext cx="6723063" cy="3127534"/>
          </a:xfrm>
          <a:solidFill>
            <a:srgbClr val="FFFFFF"/>
          </a:solidFill>
          <a:ln>
            <a:solidFill>
              <a:srgbClr val="000000"/>
            </a:solidFill>
          </a:ln>
        </p:spPr>
        <p:txBody>
          <a:bodyPr/>
          <a:lstStyle/>
          <a:p>
            <a:pPr eaLnBrk="1" hangingPunct="1"/>
            <a:endParaRPr lang="en-US" altLang="en-US" dirty="0" smtClean="0">
              <a:latin typeface="Arial" charset="0"/>
              <a:ea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FF380A-37E2-47A4-AEA4-9F217653AD86}" type="datetime1">
              <a:rPr lang="en-US" smtClean="0"/>
              <a:pPr/>
              <a:t>4/29/2015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04493D-F705-4E84-90E6-8227083072C7}" type="slidenum">
              <a:rPr lang="en-US" smtClean="0"/>
              <a:pPr/>
              <a:t>‹#›</a:t>
            </a:fld>
            <a:endParaRPr lang="en-US" dirty="0"/>
          </a:p>
        </p:txBody>
      </p:sp>
    </p:spTree>
    <p:extLst>
      <p:ext uri="{BB962C8B-B14F-4D97-AF65-F5344CB8AC3E}">
        <p14:creationId xmlns="" xmlns:p14="http://schemas.microsoft.com/office/powerpoint/2010/main" val="95413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D5AAF3-0AA1-41DF-8CF3-6937E2B43D47}" type="datetime1">
              <a:rPr lang="en-US" smtClean="0">
                <a:solidFill>
                  <a:prstClr val="black"/>
                </a:solidFill>
              </a:rPr>
              <a:pPr/>
              <a:t>4/29/2015</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97238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F539EC-05F1-4515-AC07-168E10CCD50C}" type="datetime1">
              <a:rPr lang="en-US" smtClean="0">
                <a:solidFill>
                  <a:prstClr val="black"/>
                </a:solidFill>
              </a:rPr>
              <a:pPr/>
              <a:t>4/29/2015</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56394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214D01-94E1-4397-AE15-C953FA990AD7}" type="datetime1">
              <a:rPr lang="en-US" smtClean="0">
                <a:solidFill>
                  <a:prstClr val="black"/>
                </a:solidFill>
              </a:rPr>
              <a:pPr/>
              <a:t>4/29/2015</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 xmlns:p14="http://schemas.microsoft.com/office/powerpoint/2010/main" val="427459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E18ACC-8AAA-4C3B-BDB2-2109FC165D95}" type="datetime1">
              <a:rPr lang="en-US" smtClean="0">
                <a:solidFill>
                  <a:prstClr val="white"/>
                </a:solidFill>
              </a:rPr>
              <a:pPr/>
              <a:t>4/29/2015</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2E04493D-F705-4E84-90E6-8227083072C7}"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Tree>
    <p:extLst>
      <p:ext uri="{BB962C8B-B14F-4D97-AF65-F5344CB8AC3E}">
        <p14:creationId xmlns="" xmlns:p14="http://schemas.microsoft.com/office/powerpoint/2010/main" val="18728754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511865-6346-4CEB-8D7E-D86B0ACD0319}" type="datetime1">
              <a:rPr lang="en-US" smtClean="0">
                <a:solidFill>
                  <a:prstClr val="white"/>
                </a:solidFill>
              </a:rPr>
              <a:pPr/>
              <a:t>4/29/2015</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2E04493D-F705-4E84-90E6-8227083072C7}"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 xmlns:p14="http://schemas.microsoft.com/office/powerpoint/2010/main" val="134643491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DAA28A-8E2B-4C49-B42B-C1E420AD5DCF}" type="datetime1">
              <a:rPr lang="en-US" smtClean="0">
                <a:solidFill>
                  <a:prstClr val="black"/>
                </a:solidFill>
              </a:rPr>
              <a:pPr/>
              <a:t>4/29/2015</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1534944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47AD7C9-9962-4D74-BE57-87F8FD40917F}" type="datetime1">
              <a:rPr lang="en-US" smtClean="0">
                <a:solidFill>
                  <a:prstClr val="white"/>
                </a:solidFill>
              </a:rPr>
              <a:pPr/>
              <a:t>4/29/2015</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2E04493D-F705-4E84-90E6-8227083072C7}"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 xmlns:p14="http://schemas.microsoft.com/office/powerpoint/2010/main" val="181584131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E3869A-C163-4F48-966B-9D72D7FFE36E}" type="datetime1">
              <a:rPr lang="en-US" smtClean="0">
                <a:solidFill>
                  <a:prstClr val="black"/>
                </a:solidFill>
              </a:rPr>
              <a:pPr/>
              <a:t>4/29/2015</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37938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48005F-5166-471C-B8E7-E45C4FBB0823}" type="datetime1">
              <a:rPr lang="en-US" smtClean="0">
                <a:solidFill>
                  <a:prstClr val="black"/>
                </a:solidFill>
              </a:rPr>
              <a:pPr/>
              <a:t>4/29/2015</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2E04493D-F705-4E84-90E6-8227083072C7}" type="slidenum">
              <a:rPr lang="en-US" smtClean="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6170939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6D7DA73-4A28-4DBB-98A1-536AD2EB837B}" type="datetime1">
              <a:rPr lang="en-US" smtClean="0">
                <a:solidFill>
                  <a:prstClr val="white"/>
                </a:solidFill>
              </a:rPr>
              <a:pPr/>
              <a:t>4/29/2015</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04493D-F705-4E84-90E6-8227083072C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dirty="0">
              <a:solidFill>
                <a:prstClr val="white"/>
              </a:solidFill>
            </a:endParaRPr>
          </a:p>
        </p:txBody>
      </p:sp>
    </p:spTree>
    <p:extLst>
      <p:ext uri="{BB962C8B-B14F-4D97-AF65-F5344CB8AC3E}">
        <p14:creationId xmlns="" xmlns:p14="http://schemas.microsoft.com/office/powerpoint/2010/main" val="32380720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914400"/>
            <a:fld id="{E67E6599-8606-44C4-863D-4E7A76161DF3}" type="datetime1">
              <a:rPr lang="en-US" smtClean="0">
                <a:solidFill>
                  <a:prstClr val="black"/>
                </a:solidFill>
              </a:rPr>
              <a:pPr defTabSz="914400"/>
              <a:t>4/29/2015</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914400"/>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2E04493D-F705-4E84-90E6-8227083072C7}"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 xmlns:p14="http://schemas.microsoft.com/office/powerpoint/2010/main" val="364054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United_Sta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67tHtpac5w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917290" y="3140669"/>
            <a:ext cx="1828800" cy="27660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A3E12D8-6477-42F5-8203-BB0B7A62A072}" type="slidenum">
              <a:rPr lang="en-US" smtClean="0"/>
              <a:pPr/>
              <a:t>1</a:t>
            </a:fld>
            <a:endParaRPr lang="en-US" dirty="0"/>
          </a:p>
        </p:txBody>
      </p:sp>
      <p:sp>
        <p:nvSpPr>
          <p:cNvPr id="2" name="Title 1"/>
          <p:cNvSpPr>
            <a:spLocks noGrp="1"/>
          </p:cNvSpPr>
          <p:nvPr>
            <p:ph type="title"/>
          </p:nvPr>
        </p:nvSpPr>
        <p:spPr>
          <a:xfrm>
            <a:off x="457200" y="274638"/>
            <a:ext cx="8229600" cy="1613156"/>
          </a:xfrm>
        </p:spPr>
        <p:txBody>
          <a:bodyPr>
            <a:normAutofit fontScale="90000"/>
          </a:bodyPr>
          <a:lstStyle/>
          <a:p>
            <a:r>
              <a:rPr lang="en-US" sz="2700" dirty="0" smtClean="0"/>
              <a:t>Complexity and the Art of Public Policy</a:t>
            </a:r>
            <a:br>
              <a:rPr lang="en-US" sz="2700" dirty="0" smtClean="0"/>
            </a:br>
            <a:r>
              <a:rPr lang="en-US" sz="2700" dirty="0" smtClean="0"/>
              <a:t>Dave Colander</a:t>
            </a:r>
            <a:br>
              <a:rPr lang="en-US" sz="2700" dirty="0" smtClean="0"/>
            </a:br>
            <a:r>
              <a:rPr lang="en-US" sz="2700" dirty="0" smtClean="0"/>
              <a:t>Distinguished College Professor</a:t>
            </a:r>
            <a:br>
              <a:rPr lang="en-US" sz="2700" dirty="0" smtClean="0"/>
            </a:br>
            <a:r>
              <a:rPr lang="en-US" sz="2700" dirty="0" smtClean="0"/>
              <a:t>Middlebury College</a:t>
            </a:r>
            <a:endParaRPr lang="en-US" dirty="0"/>
          </a:p>
        </p:txBody>
      </p:sp>
      <p:sp>
        <p:nvSpPr>
          <p:cNvPr id="5" name="Content Placeholder 4"/>
          <p:cNvSpPr>
            <a:spLocks noGrp="1"/>
          </p:cNvSpPr>
          <p:nvPr>
            <p:ph sz="half" idx="4294967295"/>
          </p:nvPr>
        </p:nvSpPr>
        <p:spPr>
          <a:xfrm>
            <a:off x="4387645" y="2057400"/>
            <a:ext cx="4756355" cy="3949700"/>
          </a:xfrm>
        </p:spPr>
        <p:txBody>
          <a:bodyPr>
            <a:normAutofit fontScale="85000" lnSpcReduction="20000"/>
          </a:bodyPr>
          <a:lstStyle/>
          <a:p>
            <a:pPr marL="0" indent="0">
              <a:buNone/>
            </a:pPr>
            <a:r>
              <a:rPr lang="en-US" dirty="0"/>
              <a:t>Goal: </a:t>
            </a:r>
            <a:r>
              <a:rPr lang="en-US" dirty="0" smtClean="0"/>
              <a:t>to convince you that taking complexity seriously changes the way we think about economic policy. </a:t>
            </a:r>
          </a:p>
          <a:p>
            <a:pPr marL="914400" lvl="1" indent="-514350">
              <a:buFont typeface="+mj-lt"/>
              <a:buAutoNum type="arabicPeriod"/>
            </a:pPr>
            <a:r>
              <a:rPr lang="en-US" b="1" dirty="0" smtClean="0">
                <a:solidFill>
                  <a:schemeClr val="bg1">
                    <a:lumMod val="65000"/>
                  </a:schemeClr>
                </a:solidFill>
              </a:rPr>
              <a:t>Brief History </a:t>
            </a:r>
            <a:r>
              <a:rPr lang="en-US" b="1" dirty="0">
                <a:solidFill>
                  <a:schemeClr val="bg1">
                    <a:lumMod val="65000"/>
                  </a:schemeClr>
                </a:solidFill>
              </a:rPr>
              <a:t>of Economist’s Policy Narrative</a:t>
            </a:r>
            <a:endParaRPr lang="en-US" dirty="0">
              <a:solidFill>
                <a:schemeClr val="bg1">
                  <a:lumMod val="65000"/>
                </a:schemeClr>
              </a:solidFill>
            </a:endParaRPr>
          </a:p>
          <a:p>
            <a:pPr marL="914400" lvl="1" indent="-514350">
              <a:buFont typeface="+mj-lt"/>
              <a:buAutoNum type="arabicPeriod"/>
            </a:pPr>
            <a:r>
              <a:rPr lang="en-US" b="1" dirty="0" smtClean="0">
                <a:solidFill>
                  <a:schemeClr val="bg1">
                    <a:lumMod val="65000"/>
                  </a:schemeClr>
                </a:solidFill>
              </a:rPr>
              <a:t>Explain how </a:t>
            </a:r>
            <a:r>
              <a:rPr lang="en-US" b="1" dirty="0">
                <a:solidFill>
                  <a:schemeClr val="bg1">
                    <a:lumMod val="65000"/>
                  </a:schemeClr>
                </a:solidFill>
              </a:rPr>
              <a:t>the Complexity Policy Narrative Differs from the Current Economic Policy Narrative</a:t>
            </a:r>
            <a:endParaRPr lang="en-US" dirty="0">
              <a:solidFill>
                <a:schemeClr val="bg1">
                  <a:lumMod val="65000"/>
                </a:schemeClr>
              </a:solidFill>
            </a:endParaRPr>
          </a:p>
          <a:p>
            <a:pPr marL="914400" lvl="1" indent="-514350">
              <a:buFont typeface="+mj-lt"/>
              <a:buAutoNum type="arabicPeriod"/>
            </a:pPr>
            <a:r>
              <a:rPr lang="en-US" b="1" dirty="0" smtClean="0">
                <a:solidFill>
                  <a:schemeClr val="bg1">
                    <a:lumMod val="65000"/>
                  </a:schemeClr>
                </a:solidFill>
              </a:rPr>
              <a:t>Present some examples </a:t>
            </a:r>
            <a:r>
              <a:rPr lang="en-US" b="1" dirty="0">
                <a:solidFill>
                  <a:schemeClr val="bg1">
                    <a:lumMod val="65000"/>
                  </a:schemeClr>
                </a:solidFill>
              </a:rPr>
              <a:t>of the type of policy </a:t>
            </a:r>
            <a:r>
              <a:rPr lang="en-US" b="1" dirty="0" smtClean="0">
                <a:solidFill>
                  <a:schemeClr val="bg1">
                    <a:lumMod val="65000"/>
                  </a:schemeClr>
                </a:solidFill>
              </a:rPr>
              <a:t>initiatives that </a:t>
            </a:r>
            <a:r>
              <a:rPr lang="en-US" b="1" dirty="0">
                <a:solidFill>
                  <a:schemeClr val="bg1">
                    <a:lumMod val="65000"/>
                  </a:schemeClr>
                </a:solidFill>
              </a:rPr>
              <a:t>follow from the </a:t>
            </a:r>
            <a:r>
              <a:rPr lang="en-US" b="1" dirty="0" smtClean="0">
                <a:solidFill>
                  <a:schemeClr val="bg1">
                    <a:lumMod val="65000"/>
                  </a:schemeClr>
                </a:solidFill>
              </a:rPr>
              <a:t>complexity </a:t>
            </a:r>
            <a:r>
              <a:rPr lang="en-US" b="1" dirty="0">
                <a:solidFill>
                  <a:schemeClr val="bg1">
                    <a:lumMod val="65000"/>
                  </a:schemeClr>
                </a:solidFill>
              </a:rPr>
              <a:t>policy narrative</a:t>
            </a:r>
            <a:r>
              <a:rPr lang="en-US" b="1" dirty="0" smtClean="0">
                <a:solidFill>
                  <a:schemeClr val="bg1">
                    <a:lumMod val="65000"/>
                  </a:schemeClr>
                </a:solidFill>
              </a:rPr>
              <a:t>.</a:t>
            </a:r>
          </a:p>
        </p:txBody>
      </p:sp>
    </p:spTree>
    <p:extLst>
      <p:ext uri="{BB962C8B-B14F-4D97-AF65-F5344CB8AC3E}">
        <p14:creationId xmlns="" xmlns:p14="http://schemas.microsoft.com/office/powerpoint/2010/main" val="1447645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77500" lnSpcReduction="20000"/>
          </a:bodyPr>
          <a:lstStyle/>
          <a:p>
            <a:r>
              <a:rPr lang="en-US" altLang="en-US" sz="1800" dirty="0" smtClean="0"/>
              <a:t>Neither </a:t>
            </a:r>
            <a:r>
              <a:rPr lang="en-US" altLang="en-US" sz="1800" dirty="0"/>
              <a:t>side questioned how morality fit into the policy discussion. Discussions of morality and of the ethical goals of society and how they related to economic policy became removed from the standard economic discussion of policy. </a:t>
            </a:r>
          </a:p>
          <a:p>
            <a:pPr lvl="1"/>
            <a:r>
              <a:rPr lang="en-US" altLang="en-US" sz="1800" dirty="0" smtClean="0"/>
              <a:t>Argument for the market was never efficient—it was moral and pragmatic</a:t>
            </a:r>
          </a:p>
          <a:p>
            <a:pPr lvl="1"/>
            <a:r>
              <a:rPr lang="en-US" altLang="en-US" sz="1800" dirty="0" smtClean="0"/>
              <a:t>Adam Smith wrote the theory of Moral Sentiments before he wrote the Wealth of Nations</a:t>
            </a:r>
          </a:p>
          <a:p>
            <a:r>
              <a:rPr lang="en-US" altLang="en-US" sz="1800" dirty="0" smtClean="0"/>
              <a:t>Neither side questioned the role of norms in policy. Instead both sides of the argument accepted that norms were not part of the debate. This is where the contribution of the other social sciences is sorely missed. </a:t>
            </a:r>
          </a:p>
          <a:p>
            <a:r>
              <a:rPr lang="en-US" altLang="en-US" sz="1800" dirty="0" smtClean="0"/>
              <a:t>Neither side questioned how the activities that individuals undertook could feed back on what the people wanted and shape them as a person. Both sides assumed that people had well-formed tastes and that the tastes are not affected by what they do or their context. That just isn’t true—what we want is influenced by the system, and any policy advice would have to take into account the degree to which that occurs. This opens up a whole range of policy actions that are generally not considered. </a:t>
            </a:r>
          </a:p>
          <a:p>
            <a:r>
              <a:rPr lang="en-US" altLang="en-US" sz="1800" dirty="0" smtClean="0"/>
              <a:t>Neither side questioned the problems with material welfare as a measure of welfare—problems that were much on the minds of Mill, Marshall and Pigou. Whereas before economists separated economic welfare and social welfare, after the acceptance of these two models, they no longer did. Economist’s discussion of policy started talking as if material welfare were everything. </a:t>
            </a:r>
          </a:p>
          <a:p>
            <a:r>
              <a:rPr lang="en-US" altLang="en-US" sz="1800" dirty="0" smtClean="0"/>
              <a:t>Neither side of the debate dealt with the problem of structure of existing institutions; both assumed them as given. The idea that the very structure of government, or of private institutions, can be a problem was not part of the frame of this polarized debate. </a:t>
            </a:r>
          </a:p>
          <a:p>
            <a:endParaRPr lang="en-US" altLang="en-US" dirty="0" smtClean="0"/>
          </a:p>
        </p:txBody>
      </p:sp>
      <p:sp>
        <p:nvSpPr>
          <p:cNvPr id="2" name="Title 1"/>
          <p:cNvSpPr>
            <a:spLocks noGrp="1"/>
          </p:cNvSpPr>
          <p:nvPr>
            <p:ph type="title"/>
          </p:nvPr>
        </p:nvSpPr>
        <p:spPr>
          <a:xfrm>
            <a:off x="-12700" y="25400"/>
            <a:ext cx="9169400" cy="1455928"/>
          </a:xfrm>
        </p:spPr>
        <p:txBody>
          <a:bodyPr/>
          <a:lstStyle/>
          <a:p>
            <a:pPr algn="ctr">
              <a:defRPr/>
            </a:pPr>
            <a:r>
              <a:rPr lang="en-US" dirty="0"/>
              <a:t>What got pushed </a:t>
            </a:r>
            <a:r>
              <a:rPr lang="en-US" dirty="0" smtClean="0"/>
              <a:t>out of the policy story</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10</a:t>
            </a:fld>
            <a:endParaRPr lang="en-US" dirty="0">
              <a:solidFill>
                <a:prstClr val="black"/>
              </a:solidFill>
            </a:endParaRPr>
          </a:p>
        </p:txBody>
      </p:sp>
    </p:spTree>
    <p:extLst>
      <p:ext uri="{BB962C8B-B14F-4D97-AF65-F5344CB8AC3E}">
        <p14:creationId xmlns="" xmlns:p14="http://schemas.microsoft.com/office/powerpoint/2010/main" val="18251566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“Market” is not an abstract gentility, but an institutional form that has infinite variety, and can only be understood jointly with government and existing norms and culture.</a:t>
            </a:r>
          </a:p>
          <a:p>
            <a:r>
              <a:rPr lang="en-US" dirty="0" smtClean="0"/>
              <a:t>The government policy role that the complexity frame focuses on is the role in the formation of institutions—influence not control. Creating the best ecology to allow individuals to solve problems. </a:t>
            </a:r>
          </a:p>
          <a:p>
            <a:r>
              <a:rPr lang="en-US" dirty="0" smtClean="0"/>
              <a:t>Both the government and the market are institutional creations of society. They have co-evolved to solve difficult coordination problems. The strict separation of market from government loses this interrelationship. Any market requires government or culture to operate. Government influence property rights, regulations, culture, legal structure.</a:t>
            </a:r>
          </a:p>
          <a:p>
            <a:r>
              <a:rPr lang="en-US" dirty="0" smtClean="0"/>
              <a:t>Activist Laissez Faire Policy</a:t>
            </a:r>
          </a:p>
          <a:p>
            <a:r>
              <a:rPr lang="en-US" dirty="0" smtClean="0"/>
              <a:t>The focus of complexity policy is on evolving systems and formation, not on allocation, given institutions, as in the standard frame.</a:t>
            </a:r>
          </a:p>
          <a:p>
            <a:r>
              <a:rPr lang="en-US" dirty="0" smtClean="0"/>
              <a:t>Far fewer assumed constants: Norms become endogenous, property rights endogenous, tastes endogenous, institutions endogenous. These are all issues that modern economics is looking at. Example: Behavioral economics</a:t>
            </a:r>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11</a:t>
            </a:fld>
            <a:endParaRPr lang="en-US" dirty="0">
              <a:solidFill>
                <a:prstClr val="black"/>
              </a:solidFill>
            </a:endParaRPr>
          </a:p>
        </p:txBody>
      </p:sp>
      <p:sp>
        <p:nvSpPr>
          <p:cNvPr id="4" name="Title 3"/>
          <p:cNvSpPr>
            <a:spLocks noGrp="1"/>
          </p:cNvSpPr>
          <p:nvPr>
            <p:ph type="title"/>
          </p:nvPr>
        </p:nvSpPr>
        <p:spPr/>
        <p:txBody>
          <a:bodyPr>
            <a:noAutofit/>
          </a:bodyPr>
          <a:lstStyle/>
          <a:p>
            <a:r>
              <a:rPr lang="en-US" sz="3200" dirty="0" smtClean="0"/>
              <a:t>The complexity policy frame alternative</a:t>
            </a:r>
            <a:endParaRPr lang="en-US" sz="3200" dirty="0"/>
          </a:p>
        </p:txBody>
      </p:sp>
    </p:spTree>
    <p:extLst>
      <p:ext uri="{BB962C8B-B14F-4D97-AF65-F5344CB8AC3E}">
        <p14:creationId xmlns="" xmlns:p14="http://schemas.microsoft.com/office/powerpoint/2010/main" val="88571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b="1" dirty="0" smtClean="0"/>
              <a:t>The general model is too complicated to solve so in the complexity policy frame one has no general theory to rely on. The models are not enough.</a:t>
            </a:r>
            <a:endParaRPr lang="en-US" dirty="0" smtClean="0"/>
          </a:p>
          <a:p>
            <a:pPr lvl="0"/>
            <a:r>
              <a:rPr lang="en-US" b="1" dirty="0" smtClean="0"/>
              <a:t>Government has coevolved with the economy and cannot be viewed separately from the market.</a:t>
            </a:r>
          </a:p>
          <a:p>
            <a:pPr lvl="0"/>
            <a:r>
              <a:rPr lang="en-US" b="1" dirty="0" smtClean="0"/>
              <a:t>Social norms co-evolve</a:t>
            </a:r>
            <a:endParaRPr lang="en-US" dirty="0" smtClean="0"/>
          </a:p>
          <a:p>
            <a:pPr lvl="0"/>
            <a:r>
              <a:rPr lang="en-US" b="1" dirty="0" smtClean="0"/>
              <a:t>There is no different fundamentalist and standard policy narrative</a:t>
            </a:r>
            <a:endParaRPr lang="en-US" dirty="0" smtClean="0"/>
          </a:p>
          <a:p>
            <a:pPr lvl="0"/>
            <a:r>
              <a:rPr lang="en-US" b="1" dirty="0" smtClean="0"/>
              <a:t>Mathematics and formal models are center stage, but are used a guides, for policy. </a:t>
            </a:r>
          </a:p>
          <a:p>
            <a:pPr lvl="0"/>
            <a:r>
              <a:rPr lang="en-US" b="1" dirty="0" smtClean="0"/>
              <a:t>Matching models to problems—searching for the policy keys </a:t>
            </a:r>
          </a:p>
          <a:p>
            <a:pPr lvl="0"/>
            <a:endParaRPr lang="en-US" b="1" dirty="0" smtClean="0"/>
          </a:p>
        </p:txBody>
      </p:sp>
      <p:sp>
        <p:nvSpPr>
          <p:cNvPr id="3" name="Slide Number Placeholder 2"/>
          <p:cNvSpPr>
            <a:spLocks noGrp="1"/>
          </p:cNvSpPr>
          <p:nvPr>
            <p:ph type="sldNum" sz="quarter" idx="12"/>
          </p:nvPr>
        </p:nvSpPr>
        <p:spPr/>
        <p:txBody>
          <a:bodyPr/>
          <a:lstStyle/>
          <a:p>
            <a:fld id="{2E04493D-F705-4E84-90E6-8227083072C7}" type="slidenum">
              <a:rPr lang="en-US" smtClean="0"/>
              <a:pPr/>
              <a:t>12</a:t>
            </a:fld>
            <a:endParaRPr lang="en-US" dirty="0"/>
          </a:p>
        </p:txBody>
      </p:sp>
      <p:sp>
        <p:nvSpPr>
          <p:cNvPr id="4" name="Title 3"/>
          <p:cNvSpPr>
            <a:spLocks noGrp="1"/>
          </p:cNvSpPr>
          <p:nvPr>
            <p:ph type="title"/>
          </p:nvPr>
        </p:nvSpPr>
        <p:spPr/>
        <p:txBody>
          <a:bodyPr>
            <a:normAutofit fontScale="90000"/>
          </a:bodyPr>
          <a:lstStyle/>
          <a:p>
            <a:r>
              <a:rPr lang="en-US" dirty="0" smtClean="0"/>
              <a:t>The Complexity Policy Framework</a:t>
            </a:r>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00400" y="5419928"/>
            <a:ext cx="1721358"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86436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Title 3"/>
          <p:cNvSpPr>
            <a:spLocks noGrp="1"/>
          </p:cNvSpPr>
          <p:nvPr>
            <p:ph type="title"/>
          </p:nvPr>
        </p:nvSpPr>
        <p:spPr>
          <a:xfrm>
            <a:off x="379865" y="364343"/>
            <a:ext cx="8229600" cy="1143000"/>
          </a:xfrm>
        </p:spPr>
        <p:txBody>
          <a:bodyPr>
            <a:normAutofit fontScale="90000"/>
          </a:bodyPr>
          <a:lstStyle/>
          <a:p>
            <a:pPr algn="ctr"/>
            <a:r>
              <a:rPr lang="en-US" sz="2800" dirty="0" smtClean="0"/>
              <a:t>Role of Government in the Control and the Complexity Frames</a:t>
            </a:r>
            <a:br>
              <a:rPr lang="en-US" sz="2800" dirty="0" smtClean="0"/>
            </a:br>
            <a:r>
              <a:rPr lang="en-US" sz="2800" dirty="0" smtClean="0"/>
              <a:t>Control vs. Influence</a:t>
            </a:r>
            <a:endParaRPr lang="en-US" sz="2800"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6847" y="1882966"/>
            <a:ext cx="3810000"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4665" y="1882966"/>
            <a:ext cx="3861544"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E04493D-F705-4E84-90E6-8227083072C7}"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357803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Government’s complexity policy goal is to positively influence the evolution, not to control systems</a:t>
            </a:r>
          </a:p>
          <a:p>
            <a:r>
              <a:rPr lang="en-US" dirty="0" smtClean="0"/>
              <a:t>Basics of Complexity Policy</a:t>
            </a:r>
          </a:p>
          <a:p>
            <a:pPr lvl="1">
              <a:buNone/>
            </a:pPr>
            <a:r>
              <a:rPr lang="en-US" dirty="0" smtClean="0"/>
              <a:t>Market result does not serve as a normative reference point. That must be part of the analysis.</a:t>
            </a:r>
          </a:p>
          <a:p>
            <a:pPr lvl="1">
              <a:buNone/>
            </a:pPr>
            <a:r>
              <a:rPr lang="en-US" dirty="0" smtClean="0"/>
              <a:t>Appeal to Adam Smith’s “Impartial Spectator” What would someone behind a veil of ignorance view the policy change?</a:t>
            </a:r>
          </a:p>
          <a:p>
            <a:pPr lvl="1">
              <a:buNone/>
            </a:pPr>
            <a:r>
              <a:rPr lang="en-US" dirty="0" smtClean="0"/>
              <a:t>Comparative institutional analysis</a:t>
            </a:r>
          </a:p>
          <a:p>
            <a:pPr lvl="1">
              <a:buNone/>
            </a:pPr>
            <a:r>
              <a:rPr lang="en-US" dirty="0" smtClean="0"/>
              <a:t>The advantage of the existing system is that it “works” however badly. Not sure that new arrangements will work. </a:t>
            </a:r>
          </a:p>
          <a:p>
            <a:pPr lvl="1">
              <a:buNone/>
            </a:pPr>
            <a:r>
              <a:rPr lang="en-US" dirty="0" smtClean="0"/>
              <a:t>Policy questions: What is the nature of optimal property rights? Can we positively influence their evolution? Does the existing system fulfill our true needs, or does it simply create needs and then fulfill them?</a:t>
            </a:r>
          </a:p>
          <a:p>
            <a:pPr lvl="1">
              <a:buNone/>
            </a:pPr>
            <a:r>
              <a:rPr lang="en-US" dirty="0" smtClean="0"/>
              <a:t>Formation policy: Choosing among many equilibria; Allocation policy: trying to improve existing equilibrium.</a:t>
            </a:r>
          </a:p>
          <a:p>
            <a:pPr lvl="1">
              <a:buNone/>
            </a:pPr>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14</a:t>
            </a:fld>
            <a:endParaRPr lang="en-US" dirty="0">
              <a:solidFill>
                <a:prstClr val="black"/>
              </a:solidFill>
            </a:endParaRPr>
          </a:p>
        </p:txBody>
      </p:sp>
      <p:sp>
        <p:nvSpPr>
          <p:cNvPr id="4" name="Title 3"/>
          <p:cNvSpPr>
            <a:spLocks noGrp="1"/>
          </p:cNvSpPr>
          <p:nvPr>
            <p:ph type="title"/>
          </p:nvPr>
        </p:nvSpPr>
        <p:spPr/>
        <p:txBody>
          <a:bodyPr>
            <a:noAutofit/>
          </a:bodyPr>
          <a:lstStyle/>
          <a:p>
            <a:r>
              <a:rPr lang="en-US" sz="2800" dirty="0" smtClean="0"/>
              <a:t>Complexity Frame focuses on Problems of Formation; Standard Frame focuses on Problems of Allocation</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Standard policy like standard medicine: drug based: Find a drug to solve the problem</a:t>
            </a:r>
          </a:p>
          <a:p>
            <a:r>
              <a:rPr lang="en-US" dirty="0" smtClean="0"/>
              <a:t>Complexity Policy is the equivalent to a blend of Genetic Medicine: and holistic medicine.</a:t>
            </a:r>
          </a:p>
          <a:p>
            <a:r>
              <a:rPr lang="en-US" dirty="0" smtClean="0"/>
              <a:t>Less intervention into actual issues, but attempt to influence results by creating preferable ecostructure. </a:t>
            </a:r>
          </a:p>
          <a:p>
            <a:r>
              <a:rPr lang="en-US" dirty="0" smtClean="0"/>
              <a:t>Since things evolve—try to affect things early before they become built into the system.</a:t>
            </a:r>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15</a:t>
            </a:fld>
            <a:endParaRPr lang="en-US" dirty="0">
              <a:solidFill>
                <a:prstClr val="black"/>
              </a:solidFill>
            </a:endParaRPr>
          </a:p>
        </p:txBody>
      </p:sp>
      <p:sp>
        <p:nvSpPr>
          <p:cNvPr id="4" name="Title 3"/>
          <p:cNvSpPr>
            <a:spLocks noGrp="1"/>
          </p:cNvSpPr>
          <p:nvPr>
            <p:ph type="title"/>
          </p:nvPr>
        </p:nvSpPr>
        <p:spPr/>
        <p:txBody>
          <a:bodyPr>
            <a:normAutofit fontScale="90000"/>
          </a:bodyPr>
          <a:lstStyle/>
          <a:p>
            <a:r>
              <a:rPr lang="en-US" dirty="0" smtClean="0"/>
              <a:t>Economic Policy Approaches and Medical policy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Encourage self-interested norms, not selfish norms.</a:t>
            </a:r>
          </a:p>
          <a:p>
            <a:r>
              <a:rPr lang="en-US" dirty="0" smtClean="0"/>
              <a:t>If society is to be moral, individuals need to be moral. Adam Smith recognized this—Theory of Moral Sentiments</a:t>
            </a:r>
          </a:p>
          <a:p>
            <a:pPr lvl="1"/>
            <a:r>
              <a:rPr lang="en-US" dirty="0"/>
              <a:t>How selfish soever man may be supposed, there are evidently some principles in his nature, which interest him in the fortune of others, and render their happiness necessary to him, though he derives nothing from it except the pleasure of seeing it. Of this kind is pity or compassion, the emotion which we feel for the misery of others, when we either see it, or are made to conceive it in a very lively manner. That we often derive sorrow from the sorrow of others, is a matter of fact too obvious to require any instances to prove it; for this sentiment, like all the other original passions of human nature, is by no means confined to the virtuous and humane, though they perhaps may feel it with the most exquisite sensibility. The greatest ruffian, the most hardened violator of the laws of society, is not altogether without it</a:t>
            </a:r>
            <a:r>
              <a:rPr lang="en-US" dirty="0" smtClean="0"/>
              <a:t>.--Smith</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16</a:t>
            </a:fld>
            <a:endParaRPr lang="en-US" dirty="0">
              <a:solidFill>
                <a:prstClr val="black"/>
              </a:solidFill>
            </a:endParaRPr>
          </a:p>
        </p:txBody>
      </p:sp>
      <p:sp>
        <p:nvSpPr>
          <p:cNvPr id="4" name="Title 3"/>
          <p:cNvSpPr>
            <a:spLocks noGrp="1"/>
          </p:cNvSpPr>
          <p:nvPr>
            <p:ph type="title"/>
          </p:nvPr>
        </p:nvSpPr>
        <p:spPr/>
        <p:txBody>
          <a:bodyPr>
            <a:normAutofit fontScale="90000"/>
          </a:bodyPr>
          <a:lstStyle/>
          <a:p>
            <a:pPr algn="ctr"/>
            <a:r>
              <a:rPr lang="en-US" dirty="0" smtClean="0"/>
              <a:t>How can government have a positive influence?</a:t>
            </a:r>
            <a:endParaRPr lang="en-US" dirty="0"/>
          </a:p>
        </p:txBody>
      </p:sp>
    </p:spTree>
    <p:extLst>
      <p:ext uri="{BB962C8B-B14F-4D97-AF65-F5344CB8AC3E}">
        <p14:creationId xmlns="" xmlns:p14="http://schemas.microsoft.com/office/powerpoint/2010/main" val="272987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r>
              <a:rPr lang="en-US" altLang="en-US" sz="1800" dirty="0" smtClean="0"/>
              <a:t>At the meta-level society must not only decide what role government should play in the economy, it must also decide what role government should play in designing the ecosystem within which the economy operates. It is government’s role in that design that is the focus of complexity policy. </a:t>
            </a:r>
          </a:p>
          <a:p>
            <a:r>
              <a:rPr lang="en-US" altLang="en-US" sz="1800" dirty="0" smtClean="0"/>
              <a:t>Complexity policy opens up the institutional space within which individuals can coordinate their actions to better use the evolving technology. Government’s role here is to create an ecostructure or freedom that encourages the exploration of that new institutional space, and by doing so enlarging the solution space to make way for innovation.</a:t>
            </a:r>
          </a:p>
        </p:txBody>
      </p:sp>
      <p:sp>
        <p:nvSpPr>
          <p:cNvPr id="2" name="Title 1"/>
          <p:cNvSpPr>
            <a:spLocks noGrp="1"/>
          </p:cNvSpPr>
          <p:nvPr>
            <p:ph type="title"/>
          </p:nvPr>
        </p:nvSpPr>
        <p:spPr>
          <a:xfrm>
            <a:off x="-12700" y="25400"/>
            <a:ext cx="9169400" cy="1574800"/>
          </a:xfrm>
        </p:spPr>
        <p:txBody>
          <a:bodyPr>
            <a:normAutofit fontScale="90000"/>
          </a:bodyPr>
          <a:lstStyle/>
          <a:p>
            <a:pPr>
              <a:defRPr/>
            </a:pPr>
            <a:r>
              <a:rPr lang="en-US" dirty="0"/>
              <a:t>Complexity Policy focused on meta policy—influencing the economic </a:t>
            </a:r>
            <a:r>
              <a:rPr lang="en-US" dirty="0" smtClean="0"/>
              <a:t>environment</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17</a:t>
            </a:fld>
            <a:endParaRPr lang="en-US" dirty="0">
              <a:solidFill>
                <a:prstClr val="black"/>
              </a:solidFill>
            </a:endParaRPr>
          </a:p>
        </p:txBody>
      </p:sp>
    </p:spTree>
    <p:extLst>
      <p:ext uri="{BB962C8B-B14F-4D97-AF65-F5344CB8AC3E}">
        <p14:creationId xmlns="" xmlns:p14="http://schemas.microsoft.com/office/powerpoint/2010/main" val="32788382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305800" cy="5081636"/>
          </a:xfrm>
        </p:spPr>
        <p:txBody>
          <a:bodyPr>
            <a:normAutofit lnSpcReduction="10000"/>
          </a:bodyPr>
          <a:lstStyle/>
          <a:p>
            <a:pPr lvl="1" defTabSz="464149">
              <a:defRPr/>
            </a:pPr>
            <a:r>
              <a:rPr lang="en-US" b="1" dirty="0" smtClean="0"/>
              <a:t>Economics </a:t>
            </a:r>
            <a:r>
              <a:rPr lang="en-US" b="1" dirty="0"/>
              <a:t>of influence, not economics of control—since government and market have coevolved, and are interrelated, there is no outside controller. </a:t>
            </a:r>
            <a:endParaRPr lang="en-US" dirty="0"/>
          </a:p>
          <a:p>
            <a:pPr lvl="1" defTabSz="464149">
              <a:defRPr/>
            </a:pPr>
            <a:r>
              <a:rPr lang="en-US" b="1" dirty="0"/>
              <a:t>Policy is discussed as social policy—goes beyond economics, not economics policy; the two are inseparable. </a:t>
            </a:r>
            <a:endParaRPr lang="en-US" dirty="0"/>
          </a:p>
          <a:p>
            <a:pPr lvl="1" defTabSz="464149">
              <a:defRPr/>
            </a:pPr>
            <a:r>
              <a:rPr lang="en-US" b="1" dirty="0"/>
              <a:t>Policy focuses on changing institutions rather than just incentives</a:t>
            </a:r>
            <a:r>
              <a:rPr lang="en-US" b="1" dirty="0" smtClean="0"/>
              <a:t>. Incentives </a:t>
            </a:r>
            <a:r>
              <a:rPr lang="en-US" b="1" dirty="0"/>
              <a:t>are embedded in institutions. </a:t>
            </a:r>
          </a:p>
          <a:p>
            <a:pPr lvl="1" defTabSz="464149">
              <a:defRPr/>
            </a:pPr>
            <a:r>
              <a:rPr lang="en-US" b="1" dirty="0" smtClean="0"/>
              <a:t>An important role </a:t>
            </a:r>
            <a:r>
              <a:rPr lang="en-US" b="1" dirty="0"/>
              <a:t>of policy is to </a:t>
            </a:r>
            <a:r>
              <a:rPr lang="en-US" b="1" dirty="0" smtClean="0"/>
              <a:t>allow exploration of institutional </a:t>
            </a:r>
            <a:r>
              <a:rPr lang="en-US" b="1" dirty="0"/>
              <a:t>space </a:t>
            </a:r>
            <a:r>
              <a:rPr lang="en-US" b="1" dirty="0" smtClean="0"/>
              <a:t>and open </a:t>
            </a:r>
            <a:r>
              <a:rPr lang="en-US" b="1" dirty="0"/>
              <a:t>up new areas for social entrepreneurs to populate.</a:t>
            </a:r>
            <a:endParaRPr lang="en-US" dirty="0"/>
          </a:p>
          <a:p>
            <a:pPr lvl="1" defTabSz="464149">
              <a:defRPr/>
            </a:pPr>
            <a:r>
              <a:rPr lang="en-US" b="1" dirty="0"/>
              <a:t>Policy is time and position sensitive. Focus on lock-in and tipping points—there is a right time and a right place for policy.</a:t>
            </a:r>
            <a:endParaRPr lang="en-US" dirty="0"/>
          </a:p>
          <a:p>
            <a:endParaRPr lang="en-GB" dirty="0" smtClean="0"/>
          </a:p>
        </p:txBody>
      </p:sp>
      <p:sp>
        <p:nvSpPr>
          <p:cNvPr id="2" name="Title 1"/>
          <p:cNvSpPr>
            <a:spLocks noGrp="1"/>
          </p:cNvSpPr>
          <p:nvPr>
            <p:ph type="title"/>
          </p:nvPr>
        </p:nvSpPr>
        <p:spPr>
          <a:xfrm>
            <a:off x="457200" y="274638"/>
            <a:ext cx="8305800" cy="1143000"/>
          </a:xfrm>
        </p:spPr>
        <p:txBody>
          <a:bodyPr>
            <a:normAutofit fontScale="90000"/>
          </a:bodyPr>
          <a:lstStyle/>
          <a:p>
            <a:pPr algn="ctr"/>
            <a:r>
              <a:rPr lang="en-GB" dirty="0"/>
              <a:t>Complexity frame opens new policy options</a:t>
            </a:r>
          </a:p>
        </p:txBody>
      </p:sp>
      <p:sp>
        <p:nvSpPr>
          <p:cNvPr id="4" name="Slide Number Placeholder 3"/>
          <p:cNvSpPr>
            <a:spLocks noGrp="1"/>
          </p:cNvSpPr>
          <p:nvPr>
            <p:ph type="sldNum" sz="quarter" idx="12"/>
          </p:nvPr>
        </p:nvSpPr>
        <p:spPr/>
        <p:txBody>
          <a:bodyPr/>
          <a:lstStyle/>
          <a:p>
            <a:fld id="{2E04493D-F705-4E84-90E6-8227083072C7}" type="slidenum">
              <a:rPr lang="en-US" smtClean="0">
                <a:solidFill>
                  <a:prstClr val="black"/>
                </a:solidFill>
              </a:rPr>
              <a:pPr/>
              <a:t>18</a:t>
            </a:fld>
            <a:endParaRPr lang="en-US" dirty="0">
              <a:solidFill>
                <a:prstClr val="black"/>
              </a:solidFill>
            </a:endParaRPr>
          </a:p>
        </p:txBody>
      </p:sp>
    </p:spTree>
    <p:extLst>
      <p:ext uri="{BB962C8B-B14F-4D97-AF65-F5344CB8AC3E}">
        <p14:creationId xmlns="" xmlns:p14="http://schemas.microsoft.com/office/powerpoint/2010/main" val="1972858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r>
              <a:rPr lang="en-US" sz="2800" dirty="0" smtClean="0"/>
              <a:t>Property rights could have a more limited duration than they currently have. Patent and copyright laws could be designed for much shorter periods, so that the benefits of the work are passed to the broader public. </a:t>
            </a:r>
          </a:p>
          <a:p>
            <a:pPr lvl="1"/>
            <a:r>
              <a:rPr lang="en-US" sz="2400" dirty="0" smtClean="0"/>
              <a:t>Intellectual property rights could be significantly limited.</a:t>
            </a:r>
          </a:p>
          <a:p>
            <a:pPr lvl="1"/>
            <a:r>
              <a:rPr lang="en-US" sz="2400" dirty="0" smtClean="0"/>
              <a:t>Institutions favoring open source software and material could be institutionally encouraged. </a:t>
            </a:r>
          </a:p>
          <a:p>
            <a:pPr lvl="1"/>
            <a:r>
              <a:rPr lang="en-US" sz="2400" dirty="0" smtClean="0"/>
              <a:t>Instead of perpetuity property rights in land, 100 year leases could have been given, with the land reverting to social wealth, and re-leased, when the lease comes due.</a:t>
            </a:r>
          </a:p>
          <a:p>
            <a:pPr>
              <a:buNone/>
            </a:pPr>
            <a:r>
              <a:rPr lang="en-US" sz="2800" dirty="0" smtClean="0"/>
              <a:t> </a:t>
            </a:r>
          </a:p>
          <a:p>
            <a:pPr lvl="0"/>
            <a:r>
              <a:rPr lang="en-US" sz="2800" dirty="0" smtClean="0"/>
              <a:t>Competition could be more strongly supported by limiting government supported monopolies.</a:t>
            </a:r>
          </a:p>
          <a:p>
            <a:pPr lvl="1"/>
            <a:r>
              <a:rPr lang="en-US" sz="2400" dirty="0" smtClean="0"/>
              <a:t>Regulatory structures of institutions could allow for narrower specialists, so that the rents created are spread more widely and more competition is created.</a:t>
            </a:r>
          </a:p>
          <a:p>
            <a:pPr lvl="1"/>
            <a:r>
              <a:rPr lang="en-US" sz="2400" dirty="0" smtClean="0"/>
              <a:t>Open certification not requiring specific high-priced formal training programs, but rather “open-to anyone” certification exams, could be instituted. </a:t>
            </a:r>
          </a:p>
          <a:p>
            <a:pPr lvl="1"/>
            <a:r>
              <a:rPr lang="en-US" sz="2400" dirty="0" smtClean="0"/>
              <a:t>At risk students could be provided with a “bottom-up” educational option, in which, they receive the money that would have gone into educating them if they learn the material on their own. </a:t>
            </a:r>
          </a:p>
          <a:p>
            <a:endParaRPr lang="en-US" sz="2800" dirty="0" smtClean="0"/>
          </a:p>
          <a:p>
            <a:pPr lvl="0"/>
            <a:r>
              <a:rPr lang="en-US" sz="2800" dirty="0" smtClean="0"/>
              <a:t>Individual’s social, not materialistic, proclivities could be encouraged.</a:t>
            </a:r>
          </a:p>
          <a:p>
            <a:pPr lvl="1"/>
            <a:r>
              <a:rPr lang="en-US" sz="2400" dirty="0" smtClean="0"/>
              <a:t>The society could advocate and support a stronger tradition of social responsibility of the rich, so that achieving social goals becomes a favored luxury good of the rich. Andrew Carnegie’s </a:t>
            </a:r>
            <a:r>
              <a:rPr lang="en-US" sz="2400" i="1" dirty="0" smtClean="0"/>
              <a:t>Gospel of Wealth</a:t>
            </a:r>
            <a:r>
              <a:rPr lang="en-US" sz="2400" dirty="0" smtClean="0"/>
              <a:t> could be built into the fabric of society.</a:t>
            </a:r>
          </a:p>
          <a:p>
            <a:pPr lvl="1"/>
            <a:r>
              <a:rPr lang="en-US" sz="2400" dirty="0" smtClean="0"/>
              <a:t>Institutions could have been designed to encourage social benefit, rather than private benefit, entrepreneurship.</a:t>
            </a:r>
          </a:p>
          <a:p>
            <a:pPr lvl="1"/>
            <a:r>
              <a:rPr lang="en-US" sz="2400" dirty="0" smtClean="0"/>
              <a:t>Materialism embedded in the GDP goals could be countered by replacing GDP with other measures of social success such as Sen’s Capabilities Index. </a:t>
            </a:r>
            <a:r>
              <a:rPr lang="en-US" sz="2800" b="1" dirty="0" smtClean="0"/>
              <a:t> </a:t>
            </a:r>
            <a:endParaRPr lang="en-US" sz="2800" dirty="0"/>
          </a:p>
        </p:txBody>
      </p:sp>
      <p:sp>
        <p:nvSpPr>
          <p:cNvPr id="3" name="Title 2"/>
          <p:cNvSpPr>
            <a:spLocks noGrp="1"/>
          </p:cNvSpPr>
          <p:nvPr>
            <p:ph type="title"/>
          </p:nvPr>
        </p:nvSpPr>
        <p:spPr/>
        <p:txBody>
          <a:bodyPr>
            <a:normAutofit fontScale="90000"/>
          </a:bodyPr>
          <a:lstStyle/>
          <a:p>
            <a:pPr algn="ctr"/>
            <a:r>
              <a:rPr lang="en-US" dirty="0" smtClean="0"/>
              <a:t>Some Complexity Distribution Policies to Explore</a:t>
            </a:r>
            <a:endParaRPr lang="en-US" dirty="0"/>
          </a:p>
        </p:txBody>
      </p:sp>
      <p:sp>
        <p:nvSpPr>
          <p:cNvPr id="4" name="Slide Number Placeholder 3"/>
          <p:cNvSpPr>
            <a:spLocks noGrp="1"/>
          </p:cNvSpPr>
          <p:nvPr>
            <p:ph type="sldNum" sz="quarter" idx="12"/>
          </p:nvPr>
        </p:nvSpPr>
        <p:spPr/>
        <p:txBody>
          <a:bodyPr/>
          <a:lstStyle/>
          <a:p>
            <a:fld id="{5A3E12D8-6477-42F5-8203-BB0B7A62A07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Complexity economics involves thinking of the economy as a highly interrelated complex evolving system, and trying to understand it by discovering its replicator dynamics. </a:t>
            </a:r>
          </a:p>
          <a:p>
            <a:pPr>
              <a:buNone/>
            </a:pPr>
            <a:endParaRPr lang="en-US" dirty="0" smtClean="0"/>
          </a:p>
          <a:p>
            <a:r>
              <a:rPr lang="en-US" dirty="0" smtClean="0"/>
              <a:t>I use “complexity economics” as a catch all term to include the numerous changes that have occurred in in economics in the last 30 years. These include the introduction of behavior economics, bounded rationality, advanced statistical methods, experimental economics, institutional economics, ecological economics evolutionary economics, non linear dynamics, computational and based analysis, neuroeconomics to mention just some of them. Complexity is simply a general classifier of economic work to distinguish a modern economics that embraces, rather than one that excludes, all those approaches, or at most puts them in boxes.</a:t>
            </a:r>
          </a:p>
          <a:p>
            <a:pPr>
              <a:buNone/>
            </a:pPr>
            <a:r>
              <a:rPr lang="en-US" dirty="0" smtClean="0"/>
              <a:t> </a:t>
            </a:r>
          </a:p>
          <a:p>
            <a:r>
              <a:rPr lang="en-US" dirty="0" smtClean="0"/>
              <a:t>Complexity economics is part of standard economics; it is just not the standard textbook economics that most of you will be acquainted with.</a:t>
            </a:r>
          </a:p>
          <a:p>
            <a:endParaRPr lang="en-US" dirty="0" smtClean="0"/>
          </a:p>
          <a:p>
            <a:r>
              <a:rPr lang="en-US" dirty="0" smtClean="0"/>
              <a:t>Textbooks lag the field. Standard economics has evolved enormously since the current textbook template was created about 70 years ago.</a:t>
            </a:r>
          </a:p>
          <a:p>
            <a:endParaRPr lang="en-US" dirty="0" smtClean="0"/>
          </a:p>
          <a:p>
            <a:r>
              <a:rPr lang="en-US" dirty="0" smtClean="0"/>
              <a:t>The economics profession is best seen as a complex adaptive system that evolves as analytic and computational technology changes.</a:t>
            </a:r>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2800" dirty="0" smtClean="0"/>
              <a:t>What is Complexity Economics and how does it differ from Standard Economics?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 laws of property have never yet conformed to the principles on which the justification of private property rests. They have made property of things which never ought to be property, and absolute property where only a qualified property ought to exist. They have not held the balance fairly between human beings, but have heaped impediments upon some, to give advantage to others; they have purposely fostered inequalities, and prevented all from starting fair in the race. That all should indeed start on perfectly equal terms, is inconsistent with any law of private property; but if as much pains as has been taken to aggravate the inequality of chances arising from the natural working of the principle had been taken to temper that inequality by every means not subversive of the principle itself; if the tendency of legislation had been to favor the diffusion, instead of the concentration of wealth—to encourage the subdivision of the large masses, instead of striving to keep them together—the principle of individual property would have been found to have no necessary connection with the physical and social evils which almost all Socialist writers assume to be inseparable from it.</a:t>
            </a:r>
          </a:p>
          <a:p>
            <a:endParaRPr lang="en-US" dirty="0"/>
          </a:p>
        </p:txBody>
      </p:sp>
      <p:sp>
        <p:nvSpPr>
          <p:cNvPr id="3" name="Title 2"/>
          <p:cNvSpPr>
            <a:spLocks noGrp="1"/>
          </p:cNvSpPr>
          <p:nvPr>
            <p:ph type="title"/>
          </p:nvPr>
        </p:nvSpPr>
        <p:spPr/>
        <p:txBody>
          <a:bodyPr>
            <a:normAutofit fontScale="90000"/>
          </a:bodyPr>
          <a:lstStyle/>
          <a:p>
            <a:pPr algn="ctr"/>
            <a:r>
              <a:rPr lang="en-US" dirty="0" smtClean="0"/>
              <a:t>John Stuart Mill’s Defense of Private Property</a:t>
            </a:r>
            <a:endParaRPr lang="en-US" dirty="0"/>
          </a:p>
        </p:txBody>
      </p:sp>
      <p:sp>
        <p:nvSpPr>
          <p:cNvPr id="4" name="Slide Number Placeholder 3"/>
          <p:cNvSpPr>
            <a:spLocks noGrp="1"/>
          </p:cNvSpPr>
          <p:nvPr>
            <p:ph type="sldNum" sz="quarter" idx="12"/>
          </p:nvPr>
        </p:nvSpPr>
        <p:spPr/>
        <p:txBody>
          <a:bodyPr/>
          <a:lstStyle/>
          <a:p>
            <a:fld id="{5A3E12D8-6477-42F5-8203-BB0B7A62A072}"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endParaRPr lang="en-US" dirty="0" smtClean="0"/>
          </a:p>
          <a:p>
            <a:pPr lvl="1"/>
            <a:r>
              <a:rPr lang="en-US" dirty="0" smtClean="0"/>
              <a:t>The Mickey Mouse Protection Act, also called the </a:t>
            </a:r>
            <a:r>
              <a:rPr lang="en-US" b="1" dirty="0" smtClean="0"/>
              <a:t>Copyright Term Extension Act</a:t>
            </a:r>
            <a:r>
              <a:rPr lang="en-US" dirty="0" smtClean="0"/>
              <a:t> (</a:t>
            </a:r>
            <a:r>
              <a:rPr lang="en-US" b="1" dirty="0" smtClean="0"/>
              <a:t>CTEA</a:t>
            </a:r>
            <a:r>
              <a:rPr lang="en-US" dirty="0" smtClean="0"/>
              <a:t>) of 1998; it extended copyright in the United</a:t>
            </a:r>
            <a:r>
              <a:rPr lang="en-US" dirty="0" smtClean="0">
                <a:hlinkClick r:id="rId3" tooltip="United States"/>
              </a:rPr>
              <a:t> </a:t>
            </a:r>
            <a:r>
              <a:rPr lang="en-US" dirty="0" smtClean="0"/>
              <a:t>States to last for the life of the author plus 70 years and for works of corporate authorship to 120 years after creation.</a:t>
            </a:r>
          </a:p>
          <a:p>
            <a:pPr lvl="1"/>
            <a:endParaRPr lang="en-US" dirty="0" smtClean="0"/>
          </a:p>
          <a:p>
            <a:pPr lvl="1"/>
            <a:r>
              <a:rPr lang="en-US" dirty="0" smtClean="0"/>
              <a:t>Such long Copyrights don’t make sense</a:t>
            </a:r>
          </a:p>
          <a:p>
            <a:pPr lvl="2"/>
            <a:r>
              <a:rPr lang="en-US" dirty="0" smtClean="0"/>
              <a:t>Daniel Pink’s </a:t>
            </a:r>
            <a:r>
              <a:rPr lang="en-US" i="1" dirty="0" smtClean="0"/>
              <a:t>Drive</a:t>
            </a:r>
            <a:r>
              <a:rPr lang="en-US" dirty="0" smtClean="0"/>
              <a:t> —economic incentives are only a small part of the motivating factors. </a:t>
            </a:r>
          </a:p>
          <a:p>
            <a:pPr lvl="2"/>
            <a:r>
              <a:rPr lang="en-US" dirty="0" smtClean="0"/>
              <a:t>Drug and patent law. Patent trolls. Channel income to middlemen, not to producers.</a:t>
            </a:r>
          </a:p>
          <a:p>
            <a:pPr lvl="2"/>
            <a:r>
              <a:rPr lang="en-US" dirty="0" smtClean="0"/>
              <a:t>Doctorow’s </a:t>
            </a:r>
            <a:r>
              <a:rPr lang="en-US" i="1" dirty="0" smtClean="0"/>
              <a:t>Information Doesn’t Want to be Free </a:t>
            </a:r>
            <a:r>
              <a:rPr lang="en-US" dirty="0" smtClean="0"/>
              <a:t>— argues that artists would be better with no copyrights</a:t>
            </a:r>
          </a:p>
          <a:p>
            <a:pPr lvl="2"/>
            <a:r>
              <a:rPr lang="en-US" dirty="0" smtClean="0"/>
              <a:t>Moldrin and Levin’s —we’d be better off without patents and copyrights. </a:t>
            </a:r>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21</a:t>
            </a:fld>
            <a:endParaRPr lang="en-US" dirty="0">
              <a:solidFill>
                <a:prstClr val="black"/>
              </a:solidFill>
            </a:endParaRPr>
          </a:p>
        </p:txBody>
      </p:sp>
      <p:sp>
        <p:nvSpPr>
          <p:cNvPr id="4" name="Title 3"/>
          <p:cNvSpPr>
            <a:spLocks noGrp="1"/>
          </p:cNvSpPr>
          <p:nvPr>
            <p:ph type="title"/>
          </p:nvPr>
        </p:nvSpPr>
        <p:spPr/>
        <p:txBody>
          <a:bodyPr>
            <a:normAutofit/>
          </a:bodyPr>
          <a:lstStyle/>
          <a:p>
            <a:r>
              <a:rPr lang="en-US" sz="3200" dirty="0" smtClean="0"/>
              <a:t>An Example of Non optimal Property rights</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smtClean="0"/>
              <a:t>Activist laissez faire policy is a policy designed to create a viable ecostructure in which individuals solve social problems from the bottom up, without the use of a central coordinator. As opposed to imposing social goals on people top down, activist laissez faire policy is a bottom up policy that focuses on creating an ecosystem that encourages people’s social dimension to direct their day to day interactions, rather than relying on a system that encourages them to rely on their more selfish dimension in guiding their actions.</a:t>
            </a:r>
          </a:p>
        </p:txBody>
      </p:sp>
      <p:sp>
        <p:nvSpPr>
          <p:cNvPr id="2" name="Title 1"/>
          <p:cNvSpPr>
            <a:spLocks noGrp="1"/>
          </p:cNvSpPr>
          <p:nvPr>
            <p:ph type="title"/>
          </p:nvPr>
        </p:nvSpPr>
        <p:spPr>
          <a:xfrm>
            <a:off x="-12700" y="25400"/>
            <a:ext cx="9169400" cy="1574800"/>
          </a:xfrm>
        </p:spPr>
        <p:txBody>
          <a:bodyPr>
            <a:normAutofit/>
          </a:bodyPr>
          <a:lstStyle/>
          <a:p>
            <a:pPr>
              <a:defRPr/>
            </a:pPr>
            <a:r>
              <a:rPr lang="fr-FR" dirty="0" smtClean="0"/>
              <a:t>Complexity Policy is an Activist </a:t>
            </a:r>
            <a:r>
              <a:rPr lang="fr-FR" dirty="0"/>
              <a:t>Laissez Faire Policy </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22</a:t>
            </a:fld>
            <a:endParaRPr lang="en-US" dirty="0">
              <a:solidFill>
                <a:prstClr val="black"/>
              </a:solidFill>
            </a:endParaRPr>
          </a:p>
        </p:txBody>
      </p:sp>
    </p:spTree>
    <p:extLst>
      <p:ext uri="{BB962C8B-B14F-4D97-AF65-F5344CB8AC3E}">
        <p14:creationId xmlns="" xmlns:p14="http://schemas.microsoft.com/office/powerpoint/2010/main" val="16469916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r>
              <a:rPr lang="en-US" altLang="en-US" dirty="0" smtClean="0"/>
              <a:t>Social Entrepreneurship and for-benefit enterprises</a:t>
            </a:r>
          </a:p>
          <a:p>
            <a:r>
              <a:rPr lang="en-US" altLang="en-US" dirty="0" smtClean="0"/>
              <a:t>Even if one agrees with Milton Friedman that firms should be responsive to its owner’s wishing, firms should not, and do not Maximize Profit</a:t>
            </a:r>
          </a:p>
          <a:p>
            <a:r>
              <a:rPr lang="en-US" altLang="en-US" dirty="0" smtClean="0"/>
              <a:t>They should maximize owner’s utility.</a:t>
            </a:r>
          </a:p>
          <a:p>
            <a:r>
              <a:rPr lang="en-US" altLang="en-US" dirty="0" smtClean="0"/>
              <a:t>If that utility includes social goals, policy should be designed achieve the social goals owners are interested in.</a:t>
            </a:r>
          </a:p>
          <a:p>
            <a:r>
              <a:rPr lang="en-US" altLang="en-US" dirty="0" smtClean="0"/>
              <a:t>What do you do if you’ve made $30 million at 30?</a:t>
            </a:r>
          </a:p>
          <a:p>
            <a:endParaRPr lang="en-US" altLang="en-US" dirty="0"/>
          </a:p>
        </p:txBody>
      </p:sp>
      <p:sp>
        <p:nvSpPr>
          <p:cNvPr id="2" name="Title 1"/>
          <p:cNvSpPr>
            <a:spLocks noGrp="1"/>
          </p:cNvSpPr>
          <p:nvPr>
            <p:ph type="title"/>
          </p:nvPr>
        </p:nvSpPr>
        <p:spPr>
          <a:xfrm>
            <a:off x="-12700" y="25400"/>
            <a:ext cx="9169400" cy="1498600"/>
          </a:xfrm>
        </p:spPr>
        <p:txBody>
          <a:bodyPr>
            <a:normAutofit fontScale="90000"/>
          </a:bodyPr>
          <a:lstStyle/>
          <a:p>
            <a:pPr>
              <a:defRPr/>
            </a:pPr>
            <a:r>
              <a:rPr lang="en-US" dirty="0" smtClean="0"/>
              <a:t>Creating an ecostructure conducive to social goals: For </a:t>
            </a:r>
            <a:r>
              <a:rPr lang="en-US" dirty="0"/>
              <a:t>benefit </a:t>
            </a:r>
            <a:r>
              <a:rPr lang="en-US" dirty="0" smtClean="0"/>
              <a:t>institutions</a:t>
            </a:r>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23</a:t>
            </a:fld>
            <a:endParaRPr lang="en-US" dirty="0">
              <a:solidFill>
                <a:prstClr val="black"/>
              </a:solidFill>
            </a:endParaRPr>
          </a:p>
        </p:txBody>
      </p:sp>
    </p:spTree>
    <p:extLst>
      <p:ext uri="{BB962C8B-B14F-4D97-AF65-F5344CB8AC3E}">
        <p14:creationId xmlns="" xmlns:p14="http://schemas.microsoft.com/office/powerpoint/2010/main" val="6658762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p:cNvSpPr>
          <p:nvPr/>
        </p:nvSpPr>
        <p:spPr bwMode="auto">
          <a:xfrm>
            <a:off x="0" y="0"/>
            <a:ext cx="9144000" cy="1219200"/>
          </a:xfrm>
          <a:prstGeom prst="rect">
            <a:avLst/>
          </a:prstGeom>
          <a:gradFill rotWithShape="0">
            <a:gsLst>
              <a:gs pos="0">
                <a:srgbClr val="CC0066"/>
              </a:gs>
              <a:gs pos="100000">
                <a:srgbClr val="250010"/>
              </a:gs>
            </a:gsLst>
            <a:lin ang="27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2" name="Title 1"/>
          <p:cNvSpPr>
            <a:spLocks noGrp="1"/>
          </p:cNvSpPr>
          <p:nvPr>
            <p:ph type="title"/>
          </p:nvPr>
        </p:nvSpPr>
        <p:spPr>
          <a:xfrm>
            <a:off x="76200" y="0"/>
            <a:ext cx="8991600" cy="1143000"/>
          </a:xfrm>
        </p:spPr>
        <p:txBody>
          <a:bodyPr>
            <a:normAutofit fontScale="90000"/>
          </a:bodyPr>
          <a:lstStyle/>
          <a:p>
            <a:pPr>
              <a:defRPr/>
            </a:pPr>
            <a:r>
              <a:rPr lang="en-US" sz="2700" dirty="0" smtClean="0"/>
              <a:t>CLASSICAL ECONOMISTS SAW FOR-PROFIT CAPITALISM AS A STEPPING STONE, NOT AN END IN ITSELF</a:t>
            </a:r>
          </a:p>
        </p:txBody>
      </p:sp>
      <p:sp>
        <p:nvSpPr>
          <p:cNvPr id="21508" name="Content Placeholder 3"/>
          <p:cNvSpPr>
            <a:spLocks noGrp="1"/>
          </p:cNvSpPr>
          <p:nvPr>
            <p:ph sz="quarter" idx="2"/>
          </p:nvPr>
        </p:nvSpPr>
        <p:spPr bwMode="auto">
          <a:xfrm>
            <a:off x="152400" y="1371600"/>
            <a:ext cx="5486400" cy="5334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pPr marL="0" indent="0">
              <a:buFont typeface="Arial" charset="0"/>
              <a:buNone/>
            </a:pPr>
            <a:r>
              <a:rPr lang="en-US" altLang="en-US" i="1" dirty="0" smtClean="0"/>
              <a:t>“When the accumulation of wealth is no longer of high social importance, there will be great changes in the code of morals. … All kinds of social customs and economic practices, affecting the distribution of wealth and of economic rewards and penalties, which we now maintain at all costs, however distasteful and unjust they may be in themselves, because they are tremendously useful in promoting the accumulation of capital, we shall then be free, at last, to discard.”</a:t>
            </a:r>
          </a:p>
          <a:p>
            <a:pPr marL="0" indent="0">
              <a:buFont typeface="Arial" charset="0"/>
              <a:buNone/>
            </a:pPr>
            <a:r>
              <a:rPr lang="en-US" altLang="en-US" i="1" dirty="0" smtClean="0"/>
              <a:t>—J.M Keynes</a:t>
            </a:r>
          </a:p>
          <a:p>
            <a:pPr marL="0" indent="0"/>
            <a:endParaRPr lang="en-US" altLang="en-US" dirty="0" smtClean="0"/>
          </a:p>
        </p:txBody>
      </p:sp>
      <p:pic>
        <p:nvPicPr>
          <p:cNvPr id="21509" name="Content Placeholder 8" descr="http://www.liberalhistory.org.uk/uploads/keynes.jpg"/>
          <p:cNvPicPr>
            <a:picLocks noGrp="1"/>
          </p:cNvPicPr>
          <p:nvPr>
            <p:ph sz="quarter" idx="4"/>
          </p:nvPr>
        </p:nvPicPr>
        <p:blipFill>
          <a:blip r:embed="rId2">
            <a:extLst>
              <a:ext uri="{28A0092B-C50C-407E-A947-70E740481C1C}">
                <a14:useLocalDpi xmlns="" xmlns:a14="http://schemas.microsoft.com/office/drawing/2010/main" val="0"/>
              </a:ext>
            </a:extLst>
          </a:blip>
          <a:stretch>
            <a:fillRect/>
          </a:stretch>
        </p:blipFill>
        <p:spPr bwMode="auto">
          <a:xfrm>
            <a:off x="6028267" y="2325511"/>
            <a:ext cx="2212445" cy="320779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24</a:t>
            </a:fld>
            <a:endParaRPr lang="en-US" dirty="0">
              <a:solidFill>
                <a:prstClr val="black"/>
              </a:solidFill>
            </a:endParaRPr>
          </a:p>
        </p:txBody>
      </p:sp>
    </p:spTree>
    <p:extLst>
      <p:ext uri="{BB962C8B-B14F-4D97-AF65-F5344CB8AC3E}">
        <p14:creationId xmlns="" xmlns:p14="http://schemas.microsoft.com/office/powerpoint/2010/main" val="4610283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0" y="0"/>
            <a:ext cx="9144000" cy="609600"/>
          </a:xfrm>
          <a:prstGeom prst="rect">
            <a:avLst/>
          </a:prstGeom>
          <a:gradFill rotWithShape="0">
            <a:gsLst>
              <a:gs pos="0">
                <a:srgbClr val="CC0066"/>
              </a:gs>
              <a:gs pos="100000">
                <a:srgbClr val="250010"/>
              </a:gs>
            </a:gsLst>
            <a:lin ang="27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199683" name="Rectangle 3"/>
          <p:cNvSpPr>
            <a:spLocks noGrp="1" noChangeArrowheads="1"/>
          </p:cNvSpPr>
          <p:nvPr>
            <p:ph type="title"/>
          </p:nvPr>
        </p:nvSpPr>
        <p:spPr>
          <a:xfrm>
            <a:off x="457200" y="0"/>
            <a:ext cx="8229600" cy="609600"/>
          </a:xfrm>
        </p:spPr>
        <p:txBody>
          <a:bodyPr rIns="132080">
            <a:normAutofit fontScale="90000"/>
          </a:bodyPr>
          <a:lstStyle/>
          <a:p>
            <a:pPr indent="0" eaLnBrk="1" hangingPunct="1">
              <a:defRPr/>
            </a:pPr>
            <a:r>
              <a:rPr lang="en-US" dirty="0" smtClean="0">
                <a:sym typeface="Trebuchet MS" pitchFamily="39" charset="0"/>
              </a:rPr>
              <a:t>DOING WELL AND DOING GOOD</a:t>
            </a:r>
          </a:p>
        </p:txBody>
      </p:sp>
      <p:sp>
        <p:nvSpPr>
          <p:cNvPr id="19460" name="Content Placeholder 2"/>
          <p:cNvSpPr>
            <a:spLocks noGrp="1"/>
          </p:cNvSpPr>
          <p:nvPr>
            <p:ph sz="quarter" idx="2"/>
          </p:nvPr>
        </p:nvSpPr>
        <p:spPr bwMode="auto">
          <a:xfrm>
            <a:off x="3352800" y="685800"/>
            <a:ext cx="5638800" cy="2133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p>
            <a:pPr marL="0" indent="0">
              <a:buFont typeface="Arial" charset="0"/>
              <a:buNone/>
            </a:pPr>
            <a:r>
              <a:rPr lang="en-US" altLang="en-US" sz="2600" i="1" dirty="0" smtClean="0"/>
              <a:t>“It is not from the benevolence of the butcher, the brewer, or the baker that we expect our dinner, but from their regard to their own interest.”</a:t>
            </a:r>
          </a:p>
          <a:p>
            <a:pPr marL="0" indent="0">
              <a:buFont typeface="Arial" charset="0"/>
              <a:buNone/>
            </a:pPr>
            <a:r>
              <a:rPr lang="en-US" altLang="en-US" sz="2200" dirty="0" smtClean="0"/>
              <a:t>--Smith, 1776</a:t>
            </a:r>
          </a:p>
          <a:p>
            <a:pPr marL="0" indent="0">
              <a:buFont typeface="Arial" charset="0"/>
              <a:buNone/>
            </a:pPr>
            <a:endParaRPr lang="en-US" altLang="en-US" sz="1800" dirty="0" smtClean="0"/>
          </a:p>
        </p:txBody>
      </p:sp>
      <p:pic>
        <p:nvPicPr>
          <p:cNvPr id="19461" name="Content Placeholder 5" descr="http://d.gr-assets.com/books/1328863965l/25700.jpg"/>
          <p:cNvPicPr>
            <a:picLocks noGrp="1"/>
          </p:cNvPicPr>
          <p:nvPr>
            <p:ph sz="quarter" idx="4"/>
          </p:nvPr>
        </p:nvPicPr>
        <p:blipFill>
          <a:blip r:embed="rId3">
            <a:extLst>
              <a:ext uri="{28A0092B-C50C-407E-A947-70E740481C1C}">
                <a14:useLocalDpi xmlns="" xmlns:a14="http://schemas.microsoft.com/office/drawing/2010/main" val="0"/>
              </a:ext>
            </a:extLst>
          </a:blip>
          <a:srcRect/>
          <a:stretch>
            <a:fillRect/>
          </a:stretch>
        </p:blipFill>
        <p:spPr bwMode="auto">
          <a:xfrm>
            <a:off x="127000" y="696913"/>
            <a:ext cx="3149600" cy="36464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2" name="Picture 10" descr="http://coldwarbd.weebly.com/uploads/1/7/5/4/17544375/8613745_orig.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0" y="3124200"/>
            <a:ext cx="2362200" cy="361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3" name="Rectangle 12"/>
          <p:cNvSpPr>
            <a:spLocks noChangeArrowheads="1"/>
          </p:cNvSpPr>
          <p:nvPr/>
        </p:nvSpPr>
        <p:spPr bwMode="auto">
          <a:xfrm>
            <a:off x="5638800" y="2887663"/>
            <a:ext cx="3505200" cy="397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r>
              <a:rPr lang="en-US" altLang="en-US" sz="2600" i="1" dirty="0"/>
              <a:t>“It is not from the benevolence of good people that we will change society and achieve our social goals, but from their regard to their own </a:t>
            </a:r>
            <a:r>
              <a:rPr lang="en-US" altLang="en-US" sz="2600" i="1" dirty="0" smtClean="0"/>
              <a:t>social self </a:t>
            </a:r>
            <a:r>
              <a:rPr lang="en-US" altLang="en-US" sz="2600" i="1" dirty="0"/>
              <a:t>interest.” </a:t>
            </a:r>
          </a:p>
          <a:p>
            <a:pPr eaLnBrk="1" hangingPunct="1"/>
            <a:r>
              <a:rPr lang="en-US" altLang="en-US" sz="2200" dirty="0"/>
              <a:t>--Smith updated</a:t>
            </a:r>
            <a:br>
              <a:rPr lang="en-US" altLang="en-US" sz="2200" dirty="0"/>
            </a:br>
            <a:endParaRPr lang="en-US" altLang="en-US" sz="2200" dirty="0"/>
          </a:p>
        </p:txBody>
      </p:sp>
      <p:pic>
        <p:nvPicPr>
          <p:cNvPr id="19464"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1438" y="4191000"/>
            <a:ext cx="3052762"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E04493D-F705-4E84-90E6-8227083072C7}" type="slidenum">
              <a:rPr lang="en-US" smtClean="0">
                <a:solidFill>
                  <a:prstClr val="black"/>
                </a:solidFill>
              </a:rPr>
              <a:pPr/>
              <a:t>25</a:t>
            </a:fld>
            <a:endParaRPr lang="en-US" dirty="0">
              <a:solidFill>
                <a:prstClr val="black"/>
              </a:solidFill>
            </a:endParaRPr>
          </a:p>
        </p:txBody>
      </p:sp>
    </p:spTree>
    <p:extLst>
      <p:ext uri="{BB962C8B-B14F-4D97-AF65-F5344CB8AC3E}">
        <p14:creationId xmlns="" xmlns:p14="http://schemas.microsoft.com/office/powerpoint/2010/main" val="37119555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p:cNvSpPr>
          <p:nvPr/>
        </p:nvSpPr>
        <p:spPr bwMode="auto">
          <a:xfrm>
            <a:off x="0" y="0"/>
            <a:ext cx="9144000" cy="1219200"/>
          </a:xfrm>
          <a:prstGeom prst="rect">
            <a:avLst/>
          </a:prstGeom>
          <a:gradFill rotWithShape="0">
            <a:gsLst>
              <a:gs pos="0">
                <a:srgbClr val="CC0066"/>
              </a:gs>
              <a:gs pos="100000">
                <a:srgbClr val="250010"/>
              </a:gs>
            </a:gsLst>
            <a:lin ang="27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pic>
        <p:nvPicPr>
          <p:cNvPr id="23556" name="Content Placeholder 3" descr="http://4.bp.blogspot.com/_RfsUswe5LlI/TMGCT-mlK2I/AAAAAAAAAEc/W1Lb4ja1tac/s320/company-DNA3.gif"/>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1654629" y="1937657"/>
            <a:ext cx="6128657" cy="357051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52400" y="76200"/>
            <a:ext cx="8788400" cy="990600"/>
          </a:xfrm>
        </p:spPr>
        <p:txBody>
          <a:bodyPr>
            <a:noAutofit/>
          </a:bodyPr>
          <a:lstStyle/>
          <a:p>
            <a:pPr>
              <a:defRPr/>
            </a:pPr>
            <a:r>
              <a:rPr lang="en-US" sz="3200" dirty="0" smtClean="0"/>
              <a:t>FOR-BENEFIT CORPORATIONS BUILD SOCIAL GOALS INTO A COMPANY’S DNA</a:t>
            </a:r>
          </a:p>
        </p:txBody>
      </p:sp>
      <p:sp>
        <p:nvSpPr>
          <p:cNvPr id="2" name="Slide Number Placeholder 1"/>
          <p:cNvSpPr>
            <a:spLocks noGrp="1"/>
          </p:cNvSpPr>
          <p:nvPr>
            <p:ph type="sldNum" sz="quarter" idx="12"/>
          </p:nvPr>
        </p:nvSpPr>
        <p:spPr/>
        <p:txBody>
          <a:bodyPr/>
          <a:lstStyle/>
          <a:p>
            <a:fld id="{2E04493D-F705-4E84-90E6-8227083072C7}" type="slidenum">
              <a:rPr lang="en-US" smtClean="0">
                <a:solidFill>
                  <a:prstClr val="black"/>
                </a:solidFill>
              </a:rPr>
              <a:pPr/>
              <a:t>26</a:t>
            </a:fld>
            <a:endParaRPr lang="en-US" dirty="0">
              <a:solidFill>
                <a:prstClr val="black"/>
              </a:solidFill>
            </a:endParaRPr>
          </a:p>
        </p:txBody>
      </p:sp>
    </p:spTree>
    <p:extLst>
      <p:ext uri="{BB962C8B-B14F-4D97-AF65-F5344CB8AC3E}">
        <p14:creationId xmlns="" xmlns:p14="http://schemas.microsoft.com/office/powerpoint/2010/main" val="635224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0" y="0"/>
            <a:ext cx="9144000" cy="1219200"/>
          </a:xfrm>
          <a:prstGeom prst="rect">
            <a:avLst/>
          </a:prstGeom>
          <a:gradFill rotWithShape="0">
            <a:gsLst>
              <a:gs pos="0">
                <a:srgbClr val="CC0066"/>
              </a:gs>
              <a:gs pos="100000">
                <a:srgbClr val="250010"/>
              </a:gs>
            </a:gsLst>
            <a:lin ang="27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2" name="Title 1"/>
          <p:cNvSpPr>
            <a:spLocks noGrp="1"/>
          </p:cNvSpPr>
          <p:nvPr>
            <p:ph type="title"/>
          </p:nvPr>
        </p:nvSpPr>
        <p:spPr>
          <a:xfrm>
            <a:off x="228600" y="228600"/>
            <a:ext cx="8686800" cy="792163"/>
          </a:xfrm>
        </p:spPr>
        <p:txBody>
          <a:bodyPr>
            <a:normAutofit fontScale="90000"/>
          </a:bodyPr>
          <a:lstStyle/>
          <a:p>
            <a:pPr>
              <a:defRPr/>
            </a:pPr>
            <a:r>
              <a:rPr lang="en-US" sz="2800" dirty="0" smtClean="0"/>
              <a:t>MILTON FRIEDMAN COULD SUPPORT FOR-BENEFIT FIRMS AS COULD ANY CLASSICAL LIBERTARIAN</a:t>
            </a:r>
          </a:p>
        </p:txBody>
      </p:sp>
      <p:pic>
        <p:nvPicPr>
          <p:cNvPr id="24581" name="Content Placeholder 3" descr="http://appalachianconservative.files.wordpress.com/2009/08/milton_friedman.jpg"/>
          <p:cNvPicPr>
            <a:picLocks noGrp="1"/>
          </p:cNvPicPr>
          <p:nvPr>
            <p:ph sz="quarter" idx="2"/>
          </p:nvPr>
        </p:nvPicPr>
        <p:blipFill>
          <a:blip r:embed="rId2">
            <a:extLst>
              <a:ext uri="{28A0092B-C50C-407E-A947-70E740481C1C}">
                <a14:useLocalDpi xmlns="" xmlns:a14="http://schemas.microsoft.com/office/drawing/2010/main" val="0"/>
              </a:ext>
            </a:extLst>
          </a:blip>
          <a:srcRect/>
          <a:stretch>
            <a:fillRect/>
          </a:stretch>
        </p:blipFill>
        <p:spPr bwMode="auto">
          <a:xfrm>
            <a:off x="152400" y="1295400"/>
            <a:ext cx="3722688" cy="5410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Content Placeholder 5"/>
          <p:cNvSpPr>
            <a:spLocks noGrp="1"/>
          </p:cNvSpPr>
          <p:nvPr>
            <p:ph sz="quarter" idx="4"/>
          </p:nvPr>
        </p:nvSpPr>
        <p:spPr bwMode="auto">
          <a:xfrm>
            <a:off x="4495800" y="1905000"/>
            <a:ext cx="4041775" cy="3951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marL="0" indent="0">
              <a:buFont typeface="Arial" charset="0"/>
              <a:buNone/>
            </a:pPr>
            <a:r>
              <a:rPr lang="en-US" altLang="en-US" sz="2600" dirty="0" smtClean="0"/>
              <a:t>If the corporate charter includes goals other than profit, then the goal of the corporation should be to achieve those other goals, not profit maximization. </a:t>
            </a:r>
            <a:endParaRPr lang="en-US" altLang="en-US" sz="2600" i="1" dirty="0" smtClean="0"/>
          </a:p>
          <a:p>
            <a:pPr marL="0" indent="0">
              <a:buFont typeface="Arial" charset="0"/>
              <a:buNone/>
            </a:pPr>
            <a:endParaRPr lang="en-US" altLang="en-US" sz="2600" dirty="0" smtClean="0"/>
          </a:p>
          <a:p>
            <a:pPr marL="0" indent="0">
              <a:buFont typeface="Arial" charset="0"/>
              <a:buNone/>
            </a:pPr>
            <a:r>
              <a:rPr lang="en-US" altLang="en-US" sz="2600" dirty="0" smtClean="0"/>
              <a:t>The corporate charter is the DNA of the firm.</a:t>
            </a:r>
          </a:p>
          <a:p>
            <a:pPr marL="0" indent="0">
              <a:buFont typeface="Arial" charset="0"/>
              <a:buNone/>
            </a:pPr>
            <a:endParaRPr lang="en-US" altLang="en-US" sz="2600" dirty="0" smtClean="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27</a:t>
            </a:fld>
            <a:endParaRPr lang="en-US" dirty="0">
              <a:solidFill>
                <a:prstClr val="black"/>
              </a:solidFill>
            </a:endParaRPr>
          </a:p>
        </p:txBody>
      </p:sp>
    </p:spTree>
    <p:extLst>
      <p:ext uri="{BB962C8B-B14F-4D97-AF65-F5344CB8AC3E}">
        <p14:creationId xmlns="" xmlns:p14="http://schemas.microsoft.com/office/powerpoint/2010/main" val="4814088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0" y="0"/>
            <a:ext cx="9144000" cy="609600"/>
          </a:xfrm>
          <a:prstGeom prst="rect">
            <a:avLst/>
          </a:prstGeom>
          <a:gradFill rotWithShape="0">
            <a:gsLst>
              <a:gs pos="0">
                <a:srgbClr val="CC0066"/>
              </a:gs>
              <a:gs pos="100000">
                <a:srgbClr val="250010"/>
              </a:gs>
            </a:gsLst>
            <a:lin ang="27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ヒラギノ角ゴ ProN W3" pitchFamily="-105" charset="-128"/>
                <a:sym typeface="Arial" charset="0"/>
              </a:defRPr>
            </a:lvl1pPr>
            <a:lvl2pPr marL="742950" indent="-285750" eaLnBrk="0" hangingPunct="0">
              <a:defRPr sz="2400">
                <a:solidFill>
                  <a:schemeClr val="tx1"/>
                </a:solidFill>
                <a:latin typeface="Arial" charset="0"/>
                <a:ea typeface="ヒラギノ角ゴ ProN W3" pitchFamily="-105" charset="-128"/>
                <a:sym typeface="Arial" charset="0"/>
              </a:defRPr>
            </a:lvl2pPr>
            <a:lvl3pPr marL="1143000" indent="-228600" eaLnBrk="0" hangingPunct="0">
              <a:defRPr sz="2400">
                <a:solidFill>
                  <a:schemeClr val="tx1"/>
                </a:solidFill>
                <a:latin typeface="Arial" charset="0"/>
                <a:ea typeface="ヒラギノ角ゴ ProN W3" pitchFamily="-105" charset="-128"/>
                <a:sym typeface="Arial" charset="0"/>
              </a:defRPr>
            </a:lvl3pPr>
            <a:lvl4pPr marL="1600200" indent="-228600" eaLnBrk="0" hangingPunct="0">
              <a:defRPr sz="2400">
                <a:solidFill>
                  <a:schemeClr val="tx1"/>
                </a:solidFill>
                <a:latin typeface="Arial" charset="0"/>
                <a:ea typeface="ヒラギノ角ゴ ProN W3" pitchFamily="-105" charset="-128"/>
                <a:sym typeface="Arial" charset="0"/>
              </a:defRPr>
            </a:lvl4pPr>
            <a:lvl5pPr marL="2057400" indent="-228600" eaLnBrk="0" hangingPunct="0">
              <a:defRPr sz="2400">
                <a:solidFill>
                  <a:schemeClr val="tx1"/>
                </a:solidFill>
                <a:latin typeface="Arial" charset="0"/>
                <a:ea typeface="ヒラギノ角ゴ ProN W3" pitchFamily="-105" charset="-128"/>
                <a:sym typeface="Arial" charset="0"/>
              </a:defRPr>
            </a:lvl5pPr>
            <a:lvl6pPr marL="25146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29718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34290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3886200" indent="-228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eaLnBrk="1" hangingPunct="1"/>
            <a:endParaRPr lang="en-US" altLang="en-US" dirty="0"/>
          </a:p>
        </p:txBody>
      </p:sp>
      <p:sp>
        <p:nvSpPr>
          <p:cNvPr id="7" name="Title 6"/>
          <p:cNvSpPr>
            <a:spLocks noGrp="1"/>
          </p:cNvSpPr>
          <p:nvPr>
            <p:ph type="title"/>
          </p:nvPr>
        </p:nvSpPr>
        <p:spPr>
          <a:xfrm>
            <a:off x="304800" y="0"/>
            <a:ext cx="8382000" cy="609600"/>
          </a:xfrm>
        </p:spPr>
        <p:txBody>
          <a:bodyPr>
            <a:normAutofit/>
          </a:bodyPr>
          <a:lstStyle/>
          <a:p>
            <a:pPr>
              <a:defRPr/>
            </a:pPr>
            <a:r>
              <a:rPr lang="en-US" sz="3200" dirty="0" smtClean="0"/>
              <a:t>ENTREPRENEURS WANT TO DO GOOD</a:t>
            </a:r>
          </a:p>
        </p:txBody>
      </p:sp>
      <p:pic>
        <p:nvPicPr>
          <p:cNvPr id="20483" name="Content Placeholder 8" descr="http://cdn.twentytwowords.com/wp-content/uploads/bill-gates_2.jpg"/>
          <p:cNvPicPr>
            <a:picLocks noGrp="1"/>
          </p:cNvPicPr>
          <p:nvPr>
            <p:ph sz="quarter" idx="2"/>
          </p:nvPr>
        </p:nvPicPr>
        <p:blipFill>
          <a:blip r:embed="rId2">
            <a:extLst>
              <a:ext uri="{28A0092B-C50C-407E-A947-70E740481C1C}">
                <a14:useLocalDpi xmlns="" xmlns:a14="http://schemas.microsoft.com/office/drawing/2010/main" val="0"/>
              </a:ext>
            </a:extLst>
          </a:blip>
          <a:stretch>
            <a:fillRect/>
          </a:stretch>
        </p:blipFill>
        <p:spPr bwMode="auto">
          <a:xfrm>
            <a:off x="457200" y="2302233"/>
            <a:ext cx="4040188" cy="222654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Content Placeholder 3" descr="http://foundationcenter.org/grantmaker/rkmellon/images/mellon2grn.gif"/>
          <p:cNvPicPr>
            <a:picLocks noGrp="1"/>
          </p:cNvPicPr>
          <p:nvPr>
            <p:ph sz="quarter" idx="4"/>
          </p:nvPr>
        </p:nvPicPr>
        <p:blipFill>
          <a:blip r:embed="rId3">
            <a:extLst>
              <a:ext uri="{28A0092B-C50C-407E-A947-70E740481C1C}">
                <a14:useLocalDpi xmlns="" xmlns:a14="http://schemas.microsoft.com/office/drawing/2010/main" val="0"/>
              </a:ext>
            </a:extLst>
          </a:blip>
          <a:srcRect/>
          <a:stretch>
            <a:fillRect/>
          </a:stretch>
        </p:blipFill>
        <p:spPr bwMode="auto">
          <a:xfrm>
            <a:off x="5414963" y="1751013"/>
            <a:ext cx="2100262" cy="20875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5" name="Picture 13" descr="https://encrypted-tbn1.gstatic.com/images?q=tbn:ANd9GcShSgi2rqeYPF4XoglBMMmCFCKWbsCPc4_1owN95Hyuxh_CR60a8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48450" y="3838575"/>
            <a:ext cx="173355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6" name="Picture 14" descr="http://www.guidestar.org/ViewEdoc.aspx?eDocId=1461134&amp;approved=Tru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001000" y="4048125"/>
            <a:ext cx="22860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 name="Picture 15" descr="https://encrypted-tbn3.gstatic.com/images?q=tbn:ANd9GcQhqOzztmy7r6uahvsxyw-uSXQZgoCX0JavfQJQWR8oqOUO4h7o"/>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38725" y="4857750"/>
            <a:ext cx="2238375"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Picture 16" descr="https://encrypted-tbn3.gstatic.com/images?q=tbn:ANd9GcQvLk8SeRCJjLj5DQ_0AF9uGrOV3kDvsFgsxPIlobWJwRAYMpgc3Q"/>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362200" y="5430838"/>
            <a:ext cx="27813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Picture 17" descr="https://encrypted-tbn3.gstatic.com/images?q=tbn:ANd9GcRTGMzPoVqUiYcHM0euMQI3nU3oi5ST-PY9kWy3eC9LXkPtfnMp"/>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28600" y="4689475"/>
            <a:ext cx="24003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0" name="Picture 18" descr="https://encrypted-tbn1.gstatic.com/images?q=tbn:ANd9GcRr-iiUSKpr7gSgZ3CL9Crc57pBRihVVKdPvI5R9l3GaVlVSc43"/>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119313" y="1662113"/>
            <a:ext cx="344805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1" name="Picture 19" descr="https://encrypted-tbn1.gstatic.com/images?q=tbn:ANd9GcSMCKUJik62qh0sxKP1RtD8Xt0ZVqKeygscSSdX1nGPYuy55PCbf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80988" y="3457575"/>
            <a:ext cx="3209925"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2" name="Picture 20" descr="https://encrypted-tbn2.gstatic.com/images?q=tbn:ANd9GcR83zdfHXJYAwfPQMOYt_3gcFhJlRdoMzwOfhVapftVQP0d8c-z"/>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00063" y="1751013"/>
            <a:ext cx="1709737" cy="173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3" name="Picture 2" descr="https://encrypted-tbn1.gstatic.com/images?q=tbn:ANd9GcSn9pfpvDffVrpJR1hEjas1abpaOvw45lsHFH0Rs2ch9xdAmJoF2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7277100" y="5430838"/>
            <a:ext cx="2733675"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4" name="Picture 6" descr="https://encrypted-tbn0.gstatic.com/images?q=tbn:ANd9GcTptP5YZzrubNKo0jX2UqM9GXskzh19_TxQkhS6jCaJ6nyXk-i8"/>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362200" y="2941638"/>
            <a:ext cx="3186113"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5" name="Picture 8" descr="https://encrypted-tbn3.gstatic.com/images?q=tbn:ANd9GcSM5-f0XVvlN8pzgcoVEpCYvnyPyXWOO9tQRn8e4CXEi8_KNh0e"/>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590800" y="6245225"/>
            <a:ext cx="2743200"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6" name="Picture 12" descr="http://americanexpatchiangmai.com/wp-content/uploads/2012/10/charity-wordle.jp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6648450" y="1722438"/>
            <a:ext cx="4194175" cy="2449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itle 6"/>
          <p:cNvSpPr txBox="1">
            <a:spLocks/>
          </p:cNvSpPr>
          <p:nvPr/>
        </p:nvSpPr>
        <p:spPr bwMode="auto">
          <a:xfrm>
            <a:off x="0" y="609600"/>
            <a:ext cx="9144000" cy="914400"/>
          </a:xfrm>
          <a:prstGeom prst="rect">
            <a:avLst/>
          </a:prstGeom>
          <a:noFill/>
          <a:ln w="12700">
            <a:noFill/>
            <a:miter lim="800000"/>
            <a:headEnd/>
            <a:tailEnd/>
          </a:ln>
          <a:effectLst/>
        </p:spPr>
        <p:txBody>
          <a:bodyPr lIns="50800" tIns="50800" bIns="50800" anchor="ctr"/>
          <a:lstStyle>
            <a:lvl1pPr marL="39688" indent="-39688" eaLnBrk="0" hangingPunct="0">
              <a:defRPr sz="2400">
                <a:solidFill>
                  <a:schemeClr val="tx1"/>
                </a:solidFill>
                <a:latin typeface="Arial" charset="0"/>
                <a:ea typeface="ヒラギノ角ゴ ProN W3" pitchFamily="-105" charset="-128"/>
                <a:sym typeface="Arial" charset="0"/>
              </a:defRPr>
            </a:lvl1pPr>
            <a:lvl2pPr marL="37931725" indent="-37474525" eaLnBrk="0" hangingPunct="0">
              <a:defRPr sz="2400">
                <a:solidFill>
                  <a:schemeClr val="tx1"/>
                </a:solidFill>
                <a:latin typeface="Arial" charset="0"/>
                <a:ea typeface="ヒラギノ角ゴ ProN W3" pitchFamily="-105" charset="-128"/>
                <a:sym typeface="Arial" charset="0"/>
              </a:defRPr>
            </a:lvl2pPr>
            <a:lvl3pPr eaLnBrk="0" hangingPunct="0">
              <a:defRPr sz="2400">
                <a:solidFill>
                  <a:schemeClr val="tx1"/>
                </a:solidFill>
                <a:latin typeface="Arial" charset="0"/>
                <a:ea typeface="ヒラギノ角ゴ ProN W3" pitchFamily="-105" charset="-128"/>
                <a:sym typeface="Arial" charset="0"/>
              </a:defRPr>
            </a:lvl3pPr>
            <a:lvl4pPr eaLnBrk="0" hangingPunct="0">
              <a:defRPr sz="2400">
                <a:solidFill>
                  <a:schemeClr val="tx1"/>
                </a:solidFill>
                <a:latin typeface="Arial" charset="0"/>
                <a:ea typeface="ヒラギノ角ゴ ProN W3" pitchFamily="-105" charset="-128"/>
                <a:sym typeface="Arial" charset="0"/>
              </a:defRPr>
            </a:lvl4pPr>
            <a:lvl5pPr eaLnBrk="0" hangingPunct="0">
              <a:defRPr sz="2400">
                <a:solidFill>
                  <a:schemeClr val="tx1"/>
                </a:solidFill>
                <a:latin typeface="Arial" charset="0"/>
                <a:ea typeface="ヒラギノ角ゴ ProN W3" pitchFamily="-105" charset="-128"/>
                <a:sym typeface="Arial" charset="0"/>
              </a:defRPr>
            </a:lvl5pPr>
            <a:lvl6pPr marL="4572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6pPr>
            <a:lvl7pPr marL="9144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7pPr>
            <a:lvl8pPr marL="13716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8pPr>
            <a:lvl9pPr marL="1828800" eaLnBrk="0" fontAlgn="base" hangingPunct="0">
              <a:spcBef>
                <a:spcPct val="0"/>
              </a:spcBef>
              <a:spcAft>
                <a:spcPct val="0"/>
              </a:spcAft>
              <a:defRPr sz="2400">
                <a:solidFill>
                  <a:schemeClr val="tx1"/>
                </a:solidFill>
                <a:latin typeface="Arial" charset="0"/>
                <a:ea typeface="ヒラギノ角ゴ ProN W3" pitchFamily="-105" charset="-128"/>
                <a:sym typeface="Arial" charset="0"/>
              </a:defRPr>
            </a:lvl9pPr>
          </a:lstStyle>
          <a:p>
            <a:pPr algn="ctr">
              <a:defRPr/>
            </a:pPr>
            <a:r>
              <a:rPr lang="en-US" sz="2800" b="1" dirty="0" smtClean="0">
                <a:solidFill>
                  <a:srgbClr val="9E004D"/>
                </a:solidFill>
                <a:effectLst>
                  <a:outerShdw blurRad="38100" dist="38100" dir="2700000" algn="tl">
                    <a:srgbClr val="000000"/>
                  </a:outerShdw>
                </a:effectLst>
                <a:latin typeface="Trebuchet MS" pitchFamily="-105" charset="0"/>
                <a:ea typeface="ヒラギノ角ゴ ProN W6" pitchFamily="-105" charset="-128"/>
                <a:sym typeface="Trebuchet MS" pitchFamily="-105" charset="0"/>
              </a:rPr>
              <a:t>FOR-BENEFIT FIRMS ALLOW THEM </a:t>
            </a:r>
          </a:p>
          <a:p>
            <a:pPr algn="ctr">
              <a:defRPr/>
            </a:pPr>
            <a:r>
              <a:rPr lang="en-US" sz="2800" b="1" dirty="0" smtClean="0">
                <a:solidFill>
                  <a:srgbClr val="9E004D"/>
                </a:solidFill>
                <a:effectLst>
                  <a:outerShdw blurRad="38100" dist="38100" dir="2700000" algn="tl">
                    <a:srgbClr val="000000"/>
                  </a:outerShdw>
                </a:effectLst>
                <a:latin typeface="Trebuchet MS" pitchFamily="-105" charset="0"/>
                <a:ea typeface="ヒラギノ角ゴ ProN W6" pitchFamily="-105" charset="-128"/>
                <a:sym typeface="Trebuchet MS" pitchFamily="-105" charset="0"/>
              </a:rPr>
              <a:t>TO DO IT MORE DIRECTLY. </a:t>
            </a:r>
          </a:p>
        </p:txBody>
      </p:sp>
      <p:sp>
        <p:nvSpPr>
          <p:cNvPr id="2" name="Slide Number Placeholder 1"/>
          <p:cNvSpPr>
            <a:spLocks noGrp="1"/>
          </p:cNvSpPr>
          <p:nvPr>
            <p:ph type="sldNum" sz="quarter" idx="12"/>
          </p:nvPr>
        </p:nvSpPr>
        <p:spPr/>
        <p:txBody>
          <a:bodyPr/>
          <a:lstStyle/>
          <a:p>
            <a:fld id="{2E04493D-F705-4E84-90E6-8227083072C7}" type="slidenum">
              <a:rPr lang="en-US" smtClean="0">
                <a:solidFill>
                  <a:prstClr val="black"/>
                </a:solidFill>
              </a:rPr>
              <a:pPr/>
              <a:t>28</a:t>
            </a:fld>
            <a:endParaRPr lang="en-US" dirty="0">
              <a:solidFill>
                <a:prstClr val="black"/>
              </a:solidFill>
            </a:endParaRPr>
          </a:p>
        </p:txBody>
      </p:sp>
    </p:spTree>
    <p:extLst>
      <p:ext uri="{BB962C8B-B14F-4D97-AF65-F5344CB8AC3E}">
        <p14:creationId xmlns="" xmlns:p14="http://schemas.microsoft.com/office/powerpoint/2010/main" val="30387733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Based Regulation</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lstStyle/>
          <a:p>
            <a:r>
              <a:rPr lang="en-US" dirty="0" smtClean="0"/>
              <a:t>Rule based regulation—telling people what to do.</a:t>
            </a:r>
          </a:p>
          <a:p>
            <a:r>
              <a:rPr lang="en-US" dirty="0" smtClean="0"/>
              <a:t>It follows from standard policy because people are assumed selfish.</a:t>
            </a:r>
            <a:endParaRPr lang="en-US" dirty="0"/>
          </a:p>
        </p:txBody>
      </p:sp>
      <p:sp>
        <p:nvSpPr>
          <p:cNvPr id="6" name="Content Placeholder 5"/>
          <p:cNvSpPr>
            <a:spLocks noGrp="1"/>
          </p:cNvSpPr>
          <p:nvPr>
            <p:ph sz="quarter" idx="4"/>
          </p:nvPr>
        </p:nvSpPr>
        <p:spPr/>
        <p:txBody>
          <a:bodyPr/>
          <a:lstStyle/>
          <a:p>
            <a:pPr>
              <a:buNone/>
            </a:pPr>
            <a:r>
              <a:rPr lang="en-US" dirty="0" smtClean="0"/>
              <a:t>Principles based regulation—general goals of regulation spelled out, with individual left to figure out how best to implement it. Requires socially minded individuals and good will. </a:t>
            </a:r>
            <a:endParaRPr lang="en-US" dirty="0"/>
          </a:p>
        </p:txBody>
      </p:sp>
      <p:sp>
        <p:nvSpPr>
          <p:cNvPr id="7" name="Slide Number Placeholder 6"/>
          <p:cNvSpPr>
            <a:spLocks noGrp="1"/>
          </p:cNvSpPr>
          <p:nvPr>
            <p:ph type="sldNum" sz="quarter" idx="12"/>
          </p:nvPr>
        </p:nvSpPr>
        <p:spPr/>
        <p:txBody>
          <a:bodyPr/>
          <a:lstStyle/>
          <a:p>
            <a:fld id="{2E04493D-F705-4E84-90E6-8227083072C7}" type="slidenum">
              <a:rPr lang="en-US" smtClean="0">
                <a:solidFill>
                  <a:prstClr val="black"/>
                </a:solidFill>
              </a:rPr>
              <a:pPr/>
              <a:t>29</a:t>
            </a:fld>
            <a:endParaRPr lang="en-US"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Complex evolving systems evolve, and as economics has evolved, so too has its policy analysis.</a:t>
            </a:r>
          </a:p>
          <a:p>
            <a:endParaRPr lang="en-US" dirty="0" smtClean="0"/>
          </a:p>
          <a:p>
            <a:r>
              <a:rPr lang="en-US" dirty="0" smtClean="0"/>
              <a:t>What drives the change is the changing analytic and computational technology. </a:t>
            </a:r>
          </a:p>
          <a:p>
            <a:pPr>
              <a:buNone/>
            </a:pPr>
            <a:r>
              <a:rPr lang="en-US" dirty="0" smtClean="0"/>
              <a:t> </a:t>
            </a:r>
          </a:p>
          <a:p>
            <a:r>
              <a:rPr lang="en-US" dirty="0" smtClean="0"/>
              <a:t>The current textbook economics story reflects the analytic and computational technology of the 1940s. It fit well with multivariate calculus and control theory methods which shed light on a set of constrained optimization problems. These models don't fully capture modern economic thinking which is integrating new analytic and computational technology: Examples: Non linear dynamics and agent based modeling.</a:t>
            </a:r>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3</a:t>
            </a:fld>
            <a:endParaRPr lang="en-US" dirty="0">
              <a:solidFill>
                <a:prstClr val="black"/>
              </a:solidFill>
            </a:endParaRPr>
          </a:p>
        </p:txBody>
      </p:sp>
      <p:sp>
        <p:nvSpPr>
          <p:cNvPr id="4" name="Title 3"/>
          <p:cNvSpPr>
            <a:spLocks noGrp="1"/>
          </p:cNvSpPr>
          <p:nvPr>
            <p:ph type="title"/>
          </p:nvPr>
        </p:nvSpPr>
        <p:spPr/>
        <p:txBody>
          <a:bodyPr>
            <a:normAutofit/>
          </a:bodyPr>
          <a:lstStyle/>
          <a:p>
            <a:r>
              <a:rPr lang="en-US" dirty="0" smtClean="0"/>
              <a:t>What Caused the Change?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E04493D-F705-4E84-90E6-8227083072C7}" type="slidenum">
              <a:rPr lang="en-US" smtClean="0">
                <a:solidFill>
                  <a:prstClr val="black"/>
                </a:solidFill>
              </a:rPr>
              <a:pPr/>
              <a:t>4</a:t>
            </a:fld>
            <a:endParaRPr lang="en-US" dirty="0">
              <a:solidFill>
                <a:prstClr val="black"/>
              </a:solidFill>
            </a:endParaRPr>
          </a:p>
        </p:txBody>
      </p:sp>
      <p:sp>
        <p:nvSpPr>
          <p:cNvPr id="6" name="Content Placeholder 5"/>
          <p:cNvSpPr>
            <a:spLocks noGrp="1"/>
          </p:cNvSpPr>
          <p:nvPr>
            <p:ph sz="quarter" idx="4294967295"/>
          </p:nvPr>
        </p:nvSpPr>
        <p:spPr>
          <a:xfrm>
            <a:off x="2670175" y="1444625"/>
            <a:ext cx="6473825" cy="4964113"/>
          </a:xfrm>
        </p:spPr>
        <p:txBody>
          <a:bodyPr>
            <a:normAutofit fontScale="55000" lnSpcReduction="20000"/>
          </a:bodyPr>
          <a:lstStyle/>
          <a:p>
            <a:r>
              <a:rPr lang="en-US" dirty="0" smtClean="0"/>
              <a:t>Classical Economics 1776-1900 Adam Smith and Classical economics—a story of a complex economy in words A humble approach to policy—laissez faire policy reflected lack of knowledge.</a:t>
            </a:r>
          </a:p>
          <a:p>
            <a:endParaRPr lang="en-US" dirty="0" smtClean="0"/>
          </a:p>
          <a:p>
            <a:r>
              <a:rPr lang="en-US" dirty="0" smtClean="0"/>
              <a:t>Neoclassical economics 1900--2000 supply demand forces story in solvable equations. Optimal control frame. Primarily deductive: dependent on stung assumptions: ultra rationality, unique equilibrium, exogenous tastes, highly simplified institutions, uncertainty can be reduced to risk.</a:t>
            </a:r>
          </a:p>
          <a:p>
            <a:pPr>
              <a:buNone/>
            </a:pPr>
            <a:endParaRPr lang="en-US" dirty="0" smtClean="0"/>
          </a:p>
          <a:p>
            <a:r>
              <a:rPr lang="en-US" dirty="0" smtClean="0"/>
              <a:t>Complexity economics 2000--? Classical economics with new analytic and computational technology. --a story of a complex economy in “algorithmic equations.” Computational based—a blend of induction and deduction. It tells stories, not truth. The economy is a complex evolving system that cannot be fully understood, but light can be shed on it by studying the replicator dynamics—the simple process of change—biological underpinnings. Search is for those local institutionally based rules agents follow, and how they institutions they build up to handle problems in coordinating with others.</a:t>
            </a:r>
          </a:p>
        </p:txBody>
      </p:sp>
      <p:pic>
        <p:nvPicPr>
          <p:cNvPr id="8" name="Picture 6" descr="https://progreshumain.files.wordpress.com/2014/04/adam_smith_picture.jpg"/>
          <p:cNvPicPr>
            <a:picLocks noGrp="1" noChangeAspect="1" noChangeArrowheads="1"/>
          </p:cNvPicPr>
          <p:nvPr>
            <p:ph sz="quarter" idx="4294967295"/>
          </p:nvPr>
        </p:nvPicPr>
        <p:blipFill>
          <a:blip r:embed="rId2"/>
          <a:srcRect/>
          <a:stretch>
            <a:fillRect/>
          </a:stretch>
        </p:blipFill>
        <p:spPr bwMode="auto">
          <a:xfrm>
            <a:off x="972934" y="1547864"/>
            <a:ext cx="1152525" cy="649288"/>
          </a:xfrm>
          <a:prstGeom prst="rect">
            <a:avLst/>
          </a:prstGeom>
          <a:noFill/>
        </p:spPr>
      </p:pic>
      <p:sp>
        <p:nvSpPr>
          <p:cNvPr id="2" name="Title 1"/>
          <p:cNvSpPr>
            <a:spLocks noGrp="1"/>
          </p:cNvSpPr>
          <p:nvPr>
            <p:ph type="title" idx="4294967295"/>
          </p:nvPr>
        </p:nvSpPr>
        <p:spPr>
          <a:xfrm>
            <a:off x="0" y="273050"/>
            <a:ext cx="8229600" cy="1143000"/>
          </a:xfrm>
        </p:spPr>
        <p:txBody>
          <a:bodyPr>
            <a:normAutofit fontScale="90000"/>
          </a:bodyPr>
          <a:lstStyle/>
          <a:p>
            <a:r>
              <a:rPr lang="en-US" sz="2200" dirty="0" smtClean="0"/>
              <a:t>The focus of the textbook story has evolved over time and is still evolving. These changes are generally imperceptible as they occur. “Schools of thought” are designations that are put on by later writers that capture evolutionary changes.</a:t>
            </a:r>
            <a:r>
              <a:rPr lang="en-US" sz="2400" dirty="0" smtClean="0"/>
              <a:t/>
            </a:r>
            <a:br>
              <a:rPr lang="en-US" sz="2400" dirty="0" smtClean="0"/>
            </a:br>
            <a:endParaRPr lang="en-US" sz="2400" dirty="0"/>
          </a:p>
        </p:txBody>
      </p:sp>
      <p:pic>
        <p:nvPicPr>
          <p:cNvPr id="9" name="Picture 2" descr="sfi"/>
          <p:cNvPicPr>
            <a:picLocks noChangeAspect="1" noChangeArrowheads="1"/>
          </p:cNvPicPr>
          <p:nvPr/>
        </p:nvPicPr>
        <p:blipFill>
          <a:blip r:embed="rId3"/>
          <a:srcRect/>
          <a:stretch>
            <a:fillRect/>
          </a:stretch>
        </p:blipFill>
        <p:spPr bwMode="auto">
          <a:xfrm>
            <a:off x="810492" y="4061813"/>
            <a:ext cx="1232539" cy="1248973"/>
          </a:xfrm>
          <a:prstGeom prst="rect">
            <a:avLst/>
          </a:prstGeom>
          <a:noFill/>
          <a:ln w="9525">
            <a:noFill/>
            <a:miter lim="800000"/>
            <a:headEnd/>
            <a:tailEnd/>
          </a:ln>
        </p:spPr>
      </p:pic>
      <p:pic>
        <p:nvPicPr>
          <p:cNvPr id="10" name="Picture 8" descr="http://ecx.images-amazon.com/images/I/21kIiQAnHiL._SL500_BO1,204,203,200_.jpg"/>
          <p:cNvPicPr>
            <a:picLocks noChangeAspect="1" noChangeArrowheads="1"/>
          </p:cNvPicPr>
          <p:nvPr/>
        </p:nvPicPr>
        <p:blipFill>
          <a:blip r:embed="rId4"/>
          <a:srcRect/>
          <a:stretch>
            <a:fillRect/>
          </a:stretch>
        </p:blipFill>
        <p:spPr bwMode="auto">
          <a:xfrm>
            <a:off x="457200" y="2691762"/>
            <a:ext cx="515734" cy="766017"/>
          </a:xfrm>
          <a:prstGeom prst="rect">
            <a:avLst/>
          </a:prstGeom>
          <a:noFill/>
        </p:spPr>
      </p:pic>
      <p:pic>
        <p:nvPicPr>
          <p:cNvPr id="55298" name="Picture 2" descr="http://newsoffice.mit.edu/sites/mit.edu.newsoffice/files/images/2009/20091213082548-0_0.jpg"/>
          <p:cNvPicPr>
            <a:picLocks noChangeAspect="1" noChangeArrowheads="1"/>
          </p:cNvPicPr>
          <p:nvPr/>
        </p:nvPicPr>
        <p:blipFill>
          <a:blip r:embed="rId5"/>
          <a:srcRect/>
          <a:stretch>
            <a:fillRect/>
          </a:stretch>
        </p:blipFill>
        <p:spPr bwMode="auto">
          <a:xfrm>
            <a:off x="1422755" y="2691762"/>
            <a:ext cx="626172" cy="7660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5950"/>
            <a:ext cx="8229600" cy="3678238"/>
          </a:xfrm>
        </p:spPr>
        <p:txBody>
          <a:bodyPr>
            <a:normAutofit fontScale="92500" lnSpcReduction="20000"/>
          </a:bodyPr>
          <a:lstStyle/>
          <a:p>
            <a:pPr lvl="1"/>
            <a:r>
              <a:rPr lang="en-US" dirty="0" smtClean="0"/>
              <a:t>No formal general model of the economy</a:t>
            </a:r>
          </a:p>
          <a:p>
            <a:pPr lvl="1"/>
            <a:r>
              <a:rPr lang="en-US" dirty="0"/>
              <a:t>S</a:t>
            </a:r>
            <a:r>
              <a:rPr lang="en-US" dirty="0" smtClean="0"/>
              <a:t>cience and policy</a:t>
            </a:r>
            <a:r>
              <a:rPr lang="en-US" dirty="0"/>
              <a:t> </a:t>
            </a:r>
            <a:r>
              <a:rPr lang="en-US" dirty="0" smtClean="0"/>
              <a:t>interrelations too complicated for complete models</a:t>
            </a:r>
          </a:p>
          <a:p>
            <a:pPr lvl="1"/>
            <a:r>
              <a:rPr lang="en-US" dirty="0"/>
              <a:t>Mills “Theory and Half Truths” Approach: Policy needs integration into broader social and ethical </a:t>
            </a:r>
            <a:r>
              <a:rPr lang="en-US" dirty="0" smtClean="0"/>
              <a:t>considerations than can be achieved by formal models: Precepts and Theorems</a:t>
            </a:r>
            <a:endParaRPr lang="en-US" dirty="0"/>
          </a:p>
          <a:p>
            <a:pPr lvl="1"/>
            <a:r>
              <a:rPr lang="en-US" dirty="0" smtClean="0"/>
              <a:t>Strict Separation </a:t>
            </a:r>
            <a:r>
              <a:rPr lang="en-US" dirty="0"/>
              <a:t>of policy from theory and </a:t>
            </a:r>
            <a:r>
              <a:rPr lang="en-US" dirty="0" smtClean="0"/>
              <a:t>models</a:t>
            </a:r>
          </a:p>
          <a:p>
            <a:pPr lvl="1"/>
            <a:r>
              <a:rPr lang="en-US" dirty="0" smtClean="0"/>
              <a:t>In particular instances, </a:t>
            </a:r>
            <a:r>
              <a:rPr lang="en-US" dirty="0"/>
              <a:t>m</a:t>
            </a:r>
            <a:r>
              <a:rPr lang="en-US" dirty="0" smtClean="0"/>
              <a:t>odels useful as tools for solving particular problems, but need to keep broader considerations in the back of one’s mind.</a:t>
            </a:r>
          </a:p>
          <a:p>
            <a:pPr lvl="1"/>
            <a:r>
              <a:rPr lang="en-US" dirty="0" smtClean="0"/>
              <a:t>Policy: Classical liberal—freedom of individual; government should stay out of people’s lives.</a:t>
            </a:r>
          </a:p>
          <a:p>
            <a:pPr lvl="1"/>
            <a:endParaRPr lang="en-US" dirty="0" smtClean="0"/>
          </a:p>
        </p:txBody>
      </p:sp>
      <p:sp>
        <p:nvSpPr>
          <p:cNvPr id="3" name="Slide Number Placeholder 2"/>
          <p:cNvSpPr>
            <a:spLocks noGrp="1"/>
          </p:cNvSpPr>
          <p:nvPr>
            <p:ph type="sldNum" sz="quarter" idx="12"/>
          </p:nvPr>
        </p:nvSpPr>
        <p:spPr/>
        <p:txBody>
          <a:bodyPr/>
          <a:lstStyle/>
          <a:p>
            <a:fld id="{2E04493D-F705-4E84-90E6-8227083072C7}" type="slidenum">
              <a:rPr lang="en-US" smtClean="0"/>
              <a:pPr/>
              <a:t>5</a:t>
            </a:fld>
            <a:endParaRPr lang="en-US" dirty="0"/>
          </a:p>
        </p:txBody>
      </p:sp>
      <p:sp>
        <p:nvSpPr>
          <p:cNvPr id="4" name="Title 3"/>
          <p:cNvSpPr>
            <a:spLocks noGrp="1"/>
          </p:cNvSpPr>
          <p:nvPr>
            <p:ph type="title"/>
          </p:nvPr>
        </p:nvSpPr>
        <p:spPr/>
        <p:txBody>
          <a:bodyPr>
            <a:normAutofit fontScale="90000"/>
          </a:bodyPr>
          <a:lstStyle/>
          <a:p>
            <a:pPr lvl="0"/>
            <a:r>
              <a:rPr lang="en-US" dirty="0" smtClean="0"/>
              <a:t>The Dominant Classical Policy Narrative: The Invisible Hand </a:t>
            </a:r>
            <a:endParaRPr lang="en-US"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046245" y="700088"/>
            <a:ext cx="966787" cy="11858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3323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(An economist’s) conclusions, whatever be their generality and their truth, do not authorize him in adding a single syllable of advice. That privilege belongs to the writer or statesman who has considered all the causes which may promote or impede the general welfare of those whom he addresses, not to the theorist who has considered only one, though among the most important of those causes. The business of a Political Economist is neither to recommend nor to dissuade, but to state general principles, which it is fatal to neglect, but neither advisable, nor perhaps practicable, to use as the sole, or even the principle, guides in the actual conduct of affairs. (Senior 1836: 2-3)</a:t>
            </a:r>
            <a:endParaRPr lang="en-US" dirty="0" smtClean="0"/>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pPr/>
              <a:t>6</a:t>
            </a:fld>
            <a:endParaRPr lang="en-US" dirty="0"/>
          </a:p>
        </p:txBody>
      </p:sp>
      <p:sp>
        <p:nvSpPr>
          <p:cNvPr id="4" name="Title 3"/>
          <p:cNvSpPr>
            <a:spLocks noGrp="1"/>
          </p:cNvSpPr>
          <p:nvPr>
            <p:ph type="title"/>
          </p:nvPr>
        </p:nvSpPr>
        <p:spPr/>
        <p:txBody>
          <a:bodyPr>
            <a:normAutofit fontScale="90000"/>
          </a:bodyPr>
          <a:lstStyle/>
          <a:p>
            <a:pPr algn="ctr"/>
            <a:r>
              <a:rPr lang="en-US" dirty="0" smtClean="0"/>
              <a:t>Classical Economist’s Policy Narrative</a:t>
            </a:r>
            <a:endParaRPr lang="en-US" dirty="0"/>
          </a:p>
        </p:txBody>
      </p:sp>
    </p:spTree>
    <p:extLst>
      <p:ext uri="{BB962C8B-B14F-4D97-AF65-F5344CB8AC3E}">
        <p14:creationId xmlns="" xmlns:p14="http://schemas.microsoft.com/office/powerpoint/2010/main" val="407730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Economics of Control Narrative: Constrained optimization</a:t>
            </a:r>
            <a:r>
              <a:rPr lang="en-US" b="1" dirty="0" smtClean="0"/>
              <a:t>, Max </a:t>
            </a:r>
            <a:r>
              <a:rPr lang="en-US" b="1" dirty="0"/>
              <a:t>U</a:t>
            </a:r>
          </a:p>
          <a:p>
            <a:pPr lvl="1"/>
            <a:r>
              <a:rPr lang="en-US" b="1" dirty="0"/>
              <a:t>The Wonders of </a:t>
            </a:r>
            <a:r>
              <a:rPr lang="en-US" b="1" dirty="0" smtClean="0"/>
              <a:t>Voluntary Trade-the invisible hand is there, but not emphasized much</a:t>
            </a:r>
          </a:p>
          <a:p>
            <a:pPr lvl="1"/>
            <a:r>
              <a:rPr lang="en-US" b="1" dirty="0" smtClean="0"/>
              <a:t>Subject </a:t>
            </a:r>
            <a:r>
              <a:rPr lang="en-US" b="1" dirty="0"/>
              <a:t>to certain assumptions, the market will </a:t>
            </a:r>
            <a:r>
              <a:rPr lang="en-US" b="1" dirty="0" smtClean="0"/>
              <a:t>achieve desirable Pareto </a:t>
            </a:r>
            <a:r>
              <a:rPr lang="en-US" b="1" dirty="0"/>
              <a:t>optimal outcomes</a:t>
            </a:r>
          </a:p>
          <a:p>
            <a:pPr lvl="1"/>
            <a:r>
              <a:rPr lang="en-US" b="1" dirty="0"/>
              <a:t>Government ‘s role is to allow the market to do what it can, </a:t>
            </a:r>
            <a:r>
              <a:rPr lang="en-US" b="1" dirty="0" smtClean="0"/>
              <a:t>and to </a:t>
            </a:r>
            <a:r>
              <a:rPr lang="en-US" b="1" dirty="0"/>
              <a:t>maximize social welfare by correcting for market failures—externalities, </a:t>
            </a:r>
            <a:r>
              <a:rPr lang="en-US" b="1" dirty="0" smtClean="0"/>
              <a:t>monopolies with taxes and other control mechanisms. </a:t>
            </a:r>
            <a:endParaRPr lang="en-US" b="1" dirty="0"/>
          </a:p>
          <a:p>
            <a:pPr lvl="1"/>
            <a:r>
              <a:rPr lang="en-US" b="1" dirty="0"/>
              <a:t>These can be analyzed through </a:t>
            </a:r>
            <a:r>
              <a:rPr lang="en-US" b="1" dirty="0" smtClean="0"/>
              <a:t>formal models</a:t>
            </a:r>
            <a:r>
              <a:rPr lang="en-US" b="1" dirty="0"/>
              <a:t>, and one draws policy conclusions from the models. </a:t>
            </a:r>
            <a:endParaRPr lang="en-US" dirty="0"/>
          </a:p>
          <a:p>
            <a:pPr lvl="1"/>
            <a:r>
              <a:rPr lang="en-US" b="1" dirty="0" smtClean="0"/>
              <a:t>It is an Activist Policy Story—government </a:t>
            </a:r>
            <a:r>
              <a:rPr lang="en-US" b="1" dirty="0"/>
              <a:t>action is </a:t>
            </a:r>
            <a:r>
              <a:rPr lang="en-US" b="1" dirty="0" smtClean="0"/>
              <a:t>needed to maximize social welfare.</a:t>
            </a:r>
          </a:p>
          <a:p>
            <a:pPr lvl="1"/>
            <a:r>
              <a:rPr lang="en-US" b="1" dirty="0" smtClean="0"/>
              <a:t>Idealized Market result is reference point for policy. Were it not for market failures, the market result would be what we want. </a:t>
            </a:r>
            <a:endParaRPr lang="en-GB" dirty="0"/>
          </a:p>
        </p:txBody>
      </p:sp>
      <p:sp>
        <p:nvSpPr>
          <p:cNvPr id="2" name="Title 1"/>
          <p:cNvSpPr>
            <a:spLocks noGrp="1"/>
          </p:cNvSpPr>
          <p:nvPr>
            <p:ph type="title"/>
          </p:nvPr>
        </p:nvSpPr>
        <p:spPr/>
        <p:txBody>
          <a:bodyPr>
            <a:normAutofit fontScale="90000"/>
          </a:bodyPr>
          <a:lstStyle/>
          <a:p>
            <a:r>
              <a:rPr lang="en-GB" dirty="0" smtClean="0"/>
              <a:t>The current “neoclassical’ textbook economics story</a:t>
            </a:r>
            <a:endParaRPr lang="en-GB" dirty="0"/>
          </a:p>
        </p:txBody>
      </p:sp>
      <p:sp>
        <p:nvSpPr>
          <p:cNvPr id="4" name="Slide Number Placeholder 3"/>
          <p:cNvSpPr>
            <a:spLocks noGrp="1"/>
          </p:cNvSpPr>
          <p:nvPr>
            <p:ph type="sldNum" sz="quarter" idx="12"/>
          </p:nvPr>
        </p:nvSpPr>
        <p:spPr/>
        <p:txBody>
          <a:bodyPr/>
          <a:lstStyle/>
          <a:p>
            <a:fld id="{2E04493D-F705-4E84-90E6-8227083072C7}" type="slidenum">
              <a:rPr lang="en-US" smtClean="0">
                <a:solidFill>
                  <a:prstClr val="black"/>
                </a:solidFill>
              </a:rPr>
              <a:pPr/>
              <a:t>7</a:t>
            </a:fld>
            <a:endParaRPr lang="en-US" dirty="0">
              <a:solidFill>
                <a:prstClr val="black"/>
              </a:solidFill>
            </a:endParaRPr>
          </a:p>
        </p:txBody>
      </p:sp>
    </p:spTree>
    <p:extLst>
      <p:ext uri="{BB962C8B-B14F-4D97-AF65-F5344CB8AC3E}">
        <p14:creationId xmlns="" xmlns:p14="http://schemas.microsoft.com/office/powerpoint/2010/main" val="143953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These are stories of </a:t>
            </a:r>
            <a:r>
              <a:rPr lang="en-US" dirty="0" smtClean="0">
                <a:hlinkClick r:id="rId2"/>
              </a:rPr>
              <a:t>I Pencil</a:t>
            </a:r>
            <a:r>
              <a:rPr lang="en-US" dirty="0" smtClean="0"/>
              <a:t> and the Incredible Bread Machine, which relate to but do not capture classical economic policy thought.</a:t>
            </a:r>
          </a:p>
          <a:p>
            <a:endParaRPr lang="en-US" dirty="0" smtClean="0"/>
          </a:p>
          <a:p>
            <a:r>
              <a:rPr lang="en-US" dirty="0" smtClean="0"/>
              <a:t>Fundamentalist Policy advice—leave everything to the market. Keep government out. The market handles complexity.</a:t>
            </a:r>
          </a:p>
          <a:p>
            <a:endParaRPr lang="en-US" dirty="0"/>
          </a:p>
        </p:txBody>
      </p:sp>
      <p:sp>
        <p:nvSpPr>
          <p:cNvPr id="3" name="Slide Number Placeholder 2"/>
          <p:cNvSpPr>
            <a:spLocks noGrp="1"/>
          </p:cNvSpPr>
          <p:nvPr>
            <p:ph type="sldNum" sz="quarter" idx="12"/>
          </p:nvPr>
        </p:nvSpPr>
        <p:spPr/>
        <p:txBody>
          <a:bodyPr/>
          <a:lstStyle/>
          <a:p>
            <a:fld id="{2E04493D-F705-4E84-90E6-8227083072C7}" type="slidenum">
              <a:rPr lang="en-US" smtClean="0">
                <a:solidFill>
                  <a:prstClr val="black"/>
                </a:solidFill>
              </a:rPr>
              <a:pPr/>
              <a:t>8</a:t>
            </a:fld>
            <a:endParaRPr lang="en-US" dirty="0">
              <a:solidFill>
                <a:prstClr val="black"/>
              </a:solidFill>
            </a:endParaRPr>
          </a:p>
        </p:txBody>
      </p:sp>
      <p:sp>
        <p:nvSpPr>
          <p:cNvPr id="4" name="Title 3"/>
          <p:cNvSpPr>
            <a:spLocks noGrp="1"/>
          </p:cNvSpPr>
          <p:nvPr>
            <p:ph type="title"/>
          </p:nvPr>
        </p:nvSpPr>
        <p:spPr>
          <a:xfrm>
            <a:off x="457200" y="145473"/>
            <a:ext cx="8229600" cy="1143000"/>
          </a:xfrm>
        </p:spPr>
        <p:txBody>
          <a:bodyPr>
            <a:normAutofit fontScale="90000"/>
          </a:bodyPr>
          <a:lstStyle/>
          <a:p>
            <a:pPr algn="ctr"/>
            <a:r>
              <a:rPr lang="en-US" dirty="0" smtClean="0"/>
              <a:t>The Market Fundamentalist Alternative</a:t>
            </a:r>
            <a:endParaRPr lang="en-US" dirty="0"/>
          </a:p>
        </p:txBody>
      </p:sp>
      <p:pic>
        <p:nvPicPr>
          <p:cNvPr id="1027" name="Picture 4" descr="I Pencil"/>
          <p:cNvPicPr>
            <a:picLocks noChangeAspect="1" noChangeArrowheads="1"/>
          </p:cNvPicPr>
          <p:nvPr/>
        </p:nvPicPr>
        <p:blipFill>
          <a:blip r:embed="rId3"/>
          <a:srcRect/>
          <a:stretch>
            <a:fillRect/>
          </a:stretch>
        </p:blipFill>
        <p:spPr bwMode="auto">
          <a:xfrm>
            <a:off x="699655" y="4963608"/>
            <a:ext cx="3418262" cy="1444336"/>
          </a:xfrm>
          <a:prstGeom prst="rect">
            <a:avLst/>
          </a:prstGeom>
          <a:noFill/>
          <a:ln w="9525">
            <a:noFill/>
            <a:miter lim="800000"/>
            <a:headEnd/>
            <a:tailEnd/>
          </a:ln>
        </p:spPr>
      </p:pic>
      <p:pic>
        <p:nvPicPr>
          <p:cNvPr id="1028" name="Picture 1" descr="http://ecx.images-amazon.com/images/I/51aBBbrOTNL.jpg"/>
          <p:cNvPicPr>
            <a:picLocks noChangeAspect="1" noChangeArrowheads="1"/>
          </p:cNvPicPr>
          <p:nvPr/>
        </p:nvPicPr>
        <p:blipFill>
          <a:blip r:embed="rId4"/>
          <a:srcRect/>
          <a:stretch>
            <a:fillRect/>
          </a:stretch>
        </p:blipFill>
        <p:spPr bwMode="auto">
          <a:xfrm>
            <a:off x="7425462" y="4766846"/>
            <a:ext cx="1587570" cy="2091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Textbooks, such as mine, try to walk between the two. (because we want to sell books)</a:t>
            </a:r>
          </a:p>
          <a:p>
            <a:r>
              <a:rPr lang="en-US" b="1" dirty="0" smtClean="0"/>
              <a:t>Designed around “control model” but with some addenda</a:t>
            </a:r>
          </a:p>
          <a:p>
            <a:r>
              <a:rPr lang="en-US" b="1" dirty="0" smtClean="0"/>
              <a:t>Accepts that people are rational, utility maximizers, and firms are profit maximizers</a:t>
            </a:r>
            <a:endParaRPr lang="en-US" b="1" dirty="0"/>
          </a:p>
          <a:p>
            <a:r>
              <a:rPr lang="en-US" b="1" dirty="0" smtClean="0"/>
              <a:t>Policy </a:t>
            </a:r>
            <a:r>
              <a:rPr lang="en-US" b="1" dirty="0"/>
              <a:t>Debate is between Government Failure and Market Failure. Empirical evidence generally too weak to answer it so debate is unresolved in practice, but in principle, it could be resolved</a:t>
            </a:r>
            <a:r>
              <a:rPr lang="en-US" b="1" dirty="0" smtClean="0"/>
              <a:t>. So you frame the issue as a maximization problem with a controller.</a:t>
            </a:r>
            <a:endParaRPr lang="en-US" dirty="0"/>
          </a:p>
          <a:p>
            <a:endParaRPr lang="en-US" dirty="0"/>
          </a:p>
        </p:txBody>
      </p:sp>
      <p:sp>
        <p:nvSpPr>
          <p:cNvPr id="4" name="Title 3"/>
          <p:cNvSpPr>
            <a:spLocks noGrp="1"/>
          </p:cNvSpPr>
          <p:nvPr>
            <p:ph type="title"/>
          </p:nvPr>
        </p:nvSpPr>
        <p:spPr/>
        <p:txBody>
          <a:bodyPr>
            <a:normAutofit fontScale="90000"/>
          </a:bodyPr>
          <a:lstStyle/>
          <a:p>
            <a:pPr algn="ctr"/>
            <a:r>
              <a:rPr lang="en-US" dirty="0" smtClean="0"/>
              <a:t>Textbooks lean toward the Control Policy Alternative</a:t>
            </a:r>
            <a:endParaRPr lang="en-US" dirty="0"/>
          </a:p>
        </p:txBody>
      </p:sp>
      <p:sp>
        <p:nvSpPr>
          <p:cNvPr id="5" name="Slide Number Placeholder 4"/>
          <p:cNvSpPr>
            <a:spLocks noGrp="1"/>
          </p:cNvSpPr>
          <p:nvPr>
            <p:ph type="sldNum" sz="quarter" idx="12"/>
          </p:nvPr>
        </p:nvSpPr>
        <p:spPr/>
        <p:txBody>
          <a:bodyPr/>
          <a:lstStyle/>
          <a:p>
            <a:fld id="{2E04493D-F705-4E84-90E6-8227083072C7}" type="slidenum">
              <a:rPr lang="en-US" smtClean="0">
                <a:solidFill>
                  <a:prstClr val="black"/>
                </a:solidFill>
              </a:rPr>
              <a:pPr/>
              <a:t>9</a:t>
            </a:fld>
            <a:endParaRPr lang="en-US" dirty="0">
              <a:solidFill>
                <a:prstClr val="black"/>
              </a:solidFill>
            </a:endParaRPr>
          </a:p>
        </p:txBody>
      </p:sp>
    </p:spTree>
    <p:extLst>
      <p:ext uri="{BB962C8B-B14F-4D97-AF65-F5344CB8AC3E}">
        <p14:creationId xmlns="" xmlns:p14="http://schemas.microsoft.com/office/powerpoint/2010/main" val="1757256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3042</TotalTime>
  <Words>3284</Words>
  <Application>Microsoft Office PowerPoint</Application>
  <PresentationFormat>On-screen Show (4:3)</PresentationFormat>
  <Paragraphs>198</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Complexity and the Art of Public Policy Dave Colander Distinguished College Professor Middlebury College</vt:lpstr>
      <vt:lpstr>What is Complexity Economics and how does it differ from Standard Economics?</vt:lpstr>
      <vt:lpstr>What Caused the Change?</vt:lpstr>
      <vt:lpstr>The focus of the textbook story has evolved over time and is still evolving. These changes are generally imperceptible as they occur. “Schools of thought” are designations that are put on by later writers that capture evolutionary changes. </vt:lpstr>
      <vt:lpstr>The Dominant Classical Policy Narrative: The Invisible Hand </vt:lpstr>
      <vt:lpstr>Classical Economist’s Policy Narrative</vt:lpstr>
      <vt:lpstr>The current “neoclassical’ textbook economics story</vt:lpstr>
      <vt:lpstr>The Market Fundamentalist Alternative</vt:lpstr>
      <vt:lpstr>Textbooks lean toward the Control Policy Alternative</vt:lpstr>
      <vt:lpstr>What got pushed out of the policy story</vt:lpstr>
      <vt:lpstr>The complexity policy frame alternative</vt:lpstr>
      <vt:lpstr>The Complexity Policy Framework</vt:lpstr>
      <vt:lpstr>Role of Government in the Control and the Complexity Frames Control vs. Influence</vt:lpstr>
      <vt:lpstr>Complexity Frame focuses on Problems of Formation; Standard Frame focuses on Problems of Allocation</vt:lpstr>
      <vt:lpstr>Economic Policy Approaches and Medical policy</vt:lpstr>
      <vt:lpstr>How can government have a positive influence?</vt:lpstr>
      <vt:lpstr>Complexity Policy focused on meta policy—influencing the economic environment</vt:lpstr>
      <vt:lpstr>Complexity frame opens new policy options</vt:lpstr>
      <vt:lpstr>Some Complexity Distribution Policies to Explore</vt:lpstr>
      <vt:lpstr>John Stuart Mill’s Defense of Private Property</vt:lpstr>
      <vt:lpstr>An Example of Non optimal Property rights</vt:lpstr>
      <vt:lpstr>Complexity Policy is an Activist Laissez Faire Policy </vt:lpstr>
      <vt:lpstr>Creating an ecostructure conducive to social goals: For benefit institutions</vt:lpstr>
      <vt:lpstr>CLASSICAL ECONOMISTS SAW FOR-PROFIT CAPITALISM AS A STEPPING STONE, NOT AN END IN ITSELF</vt:lpstr>
      <vt:lpstr>DOING WELL AND DOING GOOD</vt:lpstr>
      <vt:lpstr>FOR-BENEFIT CORPORATIONS BUILD SOCIAL GOALS INTO A COMPANY’S DNA</vt:lpstr>
      <vt:lpstr>MILTON FRIEDMAN COULD SUPPORT FOR-BENEFIT FIRMS AS COULD ANY CLASSICAL LIBERTARIAN</vt:lpstr>
      <vt:lpstr>ENTREPRENEURS WANT TO DO GOOD</vt:lpstr>
      <vt:lpstr>Principles Based Regulation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Laissez Faire Activism</dc:title>
  <dc:creator>roland kupers</dc:creator>
  <cp:lastModifiedBy>Dave</cp:lastModifiedBy>
  <cp:revision>96</cp:revision>
  <cp:lastPrinted>2013-11-03T16:22:31Z</cp:lastPrinted>
  <dcterms:created xsi:type="dcterms:W3CDTF">2013-07-13T12:46:44Z</dcterms:created>
  <dcterms:modified xsi:type="dcterms:W3CDTF">2015-04-29T20:02:59Z</dcterms:modified>
</cp:coreProperties>
</file>