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0" r:id="rId5"/>
    <p:sldId id="261" r:id="rId6"/>
    <p:sldId id="275" r:id="rId7"/>
    <p:sldId id="262" r:id="rId8"/>
    <p:sldId id="263" r:id="rId9"/>
    <p:sldId id="264" r:id="rId10"/>
    <p:sldId id="27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13" autoAdjust="0"/>
  </p:normalViewPr>
  <p:slideViewPr>
    <p:cSldViewPr>
      <p:cViewPr varScale="1">
        <p:scale>
          <a:sx n="85" d="100"/>
          <a:sy n="85" d="100"/>
        </p:scale>
        <p:origin x="4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58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6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3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7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7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9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9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7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93DE-AA20-4BE2-B233-5F5A44BC775F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E377-4493-4952-80E3-C35C7F2180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1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24744"/>
            <a:ext cx="8712968" cy="3384375"/>
          </a:xfrm>
        </p:spPr>
        <p:txBody>
          <a:bodyPr>
            <a:normAutofit/>
          </a:bodyPr>
          <a:lstStyle/>
          <a:p>
            <a:r>
              <a:rPr lang="en-CA" sz="3200" dirty="0">
                <a:latin typeface="Calibri" panose="020F0502020204030204" pitchFamily="34" charset="0"/>
              </a:rPr>
              <a:t>Compulsory Licensing: Evidence </a:t>
            </a:r>
            <a:r>
              <a:rPr lang="en-CA" sz="3200" dirty="0" smtClean="0">
                <a:latin typeface="Calibri" panose="020F0502020204030204" pitchFamily="34" charset="0"/>
              </a:rPr>
              <a:t>from</a:t>
            </a:r>
            <a:br>
              <a:rPr lang="en-CA" sz="3200" dirty="0" smtClean="0">
                <a:latin typeface="Calibri" panose="020F0502020204030204" pitchFamily="34" charset="0"/>
              </a:rPr>
            </a:br>
            <a:r>
              <a:rPr lang="en-CA" sz="3200" dirty="0" smtClean="0">
                <a:latin typeface="Calibri" panose="020F0502020204030204" pitchFamily="34" charset="0"/>
              </a:rPr>
              <a:t>the Trading </a:t>
            </a:r>
            <a:r>
              <a:rPr lang="en-CA" sz="3200" dirty="0">
                <a:latin typeface="Calibri" panose="020F0502020204030204" pitchFamily="34" charset="0"/>
              </a:rPr>
              <a:t>with the Enemy Act</a:t>
            </a:r>
            <a:br>
              <a:rPr lang="en-CA" sz="3200" dirty="0">
                <a:latin typeface="Calibri" panose="020F0502020204030204" pitchFamily="34" charset="0"/>
              </a:rPr>
            </a:br>
            <a:r>
              <a:rPr lang="en-CA" sz="3200" dirty="0">
                <a:latin typeface="Calibri" panose="020F0502020204030204" pitchFamily="34" charset="0"/>
              </a:rPr>
              <a:t/>
            </a:r>
            <a:br>
              <a:rPr lang="en-CA" sz="3200" dirty="0">
                <a:latin typeface="Calibri" panose="020F0502020204030204" pitchFamily="34" charset="0"/>
              </a:rPr>
            </a:br>
            <a:r>
              <a:rPr lang="en-CA" sz="3200" dirty="0">
                <a:latin typeface="Calibri" panose="020F0502020204030204" pitchFamily="34" charset="0"/>
              </a:rPr>
              <a:t>Moser and </a:t>
            </a:r>
            <a:r>
              <a:rPr lang="en-CA" sz="3200" dirty="0" err="1">
                <a:latin typeface="Calibri" panose="020F0502020204030204" pitchFamily="34" charset="0"/>
              </a:rPr>
              <a:t>Voena</a:t>
            </a:r>
            <a:r>
              <a:rPr lang="en-CA" sz="3200" dirty="0">
                <a:latin typeface="Calibri" panose="020F0502020204030204" pitchFamily="34" charset="0"/>
              </a:rPr>
              <a:t/>
            </a:r>
            <a:br>
              <a:rPr lang="en-CA" sz="3200" dirty="0">
                <a:latin typeface="Calibri" panose="020F0502020204030204" pitchFamily="34" charset="0"/>
              </a:rPr>
            </a:br>
            <a:r>
              <a:rPr lang="en-CA" sz="3200" dirty="0">
                <a:latin typeface="Calibri" panose="020F0502020204030204" pitchFamily="34" charset="0"/>
              </a:rPr>
              <a:t>AER 2012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1706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88640"/>
                <a:ext cx="8856984" cy="6669360"/>
              </a:xfrm>
            </p:spPr>
            <p:txBody>
              <a:bodyPr>
                <a:noAutofit/>
              </a:bodyPr>
              <a:lstStyle/>
              <a:p>
                <a:pPr marL="109728" indent="0" algn="l"/>
                <a:r>
                  <a:rPr lang="en-CA" sz="2400" dirty="0" smtClean="0">
                    <a:latin typeface="Calibri" panose="020F0502020204030204" pitchFamily="34" charset="0"/>
                  </a:rPr>
                  <a:t/>
                </a:r>
                <a:br>
                  <a:rPr lang="en-CA" sz="2400" dirty="0" smtClean="0">
                    <a:latin typeface="Calibri" panose="020F0502020204030204" pitchFamily="34" charset="0"/>
                  </a:rPr>
                </a:br>
                <a:r>
                  <a:rPr lang="en-CA" sz="2400" dirty="0" smtClean="0">
                    <a:latin typeface="Calibri" panose="020F0502020204030204" pitchFamily="34" charset="0"/>
                  </a:rPr>
                  <a:t>Concern:  Temporary absence of German competitors from US markets may have encouraged domestic invention independently of TWEA.  Explain why we might expect that.</a:t>
                </a:r>
                <a:br>
                  <a:rPr lang="en-CA" sz="2400" dirty="0" smtClean="0">
                    <a:latin typeface="Calibri" panose="020F0502020204030204" pitchFamily="34" charset="0"/>
                  </a:rPr>
                </a:br>
                <a:r>
                  <a:rPr lang="en-CA" sz="2400" dirty="0">
                    <a:latin typeface="Calibri" panose="020F0502020204030204" pitchFamily="34" charset="0"/>
                  </a:rPr>
                  <a:t/>
                </a:r>
                <a:br>
                  <a:rPr lang="en-CA" sz="2400" dirty="0">
                    <a:latin typeface="Calibri" panose="020F0502020204030204" pitchFamily="34" charset="0"/>
                  </a:rPr>
                </a:br>
                <a:r>
                  <a:rPr lang="en-CA" sz="2400" dirty="0" smtClean="0">
                    <a:latin typeface="Calibri" panose="020F0502020204030204" pitchFamily="34" charset="0"/>
                  </a:rPr>
                  <a:t>To test, M&amp;V take two approaches: </a:t>
                </a:r>
                <a:br>
                  <a:rPr lang="en-CA" sz="2400" dirty="0" smtClean="0">
                    <a:latin typeface="Calibri" panose="020F0502020204030204" pitchFamily="34" charset="0"/>
                  </a:rPr>
                </a:br>
                <a:r>
                  <a:rPr lang="en-CA" sz="2400" dirty="0" smtClean="0">
                    <a:latin typeface="Calibri" panose="020F0502020204030204" pitchFamily="34" charset="0"/>
                  </a:rPr>
                  <a:t>1.  triple difference specification comparing changes in annual patents by US inventors with all other non-German inventors across treated and untreated subclasses before and after TWEA</a:t>
                </a:r>
                <a:br>
                  <a:rPr lang="en-CA" sz="2400" dirty="0" smtClean="0">
                    <a:latin typeface="Calibri" panose="020F0502020204030204" pitchFamily="34" charset="0"/>
                  </a:rPr>
                </a:br>
                <a:r>
                  <a:rPr lang="en-CA" sz="2400" dirty="0">
                    <a:latin typeface="Calibri" panose="020F0502020204030204" pitchFamily="34" charset="0"/>
                  </a:rPr>
                  <a:t/>
                </a:r>
                <a:br>
                  <a:rPr lang="en-CA" sz="2400" dirty="0">
                    <a:latin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𝑃𝑎𝑡𝑒𝑛𝑡𝑠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𝑈𝑆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𝑈𝑆𝐴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𝑇𝑟𝑒𝑎𝑡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𝑌𝑒𝑎𝑟𝑃𝑜𝑠𝑡𝑇𝑊𝐸𝐴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𝑈𝑆𝐴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𝑇𝑟𝑒𝑎𝑡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𝑈𝑆𝐴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𝑌𝑒𝑎𝑟𝑃𝑜𝑠𝑡𝑇𝑊𝐸𝐴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𝑈𝑆𝐴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𝑇𝑟𝑒𝑎𝑡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𝑌𝑒𝑎𝑟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𝑜𝑠𝑡𝑇𝑊𝐸𝐴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𝑐𝑡</m:t>
                          </m:r>
                        </m:sub>
                      </m:sSub>
                    </m:oMath>
                  </m:oMathPara>
                </a14:m>
                <a:r>
                  <a:rPr lang="en-GB" sz="2400" dirty="0"/>
                  <a:t/>
                </a:r>
                <a:br>
                  <a:rPr lang="en-GB" sz="2400" dirty="0"/>
                </a:br>
                <a:r>
                  <a:rPr lang="en-GB" sz="2400" dirty="0"/>
                  <a:t/>
                </a:r>
                <a:br>
                  <a:rPr lang="en-GB" sz="2400" dirty="0"/>
                </a:br>
                <a:r>
                  <a:rPr lang="en-CA" sz="2400" dirty="0" smtClean="0">
                    <a:latin typeface="Calibri" panose="020F0502020204030204" pitchFamily="34" charset="0"/>
                  </a:rPr>
                  <a:t>2. DID using patents by French inventors as if they were treated -- a placebo test -- and find no effects</a:t>
                </a:r>
                <a:br>
                  <a:rPr lang="en-CA" sz="2400" dirty="0" smtClean="0">
                    <a:latin typeface="Calibri" panose="020F0502020204030204" pitchFamily="34" charset="0"/>
                  </a:rPr>
                </a:br>
                <a:r>
                  <a:rPr lang="en-CA" sz="2400" dirty="0">
                    <a:latin typeface="Calibri" panose="020F0502020204030204" pitchFamily="34" charset="0"/>
                  </a:rPr>
                  <a:t/>
                </a:r>
                <a:br>
                  <a:rPr lang="en-CA" sz="2400" dirty="0">
                    <a:latin typeface="Calibri" panose="020F0502020204030204" pitchFamily="34" charset="0"/>
                  </a:rPr>
                </a:br>
                <a:endParaRPr lang="en-GB" sz="2400" dirty="0">
                  <a:latin typeface="+mn-lt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88640"/>
                <a:ext cx="8856984" cy="66693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56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108832" cy="565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46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39114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Use number of enemy patents as IV for licensed patents. Highly correlated and should not affect domestic invention directly (unless via competition?)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7929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3304"/>
            <a:ext cx="796336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59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669360"/>
          </a:xfrm>
        </p:spPr>
        <p:txBody>
          <a:bodyPr>
            <a:noAutofit/>
          </a:bodyPr>
          <a:lstStyle/>
          <a:p>
            <a:pPr marL="109728" indent="0" algn="l"/>
            <a:r>
              <a:rPr lang="en-CA" sz="2400" b="1" dirty="0" smtClean="0">
                <a:latin typeface="Calibri" panose="020F0502020204030204" pitchFamily="34" charset="0"/>
              </a:rPr>
              <a:t>Research </a:t>
            </a:r>
            <a:r>
              <a:rPr lang="en-CA" sz="2400" b="1" dirty="0">
                <a:latin typeface="Calibri" panose="020F0502020204030204" pitchFamily="34" charset="0"/>
              </a:rPr>
              <a:t>Question</a:t>
            </a:r>
            <a:r>
              <a:rPr lang="en-CA" sz="2400" dirty="0">
                <a:latin typeface="Calibri" panose="020F0502020204030204" pitchFamily="34" charset="0"/>
              </a:rPr>
              <a:t>:  How </a:t>
            </a:r>
            <a:r>
              <a:rPr lang="en-CA" sz="2400" dirty="0" smtClean="0">
                <a:latin typeface="Calibri" panose="020F0502020204030204" pitchFamily="34" charset="0"/>
              </a:rPr>
              <a:t>does compulsory licensing of patents  affect subsequent innovation by firms in the chemical sector?</a:t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 smtClean="0">
                <a:latin typeface="Calibri" panose="020F0502020204030204" pitchFamily="34" charset="0"/>
              </a:rPr>
              <a:t>What are the channels through which the effect operates: e.g. knowledge spillovers, learning by doing, broader education and upskilling of scientists due to knowledge spillovers, others? </a:t>
            </a:r>
            <a:r>
              <a:rPr lang="en-CA" sz="2400" b="1" dirty="0">
                <a:latin typeface="Calibri" panose="020F0502020204030204" pitchFamily="34" charset="0"/>
              </a:rPr>
              <a:t/>
            </a:r>
            <a:br>
              <a:rPr lang="en-CA" sz="2400" b="1" dirty="0">
                <a:latin typeface="Calibri" panose="020F0502020204030204" pitchFamily="34" charset="0"/>
              </a:rPr>
            </a:br>
            <a:r>
              <a:rPr lang="en-CA" sz="2400" b="1" dirty="0" smtClean="0">
                <a:latin typeface="Calibri" panose="020F0502020204030204" pitchFamily="34" charset="0"/>
              </a:rPr>
              <a:t/>
            </a:r>
            <a:br>
              <a:rPr lang="en-CA" sz="2400" b="1" dirty="0" smtClean="0">
                <a:latin typeface="Calibri" panose="020F0502020204030204" pitchFamily="34" charset="0"/>
              </a:rPr>
            </a:br>
            <a:r>
              <a:rPr lang="en-CA" sz="2400" b="1" dirty="0" smtClean="0">
                <a:latin typeface="Calibri" panose="020F0502020204030204" pitchFamily="34" charset="0"/>
              </a:rPr>
              <a:t>Empirical </a:t>
            </a:r>
            <a:r>
              <a:rPr lang="en-CA" sz="2400" b="1" dirty="0">
                <a:latin typeface="Calibri" panose="020F0502020204030204" pitchFamily="34" charset="0"/>
              </a:rPr>
              <a:t>Implementation</a:t>
            </a:r>
            <a:r>
              <a:rPr lang="en-CA" sz="2400" dirty="0">
                <a:latin typeface="Calibri" panose="020F0502020204030204" pitchFamily="34" charset="0"/>
              </a:rPr>
              <a:t>:</a:t>
            </a:r>
            <a:r>
              <a:rPr lang="en-CA" sz="2400" b="1" dirty="0">
                <a:latin typeface="Calibri" panose="020F0502020204030204" pitchFamily="34" charset="0"/>
              </a:rPr>
              <a:t> </a:t>
            </a:r>
            <a:r>
              <a:rPr lang="en-CA" sz="2400" dirty="0" smtClean="0">
                <a:latin typeface="Calibri" panose="020F0502020204030204" pitchFamily="34" charset="0"/>
              </a:rPr>
              <a:t>Studies the TWEA in 1917 which confiscated German (and other Axis power) chemical patents and passed them to the US Chemical Foundation for on-licensing to US firms – the “treated patent subclasses”.  Diff-in-Diff analysis comparing subsequent patenting in the treated group with subclasses where no licensing occurred. </a:t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>
                <a:latin typeface="Calibri" panose="020F0502020204030204" pitchFamily="34" charset="0"/>
              </a:rPr>
              <a:t/>
            </a:r>
            <a:br>
              <a:rPr lang="en-CA" sz="2400" dirty="0">
                <a:latin typeface="Calibri" panose="020F0502020204030204" pitchFamily="34" charset="0"/>
              </a:rPr>
            </a:br>
            <a:r>
              <a:rPr lang="en-CA" sz="2400" b="1" dirty="0">
                <a:latin typeface="Calibri" panose="020F0502020204030204" pitchFamily="34" charset="0"/>
              </a:rPr>
              <a:t>Main identification </a:t>
            </a:r>
            <a:r>
              <a:rPr lang="en-CA" sz="2400" b="1" dirty="0" smtClean="0">
                <a:latin typeface="Calibri" panose="020F0502020204030204" pitchFamily="34" charset="0"/>
              </a:rPr>
              <a:t>issue: </a:t>
            </a:r>
            <a:r>
              <a:rPr lang="en-CA" sz="2400" dirty="0" smtClean="0">
                <a:latin typeface="Calibri" panose="020F0502020204030204" pitchFamily="34" charset="0"/>
              </a:rPr>
              <a:t> </a:t>
            </a:r>
            <a:r>
              <a:rPr lang="en-CA" sz="2400" dirty="0">
                <a:latin typeface="Calibri" panose="020F0502020204030204" pitchFamily="34" charset="0"/>
              </a:rPr>
              <a:t/>
            </a:r>
            <a:br>
              <a:rPr lang="en-CA" sz="2400" dirty="0">
                <a:latin typeface="Calibri" panose="020F0502020204030204" pitchFamily="34" charset="0"/>
              </a:rPr>
            </a:br>
            <a:r>
              <a:rPr lang="en-CA" sz="2400" dirty="0">
                <a:latin typeface="Calibri" panose="020F0502020204030204" pitchFamily="34" charset="0"/>
              </a:rPr>
              <a:t>1. </a:t>
            </a:r>
            <a:r>
              <a:rPr lang="en-CA" sz="2400" dirty="0" smtClean="0">
                <a:latin typeface="Calibri" panose="020F0502020204030204" pitchFamily="34" charset="0"/>
              </a:rPr>
              <a:t>Was </a:t>
            </a:r>
            <a:r>
              <a:rPr lang="en-CA" sz="2400" dirty="0">
                <a:latin typeface="Calibri" panose="020F0502020204030204" pitchFamily="34" charset="0"/>
              </a:rPr>
              <a:t>licensing (“treatment) random, or was it in areas where US firms were weak before TWEA and/or where demand for domestic chemical patents was stronger? 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607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669360"/>
          </a:xfrm>
        </p:spPr>
        <p:txBody>
          <a:bodyPr>
            <a:noAutofit/>
          </a:bodyPr>
          <a:lstStyle/>
          <a:p>
            <a:pPr marL="109728" algn="l"/>
            <a:r>
              <a:rPr lang="en-CA" sz="2400" b="1" dirty="0" smtClean="0">
                <a:latin typeface="Calibri" panose="020F0502020204030204" pitchFamily="34" charset="0"/>
              </a:rPr>
              <a:t/>
            </a:r>
            <a:br>
              <a:rPr lang="en-CA" sz="2400" b="1" dirty="0" smtClean="0">
                <a:latin typeface="Calibri" panose="020F0502020204030204" pitchFamily="34" charset="0"/>
              </a:rPr>
            </a:br>
            <a:r>
              <a:rPr lang="en-CA" sz="2400" b="1" dirty="0">
                <a:latin typeface="Calibri" panose="020F0502020204030204" pitchFamily="34" charset="0"/>
              </a:rPr>
              <a:t/>
            </a:r>
            <a:br>
              <a:rPr lang="en-CA" sz="2400" b="1" dirty="0">
                <a:latin typeface="Calibri" panose="020F0502020204030204" pitchFamily="34" charset="0"/>
              </a:rPr>
            </a:br>
            <a:r>
              <a:rPr lang="en-CA" sz="2400" b="1" dirty="0" smtClean="0">
                <a:latin typeface="Calibri" panose="020F0502020204030204" pitchFamily="34" charset="0"/>
              </a:rPr>
              <a:t/>
            </a:r>
            <a:br>
              <a:rPr lang="en-CA" sz="2400" b="1" dirty="0" smtClean="0">
                <a:latin typeface="Calibri" panose="020F0502020204030204" pitchFamily="34" charset="0"/>
              </a:rPr>
            </a:br>
            <a:r>
              <a:rPr lang="en-CA" sz="2400" b="1" dirty="0" smtClean="0">
                <a:latin typeface="Calibri" panose="020F0502020204030204" pitchFamily="34" charset="0"/>
              </a:rPr>
              <a:t>Data</a:t>
            </a:r>
            <a:r>
              <a:rPr lang="en-CA" sz="2400" dirty="0" smtClean="0">
                <a:latin typeface="Calibri" panose="020F0502020204030204" pitchFamily="34" charset="0"/>
              </a:rPr>
              <a:t>:</a:t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>
                <a:latin typeface="Calibri" panose="020F0502020204030204" pitchFamily="34" charset="0"/>
              </a:rPr>
              <a:t/>
            </a:r>
            <a:br>
              <a:rPr lang="en-CA" sz="2400" dirty="0">
                <a:latin typeface="Calibri" panose="020F0502020204030204" pitchFamily="34" charset="0"/>
              </a:rPr>
            </a:br>
            <a:r>
              <a:rPr lang="en-CA" sz="2400" dirty="0" smtClean="0">
                <a:latin typeface="Calibri" panose="020F0502020204030204" pitchFamily="34" charset="0"/>
              </a:rPr>
              <a:t>Treatment group:  727 enemy-owned chemical patents licensed to at least one of 326 U.S. firms from 1919-1926. They belong to 336 primary and secondary subclasses.</a:t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 smtClean="0">
                <a:latin typeface="Calibri" panose="020F0502020204030204" pitchFamily="34" charset="0"/>
              </a:rPr>
              <a:t/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 smtClean="0">
                <a:latin typeface="Calibri" panose="020F0502020204030204" pitchFamily="34" charset="0"/>
              </a:rPr>
              <a:t>Most subclasses received one license, but some more (Figure 2)</a:t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 smtClean="0">
                <a:latin typeface="Calibri" panose="020F0502020204030204" pitchFamily="34" charset="0"/>
              </a:rPr>
              <a:t>Remaining life of patents licensed varied (Figure 3)</a:t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 smtClean="0">
                <a:latin typeface="Calibri" panose="020F0502020204030204" pitchFamily="34" charset="0"/>
              </a:rPr>
              <a:t/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 smtClean="0">
                <a:latin typeface="Calibri" panose="020F0502020204030204" pitchFamily="34" charset="0"/>
              </a:rPr>
              <a:t>Outcome: 129k US patents 1875-1945 in 19 patent classes within chemicals that received at least one compulsory license under TWEA  </a:t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>
                <a:latin typeface="Calibri" panose="020F0502020204030204" pitchFamily="34" charset="0"/>
              </a:rPr>
              <a:t/>
            </a:r>
            <a:br>
              <a:rPr lang="en-CA" sz="2400" dirty="0">
                <a:latin typeface="Calibri" panose="020F0502020204030204" pitchFamily="34" charset="0"/>
              </a:rPr>
            </a:br>
            <a:r>
              <a:rPr lang="en-CA" sz="2400" dirty="0" smtClean="0">
                <a:latin typeface="Calibri" panose="020F0502020204030204" pitchFamily="34" charset="0"/>
              </a:rPr>
              <a:t>Comment: M&amp;V assume that the effect of license in subclass j is only on later innovation in that subclass. No consideration of potential spillovers to other (related) subclasses. Could address exploiting </a:t>
            </a:r>
            <a:r>
              <a:rPr lang="en-CA" sz="2400" dirty="0" err="1" smtClean="0">
                <a:latin typeface="Calibri" panose="020F0502020204030204" pitchFamily="34" charset="0"/>
              </a:rPr>
              <a:t>Mahalonobis</a:t>
            </a:r>
            <a:r>
              <a:rPr lang="en-CA" sz="2400" dirty="0" smtClean="0">
                <a:latin typeface="Calibri" panose="020F0502020204030204" pitchFamily="34" charset="0"/>
              </a:rPr>
              <a:t> proximity measure for subclasses (as in BSV, 2013) </a:t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>
                <a:latin typeface="Calibri" panose="020F0502020204030204" pitchFamily="34" charset="0"/>
              </a:rPr>
              <a:t/>
            </a:r>
            <a:br>
              <a:rPr lang="en-CA" sz="2400" dirty="0">
                <a:latin typeface="Calibri" panose="020F0502020204030204" pitchFamily="34" charset="0"/>
              </a:rPr>
            </a:br>
            <a:r>
              <a:rPr lang="en-CA" sz="2400" dirty="0" smtClean="0">
                <a:latin typeface="Calibri" panose="020F0502020204030204" pitchFamily="34" charset="0"/>
              </a:rPr>
              <a:t/>
            </a:r>
            <a:br>
              <a:rPr lang="en-CA" sz="2400" dirty="0" smtClean="0">
                <a:latin typeface="Calibri" panose="020F0502020204030204" pitchFamily="34" charset="0"/>
              </a:rPr>
            </a:br>
            <a:r>
              <a:rPr lang="en-CA" sz="2400" dirty="0">
                <a:latin typeface="Calibri" panose="020F0502020204030204" pitchFamily="34" charset="0"/>
              </a:rPr>
              <a:t/>
            </a:r>
            <a:br>
              <a:rPr lang="en-CA" sz="2400" dirty="0">
                <a:latin typeface="Calibri" panose="020F0502020204030204" pitchFamily="34" charset="0"/>
              </a:rPr>
            </a:b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67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2527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733256"/>
            <a:ext cx="866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German patenting rebounded after WWI, but less rapidly in the treated classes.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983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6017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5536" y="253097"/>
                <a:ext cx="8568952" cy="2187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Basic econometric specification:</a:t>
                </a:r>
                <a:br>
                  <a:rPr lang="en-CA" sz="2000" b="1" dirty="0"/>
                </a:br>
                <a:r>
                  <a:rPr lang="en-CA" sz="2000" dirty="0"/>
                  <a:t/>
                </a:r>
                <a:br>
                  <a:rPr lang="en-CA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/>
                        <m:t>𝑃𝑎𝑡𝑒𝑛𝑡𝑠</m:t>
                      </m:r>
                      <m:sSub>
                        <m:sSubPr>
                          <m:ctrlPr>
                            <a:rPr lang="en-GB" sz="2000" i="1"/>
                          </m:ctrlPr>
                        </m:sSubPr>
                        <m:e>
                          <m:r>
                            <a:rPr lang="en-GB" sz="2000" i="1"/>
                            <m:t>𝑈𝑆</m:t>
                          </m:r>
                        </m:e>
                        <m:sub>
                          <m:r>
                            <a:rPr lang="en-GB" sz="2000" i="1"/>
                            <m:t>𝑐𝑡</m:t>
                          </m:r>
                        </m:sub>
                      </m:sSub>
                      <m:r>
                        <a:rPr lang="en-GB" sz="2000" i="1"/>
                        <m:t>=</m:t>
                      </m:r>
                      <m:r>
                        <m:rPr>
                          <m:sty m:val="p"/>
                        </m:rPr>
                        <a:rPr lang="el-GR" sz="2000" i="1"/>
                        <m:t>α</m:t>
                      </m:r>
                      <m:r>
                        <a:rPr lang="en-GB" sz="2000" i="1"/>
                        <m:t>+</m:t>
                      </m:r>
                      <m:r>
                        <m:rPr>
                          <m:sty m:val="p"/>
                        </m:rPr>
                        <a:rPr lang="el-GR" sz="2000" i="1"/>
                        <m:t>β</m:t>
                      </m:r>
                      <m:sSub>
                        <m:sSubPr>
                          <m:ctrlPr>
                            <a:rPr lang="el-GR" sz="2000" i="1"/>
                          </m:ctrlPr>
                        </m:sSubPr>
                        <m:e>
                          <m:r>
                            <a:rPr lang="en-GB" sz="2000" i="1"/>
                            <m:t>𝑇𝑟𝑒𝑎𝑡</m:t>
                          </m:r>
                        </m:e>
                        <m:sub>
                          <m:r>
                            <a:rPr lang="en-GB" sz="2000" i="1"/>
                            <m:t>𝑐</m:t>
                          </m:r>
                        </m:sub>
                      </m:sSub>
                      <m:r>
                        <a:rPr lang="en-GB" sz="2000" i="1"/>
                        <m:t>𝑃𝑜𝑠𝑡𝑇𝑊𝐸𝐴</m:t>
                      </m:r>
                      <m:r>
                        <a:rPr lang="en-GB" sz="2000" i="1"/>
                        <m:t>+</m:t>
                      </m:r>
                      <m:r>
                        <m:rPr>
                          <m:sty m:val="p"/>
                        </m:rPr>
                        <a:rPr lang="el-GR" sz="2000" i="1"/>
                        <m:t>γ</m:t>
                      </m:r>
                      <m:sSub>
                        <m:sSubPr>
                          <m:ctrlPr>
                            <a:rPr lang="el-GR" sz="2000" i="1"/>
                          </m:ctrlPr>
                        </m:sSubPr>
                        <m:e>
                          <m:r>
                            <a:rPr lang="en-GB" sz="2000" i="1"/>
                            <m:t>𝑍</m:t>
                          </m:r>
                        </m:e>
                        <m:sub>
                          <m:r>
                            <a:rPr lang="en-GB" sz="2000" i="1"/>
                            <m:t>𝑐𝑡</m:t>
                          </m:r>
                        </m:sub>
                      </m:sSub>
                      <m:r>
                        <a:rPr lang="en-GB" sz="2000" i="1"/>
                        <m:t>+</m:t>
                      </m:r>
                      <m:sSub>
                        <m:sSubPr>
                          <m:ctrlPr>
                            <a:rPr lang="en-GB" sz="2000" i="1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/>
                            <m:t>δ</m:t>
                          </m:r>
                        </m:e>
                        <m:sub>
                          <m:r>
                            <a:rPr lang="en-GB" sz="2000" i="1"/>
                            <m:t>𝑡</m:t>
                          </m:r>
                        </m:sub>
                      </m:sSub>
                      <m:r>
                        <a:rPr lang="en-GB" sz="2000" i="1"/>
                        <m:t>+</m:t>
                      </m:r>
                      <m:sSub>
                        <m:sSubPr>
                          <m:ctrlPr>
                            <a:rPr lang="en-GB" sz="2000" i="1"/>
                          </m:ctrlPr>
                        </m:sSubPr>
                        <m:e>
                          <m:r>
                            <a:rPr lang="en-GB" sz="2000" i="1"/>
                            <m:t>𝑓</m:t>
                          </m:r>
                        </m:e>
                        <m:sub>
                          <m:r>
                            <a:rPr lang="en-GB" sz="2000" i="1"/>
                            <m:t>𝑐</m:t>
                          </m:r>
                        </m:sub>
                      </m:sSub>
                      <m:r>
                        <a:rPr lang="en-GB" sz="2000" i="1"/>
                        <m:t>+</m:t>
                      </m:r>
                      <m:sSub>
                        <m:sSubPr>
                          <m:ctrlPr>
                            <a:rPr lang="en-GB" sz="2000" i="1"/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/>
                            <m:t>ε</m:t>
                          </m:r>
                        </m:e>
                        <m:sub>
                          <m:r>
                            <a:rPr lang="en-GB" sz="2000" i="1"/>
                            <m:t>𝑐𝑡</m:t>
                          </m:r>
                        </m:sub>
                      </m:sSub>
                    </m:oMath>
                  </m:oMathPara>
                </a14:m>
                <a:r>
                  <a:rPr lang="en-GB" sz="2000" dirty="0"/>
                  <a:t/>
                </a:r>
                <a:br>
                  <a:rPr lang="en-GB" sz="2000" dirty="0"/>
                </a:br>
                <a:r>
                  <a:rPr lang="en-GB" sz="2000" dirty="0"/>
                  <a:t/>
                </a:r>
                <a:br>
                  <a:rPr lang="en-GB" sz="2000" dirty="0"/>
                </a:b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/>
                </a:r>
                <a:br>
                  <a:rPr lang="en-GB" dirty="0"/>
                </a:br>
                <a:endParaRPr lang="en-GB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3097"/>
                <a:ext cx="8568952" cy="2187907"/>
              </a:xfrm>
              <a:prstGeom prst="rect">
                <a:avLst/>
              </a:prstGeom>
              <a:blipFill rotWithShape="0">
                <a:blip r:embed="rId3"/>
                <a:stretch>
                  <a:fillRect l="-782" t="-1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99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496944" cy="2835746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 smtClean="0">
                <a:latin typeface="+mn-lt"/>
              </a:rPr>
              <a:t>Concern: Weakened German competition after 1914 may have had larger effect on treated subclasses (where they were patenting) so we may overestimate the effect of compulsory licensing on invention.</a:t>
            </a:r>
            <a:br>
              <a:rPr lang="en-GB" sz="2400" dirty="0" smtClean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 smtClean="0">
                <a:latin typeface="+mn-lt"/>
              </a:rPr>
              <a:t>But Figure 1 shows rebounding of German patenting in both treated and control subclasses (but does it appear the same for both groups?).</a:t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>By 1921 German competition was re-established.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042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0185"/>
            <a:ext cx="8496944" cy="530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178" y="476672"/>
            <a:ext cx="878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When did the effect set in?  Modify DID specification to capture annual effects pre-and post-TWEA interacted with Treat dummy.  Pre-TWEA trends equal? When was the break?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1210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7961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3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66502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808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130</Words>
  <Application>Microsoft Office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Compulsory Licensing: Evidence from the Trading with the Enemy Act  Moser and Voena AER 2012</vt:lpstr>
      <vt:lpstr>Research Question:  How does compulsory licensing of patents  affect subsequent innovation by firms in the chemical sector? What are the channels through which the effect operates: e.g. knowledge spillovers, learning by doing, broader education and upskilling of scientists due to knowledge spillovers, others?   Empirical Implementation: Studies the TWEA in 1917 which confiscated German (and other Axis power) chemical patents and passed them to the US Chemical Foundation for on-licensing to US firms – the “treated patent subclasses”.  Diff-in-Diff analysis comparing subsequent patenting in the treated group with subclasses where no licensing occurred.   Main identification issue:   1. Was licensing (“treatment) random, or was it in areas where US firms were weak before TWEA and/or where demand for domestic chemical patents was stronger? </vt:lpstr>
      <vt:lpstr>   Data:  Treatment group:  727 enemy-owned chemical patents licensed to at least one of 326 U.S. firms from 1919-1926. They belong to 336 primary and secondary subclasses.  Most subclasses received one license, but some more (Figure 2) Remaining life of patents licensed varied (Figure 3)  Outcome: 129k US patents 1875-1945 in 19 patent classes within chemicals that received at least one compulsory license under TWEA    Comment: M&amp;V assume that the effect of license in subclass j is only on later innovation in that subclass. No consideration of potential spillovers to other (related) subclasses. Could address exploiting Mahalonobis proximity measure for subclasses (as in BSV, 2013)     </vt:lpstr>
      <vt:lpstr>PowerPoint Presentation</vt:lpstr>
      <vt:lpstr>PowerPoint Presentation</vt:lpstr>
      <vt:lpstr>Concern: Weakened German competition after 1914 may have had larger effect on treated subclasses (where they were patenting) so we may overestimate the effect of compulsory licensing on invention.  But Figure 1 shows rebounding of German patenting in both treated and control subclasses (but does it appear the same for both groups?). By 1921 German competition was re-established.</vt:lpstr>
      <vt:lpstr>PowerPoint Presentation</vt:lpstr>
      <vt:lpstr>PowerPoint Presentation</vt:lpstr>
      <vt:lpstr>PowerPoint Presentation</vt:lpstr>
      <vt:lpstr> Concern:  Temporary absence of German competitors from US markets may have encouraged domestic invention independently of TWEA.  Explain why we might expect that.  To test, M&amp;V take two approaches:  1.  triple difference specification comparing changes in annual patents by US inventors with all other non-German inventors across treated and untreated subclasses before and after TWEA  Patents〖US〗_nct=α_0+α_1 〖USA〗_n+α_2t 〖Treat〗_c 〖YearPostTWEA〗_t+α_3 〖USA〗_n 〖Treat〗_c+α_4t 〖USA〗_n 〖YearPostTWEA〗_t+β_t 〖USA〗_n 〖Treat〗_c 〖YearPostTWEA〗_t+δ_t+f_c+ε_ct  2. DID using patents by French inventors as if they were treated -- a placebo test -- and find no effects  </vt:lpstr>
      <vt:lpstr>PowerPoint Presentation</vt:lpstr>
      <vt:lpstr>PowerPoint Presentation</vt:lpstr>
      <vt:lpstr>PowerPoint Presentation</vt:lpstr>
    </vt:vector>
  </TitlesOfParts>
  <Company>London School of Economics and Political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Mark Schankermann</cp:lastModifiedBy>
  <cp:revision>18</cp:revision>
  <dcterms:created xsi:type="dcterms:W3CDTF">2015-02-13T16:22:56Z</dcterms:created>
  <dcterms:modified xsi:type="dcterms:W3CDTF">2015-02-14T13:30:44Z</dcterms:modified>
</cp:coreProperties>
</file>