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3" r:id="rId4"/>
    <p:sldId id="270" r:id="rId5"/>
    <p:sldId id="288" r:id="rId6"/>
    <p:sldId id="289" r:id="rId7"/>
    <p:sldId id="272" r:id="rId8"/>
    <p:sldId id="290" r:id="rId9"/>
    <p:sldId id="291" r:id="rId10"/>
    <p:sldId id="275" r:id="rId11"/>
    <p:sldId id="292" r:id="rId12"/>
    <p:sldId id="293" r:id="rId13"/>
    <p:sldId id="280" r:id="rId14"/>
    <p:sldId id="281" r:id="rId15"/>
    <p:sldId id="296" r:id="rId16"/>
    <p:sldId id="284" r:id="rId17"/>
    <p:sldId id="294" r:id="rId18"/>
    <p:sldId id="295" r:id="rId19"/>
    <p:sldId id="285" r:id="rId20"/>
    <p:sldId id="297" r:id="rId21"/>
    <p:sldId id="283" r:id="rId22"/>
    <p:sldId id="298"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73" autoAdjust="0"/>
    <p:restoredTop sz="91013" autoAdjust="0"/>
  </p:normalViewPr>
  <p:slideViewPr>
    <p:cSldViewPr>
      <p:cViewPr>
        <p:scale>
          <a:sx n="117" d="100"/>
          <a:sy n="117" d="100"/>
        </p:scale>
        <p:origin x="84" y="-10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793DE-AA20-4BE2-B233-5F5A44BC775F}"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19203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793DE-AA20-4BE2-B233-5F5A44BC775F}"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144258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793DE-AA20-4BE2-B233-5F5A44BC775F}"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46206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793DE-AA20-4BE2-B233-5F5A44BC775F}"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14290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793DE-AA20-4BE2-B233-5F5A44BC775F}" type="datetimeFigureOut">
              <a:rPr lang="en-GB" smtClean="0"/>
              <a:t>01/03/2016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41903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6793DE-AA20-4BE2-B233-5F5A44BC775F}"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191477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793DE-AA20-4BE2-B233-5F5A44BC775F}" type="datetimeFigureOut">
              <a:rPr lang="en-GB" smtClean="0"/>
              <a:t>01/03/2016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68480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6793DE-AA20-4BE2-B233-5F5A44BC775F}" type="datetimeFigureOut">
              <a:rPr lang="en-GB" smtClean="0"/>
              <a:t>01/03/2016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338837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93DE-AA20-4BE2-B233-5F5A44BC775F}" type="datetimeFigureOut">
              <a:rPr lang="en-GB" smtClean="0"/>
              <a:t>01/03/2016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74419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93DE-AA20-4BE2-B233-5F5A44BC775F}"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7477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93DE-AA20-4BE2-B233-5F5A44BC775F}" type="datetimeFigureOut">
              <a:rPr lang="en-GB" smtClean="0"/>
              <a:t>01/03/2016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06E377-4493-4952-80E3-C35C7F218006}" type="slidenum">
              <a:rPr lang="en-GB" smtClean="0"/>
              <a:t>‹#›</a:t>
            </a:fld>
            <a:endParaRPr lang="en-GB"/>
          </a:p>
        </p:txBody>
      </p:sp>
    </p:spTree>
    <p:extLst>
      <p:ext uri="{BB962C8B-B14F-4D97-AF65-F5344CB8AC3E}">
        <p14:creationId xmlns:p14="http://schemas.microsoft.com/office/powerpoint/2010/main" val="257447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793DE-AA20-4BE2-B233-5F5A44BC775F}" type="datetimeFigureOut">
              <a:rPr lang="en-GB" smtClean="0"/>
              <a:t>01/03/2016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6E377-4493-4952-80E3-C35C7F218006}" type="slidenum">
              <a:rPr lang="en-GB" smtClean="0"/>
              <a:t>‹#›</a:t>
            </a:fld>
            <a:endParaRPr lang="en-GB"/>
          </a:p>
        </p:txBody>
      </p:sp>
    </p:spTree>
    <p:extLst>
      <p:ext uri="{BB962C8B-B14F-4D97-AF65-F5344CB8AC3E}">
        <p14:creationId xmlns:p14="http://schemas.microsoft.com/office/powerpoint/2010/main" val="805012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24744"/>
            <a:ext cx="8856984" cy="3384375"/>
          </a:xfrm>
        </p:spPr>
        <p:txBody>
          <a:bodyPr>
            <a:normAutofit/>
          </a:bodyPr>
          <a:lstStyle/>
          <a:p>
            <a:r>
              <a:rPr lang="en-CA" sz="3200" b="1" dirty="0" smtClean="0">
                <a:latin typeface="Calibri" panose="020F0502020204030204" pitchFamily="34" charset="0"/>
              </a:rPr>
              <a:t>Climbing </a:t>
            </a:r>
            <a:r>
              <a:rPr lang="en-CA" sz="3200" b="1" dirty="0" smtClean="0">
                <a:latin typeface="Calibri" panose="020F0502020204030204" pitchFamily="34" charset="0"/>
              </a:rPr>
              <a:t>atop the Shoulders of Giants:</a:t>
            </a:r>
            <a:br>
              <a:rPr lang="en-CA" sz="3200" b="1" dirty="0" smtClean="0">
                <a:latin typeface="Calibri" panose="020F0502020204030204" pitchFamily="34" charset="0"/>
              </a:rPr>
            </a:br>
            <a:r>
              <a:rPr lang="en-CA" sz="3200" b="1" dirty="0" smtClean="0">
                <a:latin typeface="Calibri" panose="020F0502020204030204" pitchFamily="34" charset="0"/>
              </a:rPr>
              <a:t> The Impact of Institutions on Cumulative Research</a:t>
            </a:r>
            <a:r>
              <a:rPr lang="en-CA" sz="3200" dirty="0" smtClean="0">
                <a:latin typeface="Calibri" panose="020F0502020204030204" pitchFamily="34" charset="0"/>
              </a:rPr>
              <a:t/>
            </a:r>
            <a:br>
              <a:rPr lang="en-CA" sz="3200" dirty="0" smtClean="0">
                <a:latin typeface="Calibri" panose="020F0502020204030204" pitchFamily="34" charset="0"/>
              </a:rPr>
            </a:br>
            <a:r>
              <a:rPr lang="en-CA" sz="3200" dirty="0">
                <a:latin typeface="Calibri" panose="020F0502020204030204" pitchFamily="34" charset="0"/>
              </a:rPr>
              <a:t/>
            </a:r>
            <a:br>
              <a:rPr lang="en-CA" sz="3200" dirty="0">
                <a:latin typeface="Calibri" panose="020F0502020204030204" pitchFamily="34" charset="0"/>
              </a:rPr>
            </a:br>
            <a:r>
              <a:rPr lang="en-CA" sz="2800" dirty="0" smtClean="0">
                <a:latin typeface="Calibri" panose="020F0502020204030204" pitchFamily="34" charset="0"/>
              </a:rPr>
              <a:t>Furman and Stern</a:t>
            </a:r>
            <a:r>
              <a:rPr lang="en-CA" sz="2800" dirty="0">
                <a:latin typeface="Calibri" panose="020F0502020204030204" pitchFamily="34" charset="0"/>
              </a:rPr>
              <a:t/>
            </a:r>
            <a:br>
              <a:rPr lang="en-CA" sz="2800" dirty="0">
                <a:latin typeface="Calibri" panose="020F0502020204030204" pitchFamily="34" charset="0"/>
              </a:rPr>
            </a:br>
            <a:r>
              <a:rPr lang="en-CA" sz="2800" dirty="0">
                <a:latin typeface="Calibri" panose="020F0502020204030204" pitchFamily="34" charset="0"/>
              </a:rPr>
              <a:t>AER </a:t>
            </a:r>
            <a:r>
              <a:rPr lang="en-CA" sz="2800" dirty="0" smtClean="0">
                <a:latin typeface="Calibri" panose="020F0502020204030204" pitchFamily="34" charset="0"/>
              </a:rPr>
              <a:t>2011</a:t>
            </a:r>
            <a:endParaRPr lang="en-GB" sz="2800" dirty="0"/>
          </a:p>
        </p:txBody>
      </p:sp>
    </p:spTree>
    <p:extLst>
      <p:ext uri="{BB962C8B-B14F-4D97-AF65-F5344CB8AC3E}">
        <p14:creationId xmlns:p14="http://schemas.microsoft.com/office/powerpoint/2010/main" val="91706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669360"/>
          </a:xfrm>
        </p:spPr>
        <p:txBody>
          <a:bodyPr>
            <a:noAutofit/>
          </a:bodyPr>
          <a:lstStyle/>
          <a:p>
            <a:pPr marL="109728" algn="l"/>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Other Hypotheses</a:t>
            </a:r>
            <a:r>
              <a:rPr lang="en-CA" sz="2400" dirty="0" smtClean="0">
                <a:latin typeface="Calibri" panose="020F0502020204030204" pitchFamily="34" charset="0"/>
              </a:rPr>
              <a:t>:</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1. Substitution: higher citation of BRC articles at the expense of lower citation of “most related own article”. (why only own articles?)</a:t>
            </a:r>
            <a:br>
              <a:rPr lang="en-CA" sz="2400" dirty="0" smtClean="0">
                <a:latin typeface="Calibri" panose="020F0502020204030204" pitchFamily="34" charset="0"/>
              </a:rPr>
            </a:br>
            <a:r>
              <a:rPr lang="en-CA" sz="2400" dirty="0" smtClean="0">
                <a:latin typeface="Calibri" panose="020F0502020204030204" pitchFamily="34" charset="0"/>
              </a:rPr>
              <a:t>Finds those cites also rise after BRC deposit, by about same amount!</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2. Where quality certification is more important (articles in lesser journals), we expect BRC effect to be larger; it is (col. 6-1, Table 6)</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3. More evidence is gotten by considering cites by separate subpopulations. Table 7A shows that cites jump more by articles in top journals and articles with multiple subject fields (harder to secure all necessary rights?)</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4. Table 8 provides some rough comparison of the cost effectiveness of BRC in generating extra citations relative to public funding of additional research (but the latter provides new knowledge too)</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p:spTree>
    <p:extLst>
      <p:ext uri="{BB962C8B-B14F-4D97-AF65-F5344CB8AC3E}">
        <p14:creationId xmlns:p14="http://schemas.microsoft.com/office/powerpoint/2010/main" val="141977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64896" cy="662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98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56" y="980728"/>
            <a:ext cx="882233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92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24744"/>
            <a:ext cx="8712968" cy="3384375"/>
          </a:xfrm>
        </p:spPr>
        <p:txBody>
          <a:bodyPr>
            <a:normAutofit/>
          </a:bodyPr>
          <a:lstStyle/>
          <a:p>
            <a:r>
              <a:rPr lang="en-CA" sz="3200" b="1" dirty="0" smtClean="0">
                <a:latin typeface="Calibri" panose="020F0502020204030204" pitchFamily="34" charset="0"/>
              </a:rPr>
              <a:t>Intellectual </a:t>
            </a:r>
            <a:r>
              <a:rPr lang="en-CA" sz="3200" b="1" dirty="0" smtClean="0">
                <a:latin typeface="Calibri" panose="020F0502020204030204" pitchFamily="34" charset="0"/>
              </a:rPr>
              <a:t>Property Rights and Innovation: Evidence from the Human </a:t>
            </a:r>
            <a:r>
              <a:rPr lang="en-CA" sz="3200" b="1" dirty="0" err="1" smtClean="0">
                <a:latin typeface="Calibri" panose="020F0502020204030204" pitchFamily="34" charset="0"/>
              </a:rPr>
              <a:t>Genone</a:t>
            </a:r>
            <a:r>
              <a:rPr lang="en-CA" sz="3200" b="1" dirty="0" smtClean="0">
                <a:latin typeface="Calibri" panose="020F0502020204030204" pitchFamily="34" charset="0"/>
              </a:rPr>
              <a:t/>
            </a:r>
            <a:br>
              <a:rPr lang="en-CA" sz="3200" b="1" dirty="0" smtClean="0">
                <a:latin typeface="Calibri" panose="020F0502020204030204" pitchFamily="34" charset="0"/>
              </a:rPr>
            </a:br>
            <a:r>
              <a:rPr lang="en-CA" sz="3200" b="1" dirty="0">
                <a:latin typeface="Calibri" panose="020F0502020204030204" pitchFamily="34" charset="0"/>
              </a:rPr>
              <a:t/>
            </a:r>
            <a:br>
              <a:rPr lang="en-CA" sz="3200" b="1" dirty="0">
                <a:latin typeface="Calibri" panose="020F0502020204030204" pitchFamily="34" charset="0"/>
              </a:rPr>
            </a:br>
            <a:r>
              <a:rPr lang="en-CA" sz="2800" dirty="0" smtClean="0">
                <a:latin typeface="Calibri" panose="020F0502020204030204" pitchFamily="34" charset="0"/>
              </a:rPr>
              <a:t>Heidi </a:t>
            </a:r>
            <a:r>
              <a:rPr lang="en-CA" sz="2800" dirty="0" smtClean="0">
                <a:latin typeface="Calibri" panose="020F0502020204030204" pitchFamily="34" charset="0"/>
              </a:rPr>
              <a:t>Williams</a:t>
            </a:r>
            <a:r>
              <a:rPr lang="en-CA" sz="2800" dirty="0">
                <a:latin typeface="Calibri" panose="020F0502020204030204" pitchFamily="34" charset="0"/>
              </a:rPr>
              <a:t/>
            </a:r>
            <a:br>
              <a:rPr lang="en-CA" sz="2800" dirty="0">
                <a:latin typeface="Calibri" panose="020F0502020204030204" pitchFamily="34" charset="0"/>
              </a:rPr>
            </a:br>
            <a:r>
              <a:rPr lang="en-CA" sz="2800" dirty="0" smtClean="0">
                <a:latin typeface="Calibri" panose="020F0502020204030204" pitchFamily="34" charset="0"/>
              </a:rPr>
              <a:t>JPE 2013</a:t>
            </a:r>
            <a:endParaRPr lang="en-GB" sz="2800" dirty="0"/>
          </a:p>
        </p:txBody>
      </p:sp>
    </p:spTree>
    <p:extLst>
      <p:ext uri="{BB962C8B-B14F-4D97-AF65-F5344CB8AC3E}">
        <p14:creationId xmlns:p14="http://schemas.microsoft.com/office/powerpoint/2010/main" val="133851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6669360"/>
          </a:xfrm>
        </p:spPr>
        <p:txBody>
          <a:bodyPr>
            <a:noAutofit/>
          </a:bodyPr>
          <a:lstStyle/>
          <a:p>
            <a:pPr marL="109728" indent="0" algn="l"/>
            <a:r>
              <a:rPr lang="en-CA" sz="2000" b="1" dirty="0" smtClean="0">
                <a:latin typeface="Calibri" panose="020F0502020204030204" pitchFamily="34" charset="0"/>
              </a:rPr>
              <a:t>Research </a:t>
            </a:r>
            <a:r>
              <a:rPr lang="en-CA" sz="2000" b="1" dirty="0">
                <a:latin typeface="Calibri" panose="020F0502020204030204" pitchFamily="34" charset="0"/>
              </a:rPr>
              <a:t>Question</a:t>
            </a:r>
            <a:r>
              <a:rPr lang="en-CA" sz="2000" dirty="0">
                <a:latin typeface="Calibri" panose="020F0502020204030204" pitchFamily="34" charset="0"/>
              </a:rPr>
              <a:t>:  How </a:t>
            </a:r>
            <a:r>
              <a:rPr lang="en-CA" sz="2000" dirty="0" smtClean="0">
                <a:latin typeface="Calibri" panose="020F0502020204030204" pitchFamily="34" charset="0"/>
              </a:rPr>
              <a:t>does </a:t>
            </a:r>
            <a:r>
              <a:rPr lang="en-CA" sz="2000" dirty="0" smtClean="0">
                <a:latin typeface="Calibri" panose="020F0502020204030204" pitchFamily="34" charset="0"/>
              </a:rPr>
              <a:t>contract-based IP on genes </a:t>
            </a:r>
            <a:r>
              <a:rPr lang="en-CA" sz="2000" dirty="0" smtClean="0">
                <a:latin typeface="Calibri" panose="020F0502020204030204" pitchFamily="34" charset="0"/>
              </a:rPr>
              <a:t>affect subsequent innovation on human genome, measured in terms of later scientific publications and product development based on </a:t>
            </a:r>
            <a:r>
              <a:rPr lang="en-CA" sz="2000" dirty="0" smtClean="0">
                <a:latin typeface="Calibri" panose="020F0502020204030204" pitchFamily="34" charset="0"/>
              </a:rPr>
              <a:t>focal genes? </a:t>
            </a:r>
            <a:r>
              <a:rPr lang="en-CA" sz="2000" dirty="0" smtClean="0">
                <a:latin typeface="Calibri" panose="020F0502020204030204" pitchFamily="34" charset="0"/>
              </a:rPr>
              <a:t/>
            </a:r>
            <a:br>
              <a:rPr lang="en-CA" sz="2000" dirty="0" smtClean="0">
                <a:latin typeface="Calibri" panose="020F0502020204030204" pitchFamily="34" charset="0"/>
              </a:rPr>
            </a:br>
            <a:r>
              <a:rPr lang="en-CA" sz="2000" b="1" dirty="0" smtClean="0">
                <a:latin typeface="Calibri" panose="020F0502020204030204" pitchFamily="34" charset="0"/>
              </a:rPr>
              <a:t/>
            </a:r>
            <a:br>
              <a:rPr lang="en-CA" sz="2000" b="1" dirty="0" smtClean="0">
                <a:latin typeface="Calibri" panose="020F0502020204030204" pitchFamily="34" charset="0"/>
              </a:rPr>
            </a:br>
            <a:r>
              <a:rPr lang="en-CA" sz="2000" b="1" dirty="0" smtClean="0">
                <a:latin typeface="Calibri" panose="020F0502020204030204" pitchFamily="34" charset="0"/>
              </a:rPr>
              <a:t>Empirical </a:t>
            </a:r>
            <a:r>
              <a:rPr lang="en-CA" sz="2000" b="1" dirty="0">
                <a:latin typeface="Calibri" panose="020F0502020204030204" pitchFamily="34" charset="0"/>
              </a:rPr>
              <a:t>Implementation</a:t>
            </a:r>
            <a:r>
              <a:rPr lang="en-CA" sz="2000" dirty="0" smtClean="0">
                <a:latin typeface="Calibri" panose="020F0502020204030204" pitchFamily="34" charset="0"/>
              </a:rPr>
              <a:t>: During 2001-03 Celera had </a:t>
            </a:r>
            <a:r>
              <a:rPr lang="en-CA" sz="2000" dirty="0" smtClean="0">
                <a:latin typeface="Calibri" panose="020F0502020204030204" pitchFamily="34" charset="0"/>
              </a:rPr>
              <a:t>contract-based </a:t>
            </a:r>
            <a:r>
              <a:rPr lang="en-CA" sz="2000" dirty="0" smtClean="0">
                <a:latin typeface="Calibri" panose="020F0502020204030204" pitchFamily="34" charset="0"/>
              </a:rPr>
              <a:t>IP (not a patent) on genes it sequenced but that were known to be sequenced by the public Human Genome Project and be in public domain by 2003 (note: this would </a:t>
            </a:r>
            <a:r>
              <a:rPr lang="en-CA" sz="2000" dirty="0" smtClean="0">
                <a:latin typeface="Calibri" panose="020F0502020204030204" pitchFamily="34" charset="0"/>
              </a:rPr>
              <a:t>be expected to affect strongly licensing </a:t>
            </a:r>
            <a:r>
              <a:rPr lang="en-CA" sz="2000" dirty="0" smtClean="0">
                <a:latin typeface="Calibri" panose="020F0502020204030204" pitchFamily="34" charset="0"/>
              </a:rPr>
              <a:t>terms/bargaining failure?). Williams traces gene-phenotype links, and gets all later publications </a:t>
            </a:r>
            <a:r>
              <a:rPr lang="en-CA" sz="2000" b="1" dirty="0" smtClean="0">
                <a:latin typeface="Calibri" panose="020F0502020204030204" pitchFamily="34" charset="0"/>
              </a:rPr>
              <a:t>and</a:t>
            </a:r>
            <a:r>
              <a:rPr lang="en-CA" sz="2000" dirty="0" smtClean="0">
                <a:latin typeface="Calibri" panose="020F0502020204030204" pitchFamily="34" charset="0"/>
              </a:rPr>
              <a:t> diagnostic tests developed on basis of these links. Asks whether </a:t>
            </a:r>
            <a:r>
              <a:rPr lang="en-CA" sz="2000" dirty="0" smtClean="0">
                <a:latin typeface="Calibri" panose="020F0502020204030204" pitchFamily="34" charset="0"/>
              </a:rPr>
              <a:t>removal </a:t>
            </a:r>
            <a:r>
              <a:rPr lang="en-CA" sz="2000" dirty="0" smtClean="0">
                <a:latin typeface="Calibri" panose="020F0502020204030204" pitchFamily="34" charset="0"/>
              </a:rPr>
              <a:t>of </a:t>
            </a:r>
            <a:r>
              <a:rPr lang="en-CA" sz="2000" dirty="0" smtClean="0">
                <a:latin typeface="Calibri" panose="020F0502020204030204" pitchFamily="34" charset="0"/>
              </a:rPr>
              <a:t>“</a:t>
            </a:r>
            <a:r>
              <a:rPr lang="en-CA" sz="2000" dirty="0" smtClean="0">
                <a:latin typeface="Calibri" panose="020F0502020204030204" pitchFamily="34" charset="0"/>
              </a:rPr>
              <a:t>IP” in 2003 raised these measures of research and product development.</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b="1" dirty="0">
                <a:latin typeface="Calibri" panose="020F0502020204030204" pitchFamily="34" charset="0"/>
              </a:rPr>
              <a:t>Main identification </a:t>
            </a:r>
            <a:r>
              <a:rPr lang="en-CA" sz="2000" b="1" dirty="0" smtClean="0">
                <a:latin typeface="Calibri" panose="020F0502020204030204" pitchFamily="34" charset="0"/>
              </a:rPr>
              <a:t>issue: </a:t>
            </a:r>
            <a:r>
              <a:rPr lang="en-CA" sz="2000" dirty="0" smtClean="0">
                <a:latin typeface="Calibri" panose="020F0502020204030204" pitchFamily="34" charset="0"/>
              </a:rPr>
              <a:t> </a:t>
            </a: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Celera </a:t>
            </a:r>
            <a:r>
              <a:rPr lang="en-CA" sz="2000" dirty="0" smtClean="0">
                <a:latin typeface="Calibri" panose="020F0502020204030204" pitchFamily="34" charset="0"/>
              </a:rPr>
              <a:t>genes </a:t>
            </a:r>
            <a:r>
              <a:rPr lang="en-CA" sz="2000" dirty="0" smtClean="0">
                <a:latin typeface="Calibri" panose="020F0502020204030204" pitchFamily="34" charset="0"/>
              </a:rPr>
              <a:t>may have been lower (higher) quality which can explain less (more) follow-on research/products based on them. </a:t>
            </a:r>
            <a:endParaRPr lang="en-GB" sz="2000" dirty="0">
              <a:latin typeface="+mn-lt"/>
            </a:endParaRPr>
          </a:p>
        </p:txBody>
      </p:sp>
    </p:spTree>
    <p:extLst>
      <p:ext uri="{BB962C8B-B14F-4D97-AF65-F5344CB8AC3E}">
        <p14:creationId xmlns:p14="http://schemas.microsoft.com/office/powerpoint/2010/main" val="113362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960" cy="441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79512" y="188640"/>
                <a:ext cx="8703900" cy="6669360"/>
              </a:xfrm>
            </p:spPr>
            <p:txBody>
              <a:bodyPr>
                <a:noAutofit/>
              </a:bodyPr>
              <a:lstStyle/>
              <a:p>
                <a:pPr marL="109728" indent="0" algn="l"/>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000" dirty="0" smtClean="0">
                    <a:latin typeface="Calibri" panose="020F0502020204030204" pitchFamily="34" charset="0"/>
                  </a:rPr>
                  <a:t>1</a:t>
                </a:r>
                <a:r>
                  <a:rPr lang="en-CA" sz="2000" dirty="0">
                    <a:latin typeface="Calibri" panose="020F0502020204030204" pitchFamily="34" charset="0"/>
                  </a:rPr>
                  <a:t>. Comparisons in Figure 3 </a:t>
                </a:r>
                <a:r>
                  <a:rPr lang="en-CA" sz="2000" dirty="0" smtClean="0">
                    <a:latin typeface="Calibri" panose="020F0502020204030204" pitchFamily="34" charset="0"/>
                  </a:rPr>
                  <a:t>indicates selection: </a:t>
                </a:r>
                <a:r>
                  <a:rPr lang="en-CA" sz="2000" dirty="0">
                    <a:latin typeface="Calibri" panose="020F0502020204030204" pitchFamily="34" charset="0"/>
                  </a:rPr>
                  <a:t>Celera genes </a:t>
                </a:r>
                <a:r>
                  <a:rPr lang="en-CA" sz="2000" dirty="0" smtClean="0">
                    <a:latin typeface="Calibri" panose="020F0502020204030204" pitchFamily="34" charset="0"/>
                  </a:rPr>
                  <a:t>of </a:t>
                </a:r>
                <a:r>
                  <a:rPr lang="en-CA" sz="2000" dirty="0">
                    <a:latin typeface="Calibri" panose="020F0502020204030204" pitchFamily="34" charset="0"/>
                  </a:rPr>
                  <a:t>lower quality than </a:t>
                </a:r>
                <a:r>
                  <a:rPr lang="en-CA" sz="2000" dirty="0" smtClean="0">
                    <a:latin typeface="Calibri" panose="020F0502020204030204" pitchFamily="34" charset="0"/>
                  </a:rPr>
                  <a:t>others </a:t>
                </a:r>
                <a:r>
                  <a:rPr lang="en-CA" sz="2000" dirty="0">
                    <a:latin typeface="Calibri" panose="020F0502020204030204" pitchFamily="34" charset="0"/>
                  </a:rPr>
                  <a:t>– i.e. fewer mean publications based on Celera </a:t>
                </a:r>
                <a:r>
                  <a:rPr lang="en-CA" sz="2000" dirty="0" smtClean="0">
                    <a:latin typeface="Calibri" panose="020F0502020204030204" pitchFamily="34" charset="0"/>
                  </a:rPr>
                  <a:t>genes. But after 2001 there is no evidence of selection, so Williams focuses her cross sectional regression on genes sequenced in </a:t>
                </a:r>
                <a:r>
                  <a:rPr lang="en-CA" sz="2000" dirty="0" smtClean="0">
                    <a:latin typeface="Calibri" panose="020F0502020204030204" pitchFamily="34" charset="0"/>
                  </a:rPr>
                  <a:t>2001</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			</a:t>
                </a:r>
                <a:r>
                  <a:rPr lang="en-CA" sz="2000" b="1" dirty="0" smtClean="0">
                    <a:latin typeface="Calibri" panose="020F0502020204030204" pitchFamily="34" charset="0"/>
                  </a:rPr>
                  <a:t>Figure </a:t>
                </a:r>
                <a:r>
                  <a:rPr lang="en-CA" sz="2000" b="1" dirty="0">
                    <a:latin typeface="Calibri" panose="020F0502020204030204" pitchFamily="34" charset="0"/>
                  </a:rPr>
                  <a:t>3 </a:t>
                </a:r>
                <a:r>
                  <a:rPr lang="en-CA" sz="2000" b="1" dirty="0" smtClean="0">
                    <a:latin typeface="Calibri" panose="020F0502020204030204" pitchFamily="34" charset="0"/>
                  </a:rPr>
                  <a:t>here</a:t>
                </a:r>
                <a:br>
                  <a:rPr lang="en-CA" sz="2000" b="1" dirty="0" smtClean="0">
                    <a:latin typeface="Calibri" panose="020F0502020204030204" pitchFamily="34" charset="0"/>
                  </a:rPr>
                </a:br>
                <a:r>
                  <a:rPr lang="en-CA" sz="2000" b="1" dirty="0">
                    <a:latin typeface="Calibri" panose="020F0502020204030204" pitchFamily="34" charset="0"/>
                  </a:rPr>
                  <a:t/>
                </a:r>
                <a:br>
                  <a:rPr lang="en-CA" sz="2000" b="1" dirty="0">
                    <a:latin typeface="Calibri" panose="020F0502020204030204" pitchFamily="34" charset="0"/>
                  </a:rPr>
                </a:br>
                <a:r>
                  <a:rPr lang="en-CA" sz="2000" b="1" dirty="0" smtClean="0">
                    <a:latin typeface="Calibri" panose="020F0502020204030204" pitchFamily="34" charset="0"/>
                  </a:rPr>
                  <a:t>Cross-sectional specification</a:t>
                </a:r>
                <a:r>
                  <a:rPr lang="en-CA" sz="2000" dirty="0" smtClean="0">
                    <a:latin typeface="Calibri" panose="020F0502020204030204" pitchFamily="34" charset="0"/>
                  </a:rPr>
                  <a:t>:  </a:t>
                </a:r>
                <a:br>
                  <a:rPr lang="en-CA" sz="2000" dirty="0" smtClean="0">
                    <a:latin typeface="Calibri" panose="020F0502020204030204" pitchFamily="34" charset="0"/>
                  </a:rPr>
                </a:br>
                <a:r>
                  <a:rPr lang="en-GB" sz="2000" i="1" dirty="0" smtClean="0">
                    <a:latin typeface="Cambria Math" panose="02040503050406030204" pitchFamily="18" charset="0"/>
                  </a:rPr>
                  <a:t/>
                </a:r>
                <a:br>
                  <a:rPr lang="en-GB" sz="2000" i="1" dirty="0" smtClean="0">
                    <a:latin typeface="Cambria Math" panose="02040503050406030204" pitchFamily="18" charset="0"/>
                  </a:rPr>
                </a:br>
                <a:r>
                  <a:rPr lang="en-GB" sz="2000" i="1" dirty="0" smtClean="0">
                    <a:latin typeface="Cambria Math" panose="02040503050406030204" pitchFamily="18" charset="0"/>
                  </a:rPr>
                  <a:t>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𝑂𝑢𝑡𝑐𝑜𝑚𝑒</m:t>
                        </m:r>
                      </m:e>
                      <m:sub>
                        <m:r>
                          <a:rPr lang="en-GB" sz="2000" b="0" i="1" smtClean="0">
                            <a:latin typeface="Cambria Math" panose="02040503050406030204" pitchFamily="18" charset="0"/>
                          </a:rPr>
                          <m:t>𝑔</m:t>
                        </m:r>
                      </m:sub>
                    </m:sSub>
                    <m:r>
                      <a:rPr lang="en-GB" sz="2000" i="1">
                        <a:latin typeface="Cambria Math" panose="02040503050406030204" pitchFamily="18" charset="0"/>
                      </a:rPr>
                      <m:t>=</m:t>
                    </m:r>
                    <m:r>
                      <m:rPr>
                        <m:sty m:val="p"/>
                      </m:rPr>
                      <a:rPr lang="el-GR" sz="2000" i="1" smtClean="0">
                        <a:latin typeface="Cambria Math" panose="02040503050406030204" pitchFamily="18" charset="0"/>
                      </a:rPr>
                      <m:t>α</m:t>
                    </m:r>
                    <m:r>
                      <a:rPr lang="en-GB" sz="2000" i="1">
                        <a:latin typeface="Cambria Math" panose="02040503050406030204" pitchFamily="18" charset="0"/>
                      </a:rPr>
                      <m:t>+</m:t>
                    </m:r>
                    <m:r>
                      <m:rPr>
                        <m:sty m:val="p"/>
                      </m:rPr>
                      <a:rPr lang="el-GR" sz="2000" i="1" smtClean="0">
                        <a:latin typeface="Cambria Math" panose="02040503050406030204" pitchFamily="18" charset="0"/>
                      </a:rPr>
                      <m:t>β</m:t>
                    </m:r>
                    <m:sSub>
                      <m:sSubPr>
                        <m:ctrlPr>
                          <a:rPr lang="en-GB" sz="2000" b="0" i="1" smtClean="0">
                            <a:latin typeface="Cambria Math" panose="02040503050406030204" pitchFamily="18" charset="0"/>
                          </a:rPr>
                        </m:ctrlPr>
                      </m:sSubPr>
                      <m:e>
                        <m:r>
                          <a:rPr lang="en-GB" sz="2000" i="1">
                            <a:latin typeface="Cambria Math" panose="02040503050406030204" pitchFamily="18" charset="0"/>
                          </a:rPr>
                          <m:t>𝐶𝑒𝑙𝑒𝑟𝑎</m:t>
                        </m:r>
                      </m:e>
                      <m:sub>
                        <m:r>
                          <a:rPr lang="en-GB" sz="2000" b="0" i="1" smtClean="0">
                            <a:latin typeface="Cambria Math" panose="02040503050406030204" pitchFamily="18" charset="0"/>
                          </a:rPr>
                          <m:t>𝑔</m:t>
                        </m:r>
                      </m:sub>
                    </m:sSub>
                    <m:r>
                      <a:rPr lang="en-GB" sz="2000" i="1">
                        <a:latin typeface="Cambria Math" panose="02040503050406030204" pitchFamily="18" charset="0"/>
                      </a:rPr>
                      <m:t>+</m:t>
                    </m:r>
                    <m:sSup>
                      <m:sSupPr>
                        <m:ctrlPr>
                          <a:rPr lang="en-GB" sz="2000" b="0" i="1" smtClean="0">
                            <a:latin typeface="Cambria Math" panose="02040503050406030204" pitchFamily="18" charset="0"/>
                          </a:rPr>
                        </m:ctrlPr>
                      </m:sSupPr>
                      <m:e>
                        <m:r>
                          <m:rPr>
                            <m:sty m:val="p"/>
                          </m:rPr>
                          <a:rPr lang="el-GR" sz="2000" i="1">
                            <a:latin typeface="Cambria Math" panose="02040503050406030204" pitchFamily="18" charset="0"/>
                          </a:rPr>
                          <m:t>λ</m:t>
                        </m:r>
                      </m:e>
                      <m:sup>
                        <m:r>
                          <a:rPr lang="en-GB" sz="2000" b="0" i="1" smtClean="0">
                            <a:latin typeface="Cambria Math" panose="02040503050406030204" pitchFamily="18" charset="0"/>
                          </a:rPr>
                          <m:t>′</m:t>
                        </m:r>
                      </m:sup>
                    </m:sSup>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𝑔</m:t>
                        </m:r>
                      </m:sub>
                    </m:sSub>
                  </m:oMath>
                </a14:m>
                <a:r>
                  <a:rPr lang="en-GB" sz="2000" i="1" dirty="0" smtClean="0">
                    <a:latin typeface="Cambria Math" panose="02040503050406030204" pitchFamily="18" charset="0"/>
                  </a:rPr>
                  <a:t>+ </a:t>
                </a:r>
                <a14:m>
                  <m:oMath xmlns:m="http://schemas.openxmlformats.org/officeDocument/2006/math">
                    <m:sSub>
                      <m:sSubPr>
                        <m:ctrlPr>
                          <a:rPr lang="en-GB" sz="2000" i="1">
                            <a:latin typeface="Cambria Math" panose="02040503050406030204" pitchFamily="18" charset="0"/>
                          </a:rPr>
                        </m:ctrlPr>
                      </m:sSubPr>
                      <m:e>
                        <m:r>
                          <m:rPr>
                            <m:nor/>
                          </m:rPr>
                          <a:rPr lang="el-GR" sz="2000" i="1" dirty="0">
                            <a:latin typeface="Calibri" panose="020F0502020204030204" pitchFamily="34" charset="0"/>
                          </a:rPr>
                          <m:t>ε</m:t>
                        </m:r>
                      </m:e>
                      <m:sub>
                        <m:r>
                          <a:rPr lang="en-GB" sz="2000" i="1">
                            <a:latin typeface="Cambria Math" panose="02040503050406030204" pitchFamily="18" charset="0"/>
                          </a:rPr>
                          <m:t>𝑔</m:t>
                        </m:r>
                      </m:sub>
                    </m:sSub>
                  </m:oMath>
                </a14:m>
                <a:r>
                  <a:rPr lang="en-GB" sz="2000" i="1" dirty="0" smtClean="0">
                    <a:latin typeface="Cambria Math" panose="02040503050406030204" pitchFamily="18" charset="0"/>
                  </a:rPr>
                  <a:t/>
                </a:r>
                <a:br>
                  <a:rPr lang="en-GB" sz="2000" i="1" dirty="0" smtClean="0">
                    <a:latin typeface="Cambria Math" panose="02040503050406030204" pitchFamily="18" charset="0"/>
                  </a:rPr>
                </a:br>
                <a:r>
                  <a:rPr lang="en-GB" sz="2000" dirty="0"/>
                  <a:t/>
                </a:r>
                <a:br>
                  <a:rPr lang="en-GB" sz="2000" dirty="0"/>
                </a:br>
                <a:r>
                  <a:rPr lang="en-CA" sz="2000" dirty="0" smtClean="0">
                    <a:latin typeface="Calibri" panose="020F0502020204030204" pitchFamily="34" charset="0"/>
                  </a:rPr>
                  <a:t>		                </a:t>
                </a:r>
                <a:r>
                  <a:rPr lang="en-CA" sz="2000" b="1" dirty="0" smtClean="0">
                    <a:latin typeface="Calibri" panose="020F0502020204030204" pitchFamily="34" charset="0"/>
                  </a:rPr>
                  <a:t>Table 3 here </a:t>
                </a:r>
                <a:br>
                  <a:rPr lang="en-CA" sz="2000" b="1" dirty="0" smtClean="0">
                    <a:latin typeface="Calibri" panose="020F0502020204030204" pitchFamily="34" charset="0"/>
                  </a:rPr>
                </a:br>
                <a:r>
                  <a:rPr lang="en-CA" sz="2000" b="1" dirty="0">
                    <a:latin typeface="Calibri" panose="020F0502020204030204" pitchFamily="34" charset="0"/>
                  </a:rPr>
                  <a:t/>
                </a:r>
                <a:br>
                  <a:rPr lang="en-CA" sz="2000" b="1" dirty="0">
                    <a:latin typeface="Calibri" panose="020F0502020204030204" pitchFamily="34" charset="0"/>
                  </a:rPr>
                </a:br>
                <a:r>
                  <a:rPr lang="en-CA" sz="2000" dirty="0" smtClean="0">
                    <a:latin typeface="Calibri" panose="020F0502020204030204" pitchFamily="34" charset="0"/>
                  </a:rPr>
                  <a:t>1. Significant negative impact of Celera:</a:t>
                </a:r>
                <a:br>
                  <a:rPr lang="en-CA" sz="2000" dirty="0" smtClean="0">
                    <a:latin typeface="Calibri" panose="020F0502020204030204" pitchFamily="34" charset="0"/>
                  </a:rPr>
                </a:br>
                <a:r>
                  <a:rPr lang="en-CA" sz="2000" dirty="0">
                    <a:latin typeface="Calibri" panose="020F0502020204030204" pitchFamily="34" charset="0"/>
                  </a:rPr>
                  <a:t>	</a:t>
                </a:r>
                <a:r>
                  <a:rPr lang="en-CA" sz="2000" dirty="0" smtClean="0">
                    <a:latin typeface="Calibri" panose="020F0502020204030204" pitchFamily="34" charset="0"/>
                  </a:rPr>
                  <a:t>Publications: 10-15% decline (columns 2 and 3)</a:t>
                </a:r>
                <a:br>
                  <a:rPr lang="en-CA" sz="2000" dirty="0" smtClean="0">
                    <a:latin typeface="Calibri" panose="020F0502020204030204" pitchFamily="34" charset="0"/>
                  </a:rPr>
                </a:br>
                <a:r>
                  <a:rPr lang="en-CA" sz="2000" dirty="0" smtClean="0">
                    <a:latin typeface="Calibri" panose="020F0502020204030204" pitchFamily="34" charset="0"/>
                  </a:rPr>
                  <a:t>	Phenotype products: 20-35% </a:t>
                </a:r>
                <a:br>
                  <a:rPr lang="en-CA" sz="2000" dirty="0" smtClean="0">
                    <a:latin typeface="Calibri" panose="020F0502020204030204" pitchFamily="34" charset="0"/>
                  </a:rPr>
                </a:br>
                <a:r>
                  <a:rPr lang="en-CA" sz="2000" dirty="0" smtClean="0">
                    <a:latin typeface="Calibri" panose="020F0502020204030204" pitchFamily="34" charset="0"/>
                  </a:rPr>
                  <a:t> 	Diagnostic tests: 20-25%</a:t>
                </a: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79512" y="188640"/>
                <a:ext cx="8703900" cy="6669360"/>
              </a:xfrm>
              <a:blipFill rotWithShape="0">
                <a:blip r:embed="rId2"/>
                <a:stretch>
                  <a:fillRect r="-560"/>
                </a:stretch>
              </a:blipFill>
            </p:spPr>
            <p:txBody>
              <a:bodyPr/>
              <a:lstStyle/>
              <a:p>
                <a:r>
                  <a:rPr lang="en-GB">
                    <a:noFill/>
                  </a:rPr>
                  <a:t> </a:t>
                </a:r>
              </a:p>
            </p:txBody>
          </p:sp>
        </mc:Fallback>
      </mc:AlternateContent>
    </p:spTree>
    <p:extLst>
      <p:ext uri="{BB962C8B-B14F-4D97-AF65-F5344CB8AC3E}">
        <p14:creationId xmlns:p14="http://schemas.microsoft.com/office/powerpoint/2010/main" val="363425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40166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37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6687"/>
            <a:ext cx="6264696" cy="657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07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79512" y="188640"/>
                <a:ext cx="8784976" cy="6669360"/>
              </a:xfrm>
            </p:spPr>
            <p:txBody>
              <a:bodyPr>
                <a:noAutofit/>
              </a:bodyPr>
              <a:lstStyle/>
              <a:p>
                <a:pPr marL="109728" algn="l"/>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000" b="1" dirty="0" smtClean="0">
                    <a:latin typeface="Calibri" panose="020F0502020204030204" pitchFamily="34" charset="0"/>
                  </a:rPr>
                  <a:t>Panel </a:t>
                </a:r>
                <a:r>
                  <a:rPr lang="en-CA" sz="2000" b="1" dirty="0">
                    <a:latin typeface="Calibri" panose="020F0502020204030204" pitchFamily="34" charset="0"/>
                  </a:rPr>
                  <a:t>empirical specification:  </a:t>
                </a:r>
                <a:r>
                  <a:rPr lang="en-CA" sz="2000" dirty="0">
                    <a:latin typeface="Calibri" panose="020F0502020204030204" pitchFamily="34" charset="0"/>
                  </a:rPr>
                  <a:t/>
                </a:r>
                <a:br>
                  <a:rPr lang="en-CA" sz="2000" dirty="0">
                    <a:latin typeface="Calibri" panose="020F0502020204030204" pitchFamily="34" charset="0"/>
                  </a:rPr>
                </a:br>
                <a:r>
                  <a:rPr lang="en-GB" sz="2000" i="1" dirty="0">
                    <a:latin typeface="Cambria Math" panose="02040503050406030204" pitchFamily="18" charset="0"/>
                  </a:rPr>
                  <a:t/>
                </a:r>
                <a:br>
                  <a:rPr lang="en-GB" sz="2000" i="1" dirty="0">
                    <a:latin typeface="Cambria Math" panose="02040503050406030204" pitchFamily="18" charset="0"/>
                  </a:rPr>
                </a:br>
                <a:r>
                  <a:rPr lang="en-GB" sz="2000" i="1" dirty="0" smtClean="0">
                    <a:latin typeface="Cambria Math" panose="02040503050406030204" pitchFamily="18" charset="0"/>
                  </a:rPr>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𝑂𝑢𝑡𝑐𝑜𝑚𝑒</m:t>
                        </m:r>
                      </m:e>
                      <m:sub>
                        <m:r>
                          <a:rPr lang="en-GB" sz="2000" i="1">
                            <a:latin typeface="Cambria Math" panose="02040503050406030204" pitchFamily="18" charset="0"/>
                          </a:rPr>
                          <m:t>𝑔𝑦</m:t>
                        </m:r>
                      </m:sub>
                    </m:sSub>
                    <m:r>
                      <a:rPr lang="en-GB" sz="2000" i="1">
                        <a:latin typeface="Cambria Math" panose="02040503050406030204" pitchFamily="18" charset="0"/>
                      </a:rPr>
                      <m:t>=</m:t>
                    </m:r>
                    <m:r>
                      <m:rPr>
                        <m:sty m:val="p"/>
                      </m:rPr>
                      <a:rPr lang="el-GR" sz="2000" i="1">
                        <a:latin typeface="Cambria Math" panose="02040503050406030204" pitchFamily="18" charset="0"/>
                      </a:rPr>
                      <m:t>α</m:t>
                    </m:r>
                    <m:r>
                      <a:rPr lang="en-GB" sz="2000" i="1">
                        <a:latin typeface="Cambria Math" panose="02040503050406030204" pitchFamily="18" charset="0"/>
                      </a:rPr>
                      <m:t>+</m:t>
                    </m:r>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δ</m:t>
                        </m:r>
                      </m:e>
                      <m:sub>
                        <m:r>
                          <a:rPr lang="en-GB" sz="2000" i="1">
                            <a:latin typeface="Cambria Math" panose="02040503050406030204" pitchFamily="18" charset="0"/>
                          </a:rPr>
                          <m:t>𝑔</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ϴ</m:t>
                        </m:r>
                      </m:e>
                      <m:sub>
                        <m:r>
                          <a:rPr lang="en-GB" sz="2000" i="1">
                            <a:latin typeface="Cambria Math" panose="02040503050406030204" pitchFamily="18" charset="0"/>
                          </a:rPr>
                          <m:t>𝑦</m:t>
                        </m:r>
                      </m:sub>
                    </m:sSub>
                    <m:r>
                      <a:rPr lang="en-GB" sz="2000" i="1">
                        <a:latin typeface="Cambria Math" panose="02040503050406030204" pitchFamily="18" charset="0"/>
                      </a:rPr>
                      <m:t>+</m:t>
                    </m:r>
                    <m:r>
                      <m:rPr>
                        <m:sty m:val="p"/>
                      </m:rPr>
                      <a:rPr lang="el-GR" sz="2000" i="1" smtClean="0">
                        <a:latin typeface="Cambria Math" panose="02040503050406030204" pitchFamily="18" charset="0"/>
                      </a:rPr>
                      <m:t>β</m:t>
                    </m:r>
                    <m:sSub>
                      <m:sSubPr>
                        <m:ctrlPr>
                          <a:rPr lang="en-GB" sz="2000" i="1">
                            <a:latin typeface="Cambria Math" panose="02040503050406030204" pitchFamily="18" charset="0"/>
                          </a:rPr>
                        </m:ctrlPr>
                      </m:sSubPr>
                      <m:e>
                        <m:r>
                          <a:rPr lang="en-GB" sz="2000" i="1">
                            <a:latin typeface="Cambria Math" panose="02040503050406030204" pitchFamily="18" charset="0"/>
                          </a:rPr>
                          <m:t>𝐶𝑒𝑙𝑒𝑟𝑎</m:t>
                        </m:r>
                      </m:e>
                      <m:sub>
                        <m:r>
                          <a:rPr lang="en-GB" sz="2000" i="1">
                            <a:latin typeface="Cambria Math" panose="02040503050406030204" pitchFamily="18" charset="0"/>
                          </a:rPr>
                          <m:t>𝑔</m:t>
                        </m:r>
                        <m:r>
                          <a:rPr lang="en-GB" sz="2000" b="0" i="1" smtClean="0">
                            <a:latin typeface="Cambria Math" panose="02040503050406030204" pitchFamily="18" charset="0"/>
                          </a:rPr>
                          <m:t>𝑦</m:t>
                        </m:r>
                      </m:sub>
                    </m:sSub>
                    <m:r>
                      <a:rPr lang="en-GB" sz="2000" i="1">
                        <a:latin typeface="Cambria Math" panose="02040503050406030204" pitchFamily="18" charset="0"/>
                      </a:rPr>
                      <m:t>+</m:t>
                    </m:r>
                  </m:oMath>
                </a14:m>
                <a:r>
                  <a:rPr lang="en-GB" sz="2000" i="1" dirty="0">
                    <a:latin typeface="Cambria Math" panose="02040503050406030204" pitchFamily="18" charset="0"/>
                  </a:rPr>
                  <a:t> </a:t>
                </a:r>
                <a14:m>
                  <m:oMath xmlns:m="http://schemas.openxmlformats.org/officeDocument/2006/math">
                    <m:sSub>
                      <m:sSubPr>
                        <m:ctrlPr>
                          <a:rPr lang="en-GB" sz="2000" i="1">
                            <a:latin typeface="Cambria Math" panose="02040503050406030204" pitchFamily="18" charset="0"/>
                          </a:rPr>
                        </m:ctrlPr>
                      </m:sSubPr>
                      <m:e>
                        <m:r>
                          <m:rPr>
                            <m:nor/>
                          </m:rPr>
                          <a:rPr lang="el-GR" sz="2000" i="1" dirty="0">
                            <a:latin typeface="Calibri" panose="020F0502020204030204" pitchFamily="34" charset="0"/>
                          </a:rPr>
                          <m:t>ε</m:t>
                        </m:r>
                      </m:e>
                      <m:sub>
                        <m:r>
                          <a:rPr lang="en-GB" sz="2000" i="1">
                            <a:latin typeface="Cambria Math" panose="02040503050406030204" pitchFamily="18" charset="0"/>
                          </a:rPr>
                          <m:t>𝑔𝑦</m:t>
                        </m:r>
                      </m:sub>
                    </m:sSub>
                  </m:oMath>
                </a14:m>
                <a:r>
                  <a:rPr lang="en-GB" sz="2000" i="1" dirty="0">
                    <a:latin typeface="Cambria Math" panose="02040503050406030204" pitchFamily="18" charset="0"/>
                  </a:rPr>
                  <a:t/>
                </a:r>
                <a:br>
                  <a:rPr lang="en-GB" sz="2000" i="1" dirty="0">
                    <a:latin typeface="Cambria Math" panose="02040503050406030204" pitchFamily="18" charset="0"/>
                  </a:rPr>
                </a:br>
                <a:r>
                  <a:rPr lang="en-GB" sz="2000" i="1" dirty="0">
                    <a:latin typeface="Cambria Math" panose="02040503050406030204" pitchFamily="18" charset="0"/>
                  </a:rPr>
                  <a:t/>
                </a:r>
                <a:br>
                  <a:rPr lang="en-GB" sz="2000" i="1" dirty="0">
                    <a:latin typeface="Cambria Math" panose="02040503050406030204" pitchFamily="18" charset="0"/>
                  </a:rPr>
                </a:br>
                <a:r>
                  <a:rPr lang="en-GB" sz="2000" dirty="0">
                    <a:latin typeface="Cambria Math" panose="02040503050406030204" pitchFamily="18" charset="0"/>
                  </a:rPr>
                  <a:t>where </a:t>
                </a:r>
                <a:r>
                  <a:rPr lang="en-GB" sz="2000" dirty="0" smtClean="0">
                    <a:latin typeface="Cambria Math" panose="02040503050406030204" pitchFamily="18" charset="0"/>
                  </a:rPr>
                  <a:t>Celera </a:t>
                </a:r>
                <a:r>
                  <a:rPr lang="en-GB" sz="2000" dirty="0" smtClean="0">
                    <a:latin typeface="Cambria Math" panose="02040503050406030204" pitchFamily="18" charset="0"/>
                  </a:rPr>
                  <a:t>dummy is 1 when the gene has only been sequenced by Celera, and zero when also by public effort.</a:t>
                </a:r>
                <a:r>
                  <a:rPr lang="en-GB" sz="2000" dirty="0">
                    <a:latin typeface="Cambria Math" panose="02040503050406030204" pitchFamily="18" charset="0"/>
                  </a:rPr>
                  <a:t/>
                </a:r>
                <a:br>
                  <a:rPr lang="en-GB" sz="2000" dirty="0">
                    <a:latin typeface="Cambria Math" panose="02040503050406030204" pitchFamily="18" charset="0"/>
                  </a:rPr>
                </a:br>
                <a:r>
                  <a:rPr lang="en-GB" sz="2000" dirty="0"/>
                  <a:t/>
                </a:r>
                <a:br>
                  <a:rPr lang="en-GB" sz="2000" dirty="0"/>
                </a:br>
                <a:r>
                  <a:rPr lang="en-CA" sz="2000" dirty="0">
                    <a:latin typeface="Calibri" panose="020F0502020204030204" pitchFamily="34" charset="0"/>
                  </a:rPr>
                  <a:t>		                </a:t>
                </a:r>
                <a:r>
                  <a:rPr lang="en-CA" sz="2000" b="1" dirty="0">
                    <a:latin typeface="Calibri" panose="020F0502020204030204" pitchFamily="34" charset="0"/>
                  </a:rPr>
                  <a:t>Table 4 </a:t>
                </a:r>
                <a:r>
                  <a:rPr lang="en-CA" sz="2000" b="1" dirty="0" smtClean="0">
                    <a:latin typeface="Calibri" panose="020F0502020204030204" pitchFamily="34" charset="0"/>
                  </a:rPr>
                  <a:t>here </a:t>
                </a:r>
                <a:r>
                  <a:rPr lang="en-CA" sz="2000" b="1" dirty="0">
                    <a:latin typeface="Calibri" panose="020F0502020204030204" pitchFamily="34" charset="0"/>
                  </a:rPr>
                  <a:t/>
                </a:r>
                <a:br>
                  <a:rPr lang="en-CA" sz="2000" b="1" dirty="0">
                    <a:latin typeface="Calibri" panose="020F0502020204030204" pitchFamily="34" charset="0"/>
                  </a:rPr>
                </a:br>
                <a:r>
                  <a:rPr lang="en-CA" sz="2000" b="1" dirty="0" smtClean="0">
                    <a:latin typeface="Calibri" panose="020F0502020204030204" pitchFamily="34" charset="0"/>
                  </a:rPr>
                  <a:t/>
                </a:r>
                <a:br>
                  <a:rPr lang="en-CA" sz="2000" b="1" dirty="0" smtClean="0">
                    <a:latin typeface="Calibri" panose="020F0502020204030204" pitchFamily="34" charset="0"/>
                  </a:rPr>
                </a:br>
                <a:r>
                  <a:rPr lang="en-CA" sz="2000" dirty="0">
                    <a:latin typeface="Calibri" panose="020F0502020204030204" pitchFamily="34" charset="0"/>
                  </a:rPr>
                  <a:t>1. Significant negative impact of Celera:</a:t>
                </a:r>
                <a:br>
                  <a:rPr lang="en-CA" sz="2000" dirty="0">
                    <a:latin typeface="Calibri" panose="020F0502020204030204" pitchFamily="34" charset="0"/>
                  </a:rPr>
                </a:br>
                <a:r>
                  <a:rPr lang="en-CA" sz="2000" dirty="0">
                    <a:latin typeface="Calibri" panose="020F0502020204030204" pitchFamily="34" charset="0"/>
                  </a:rPr>
                  <a:t>	Publications: </a:t>
                </a:r>
                <a:r>
                  <a:rPr lang="en-CA" sz="2000" dirty="0" smtClean="0">
                    <a:latin typeface="Calibri" panose="020F0502020204030204" pitchFamily="34" charset="0"/>
                  </a:rPr>
                  <a:t>45-50% decline (columns </a:t>
                </a:r>
                <a:r>
                  <a:rPr lang="en-CA" sz="2000" dirty="0">
                    <a:latin typeface="Calibri" panose="020F0502020204030204" pitchFamily="34" charset="0"/>
                  </a:rPr>
                  <a:t>2 and 3)</a:t>
                </a:r>
                <a:br>
                  <a:rPr lang="en-CA" sz="2000" dirty="0">
                    <a:latin typeface="Calibri" panose="020F0502020204030204" pitchFamily="34" charset="0"/>
                  </a:rPr>
                </a:br>
                <a:r>
                  <a:rPr lang="en-CA" sz="2000" dirty="0">
                    <a:latin typeface="Calibri" panose="020F0502020204030204" pitchFamily="34" charset="0"/>
                  </a:rPr>
                  <a:t>	Phenotype products: </a:t>
                </a:r>
                <a:r>
                  <a:rPr lang="en-CA" sz="2000" dirty="0" smtClean="0">
                    <a:latin typeface="Calibri" panose="020F0502020204030204" pitchFamily="34" charset="0"/>
                  </a:rPr>
                  <a:t>20-40% decline</a:t>
                </a:r>
                <a:br>
                  <a:rPr lang="en-CA" sz="20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t>
                </a:r>
                <a:r>
                  <a:rPr lang="en-CA" sz="2400" b="1" dirty="0">
                    <a:latin typeface="Calibri" panose="020F0502020204030204" pitchFamily="34" charset="0"/>
                  </a:rPr>
                  <a:t/>
                </a:r>
                <a:br>
                  <a:rPr lang="en-CA" sz="2400" b="1" dirty="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79512" y="188640"/>
                <a:ext cx="8784976" cy="6669360"/>
              </a:xfr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8880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669360"/>
          </a:xfrm>
        </p:spPr>
        <p:txBody>
          <a:bodyPr>
            <a:noAutofit/>
          </a:bodyPr>
          <a:lstStyle/>
          <a:p>
            <a:pPr marL="109728" indent="0" algn="l"/>
            <a:r>
              <a:rPr lang="en-CA" sz="2400" b="1" dirty="0" smtClean="0">
                <a:latin typeface="Calibri" panose="020F0502020204030204" pitchFamily="34" charset="0"/>
              </a:rPr>
              <a:t>Research </a:t>
            </a:r>
            <a:r>
              <a:rPr lang="en-CA" sz="2400" b="1" dirty="0">
                <a:latin typeface="Calibri" panose="020F0502020204030204" pitchFamily="34" charset="0"/>
              </a:rPr>
              <a:t>Question</a:t>
            </a:r>
            <a:r>
              <a:rPr lang="en-CA" sz="2400" dirty="0">
                <a:latin typeface="Calibri" panose="020F0502020204030204" pitchFamily="34" charset="0"/>
              </a:rPr>
              <a:t>:  How </a:t>
            </a:r>
            <a:r>
              <a:rPr lang="en-CA" sz="2400" dirty="0" smtClean="0">
                <a:latin typeface="Calibri" panose="020F0502020204030204" pitchFamily="34" charset="0"/>
              </a:rPr>
              <a:t>do biological resource centers (BRCs) affect knowledge accumulation, controlling for any selection (e.g., on quality of research </a:t>
            </a:r>
            <a:r>
              <a:rPr lang="en-CA" sz="2400" dirty="0" smtClean="0">
                <a:latin typeface="Calibri" panose="020F0502020204030204" pitchFamily="34" charset="0"/>
              </a:rPr>
              <a:t>materials)? </a:t>
            </a:r>
            <a:r>
              <a:rPr lang="en-CA" sz="2400" dirty="0" smtClean="0">
                <a:latin typeface="Calibri" panose="020F0502020204030204" pitchFamily="34" charset="0"/>
              </a:rPr>
              <a:t>Does the impact differ across types of subject matter and quality of scientific journals with which the biomaterials are associated? </a:t>
            </a: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Empirical </a:t>
            </a:r>
            <a:r>
              <a:rPr lang="en-CA" sz="2400" b="1" dirty="0">
                <a:latin typeface="Calibri" panose="020F0502020204030204" pitchFamily="34" charset="0"/>
              </a:rPr>
              <a:t>Implementation</a:t>
            </a:r>
            <a:r>
              <a:rPr lang="en-CA" sz="2400" dirty="0" smtClean="0">
                <a:latin typeface="Calibri" panose="020F0502020204030204" pitchFamily="34" charset="0"/>
              </a:rPr>
              <a:t>: Study biomaterial deposits into US American Type Culture Collection (ATCC). They are associated with specific  scientific articles, and FS study citations to those papers before and after deposit, against a control sample. DID estimation using Negative Binomial count model.</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b="1" dirty="0">
                <a:latin typeface="Calibri" panose="020F0502020204030204" pitchFamily="34" charset="0"/>
              </a:rPr>
              <a:t>Main identification </a:t>
            </a:r>
            <a:r>
              <a:rPr lang="en-CA" sz="2400" b="1" dirty="0" smtClean="0">
                <a:latin typeface="Calibri" panose="020F0502020204030204" pitchFamily="34" charset="0"/>
              </a:rPr>
              <a:t>issue: </a:t>
            </a:r>
            <a:r>
              <a:rPr lang="en-CA" sz="2400" dirty="0" smtClean="0">
                <a:latin typeface="Calibri" panose="020F0502020204030204" pitchFamily="34" charset="0"/>
              </a:rPr>
              <a:t> </a:t>
            </a: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Endogenous deposit decisions: This selection into BRCs presumably is based on value added to the one depositing it which </a:t>
            </a:r>
            <a:r>
              <a:rPr lang="en-CA" sz="2400" i="1" dirty="0" smtClean="0">
                <a:latin typeface="Calibri" panose="020F0502020204030204" pitchFamily="34" charset="0"/>
              </a:rPr>
              <a:t>may</a:t>
            </a:r>
            <a:r>
              <a:rPr lang="en-CA" sz="2400" dirty="0" smtClean="0">
                <a:latin typeface="Calibri" panose="020F0502020204030204" pitchFamily="34" charset="0"/>
              </a:rPr>
              <a:t> be related to quality of research (</a:t>
            </a:r>
            <a:r>
              <a:rPr lang="en-CA" sz="2400" dirty="0" smtClean="0">
                <a:latin typeface="Calibri" panose="020F0502020204030204" pitchFamily="34" charset="0"/>
              </a:rPr>
              <a:t>but is it </a:t>
            </a:r>
            <a:r>
              <a:rPr lang="en-CA" sz="2400" dirty="0" smtClean="0">
                <a:latin typeface="Calibri" panose="020F0502020204030204" pitchFamily="34" charset="0"/>
              </a:rPr>
              <a:t>obvious which direction?)</a:t>
            </a:r>
            <a:endParaRPr lang="en-GB" sz="2400" dirty="0">
              <a:latin typeface="+mn-lt"/>
            </a:endParaRPr>
          </a:p>
        </p:txBody>
      </p:sp>
    </p:spTree>
    <p:extLst>
      <p:ext uri="{BB962C8B-B14F-4D97-AF65-F5344CB8AC3E}">
        <p14:creationId xmlns:p14="http://schemas.microsoft.com/office/powerpoint/2010/main" val="378607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3655"/>
            <a:ext cx="8064896" cy="610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7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79512" y="188640"/>
                <a:ext cx="8784976" cy="6669360"/>
              </a:xfrm>
            </p:spPr>
            <p:txBody>
              <a:bodyPr>
                <a:noAutofit/>
              </a:bodyPr>
              <a:lstStyle/>
              <a:p>
                <a:pPr marL="109728" algn="l"/>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000" b="1" dirty="0" smtClean="0">
                    <a:latin typeface="Calibri" panose="020F0502020204030204" pitchFamily="34" charset="0"/>
                  </a:rPr>
                  <a:t>Panel </a:t>
                </a:r>
                <a:r>
                  <a:rPr lang="en-CA" sz="2000" b="1" dirty="0" smtClean="0">
                    <a:latin typeface="Calibri" panose="020F0502020204030204" pitchFamily="34" charset="0"/>
                  </a:rPr>
                  <a:t>specification with timing of effects:</a:t>
                </a:r>
                <a:br>
                  <a:rPr lang="en-CA" sz="2000" b="1" dirty="0" smtClean="0">
                    <a:latin typeface="Calibri" panose="020F0502020204030204" pitchFamily="34" charset="0"/>
                  </a:rPr>
                </a:br>
                <a:r>
                  <a:rPr lang="en-CA" sz="2000" b="1" dirty="0" smtClean="0">
                    <a:latin typeface="Calibri" panose="020F0502020204030204" pitchFamily="34" charset="0"/>
                  </a:rPr>
                  <a:t/>
                </a:r>
                <a:br>
                  <a:rPr lang="en-CA" sz="2000" b="1" dirty="0" smtClean="0">
                    <a:latin typeface="Calibri" panose="020F0502020204030204" pitchFamily="34" charset="0"/>
                  </a:rPr>
                </a:b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𝑂𝑢𝑡𝑐𝑜𝑚𝑒</m:t>
                        </m:r>
                      </m:e>
                      <m:sub>
                        <m:r>
                          <a:rPr lang="en-GB" sz="2000" i="1">
                            <a:latin typeface="Cambria Math" panose="02040503050406030204" pitchFamily="18" charset="0"/>
                          </a:rPr>
                          <m:t>𝑔𝑦</m:t>
                        </m:r>
                      </m:sub>
                    </m:sSub>
                    <m:r>
                      <a:rPr lang="en-GB" sz="2000" i="1">
                        <a:latin typeface="Cambria Math" panose="02040503050406030204" pitchFamily="18" charset="0"/>
                      </a:rPr>
                      <m:t>=</m:t>
                    </m:r>
                    <m:r>
                      <m:rPr>
                        <m:sty m:val="p"/>
                      </m:rPr>
                      <a:rPr lang="el-GR" sz="2000" i="1">
                        <a:latin typeface="Cambria Math" panose="02040503050406030204" pitchFamily="18" charset="0"/>
                      </a:rPr>
                      <m:t>α</m:t>
                    </m:r>
                    <m:r>
                      <a:rPr lang="en-GB" sz="2000" i="1">
                        <a:latin typeface="Cambria Math" panose="02040503050406030204" pitchFamily="18" charset="0"/>
                      </a:rPr>
                      <m:t>+</m:t>
                    </m:r>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δ</m:t>
                        </m:r>
                      </m:e>
                      <m:sub>
                        <m:r>
                          <a:rPr lang="en-GB" sz="2000" i="1">
                            <a:latin typeface="Cambria Math" panose="02040503050406030204" pitchFamily="18" charset="0"/>
                          </a:rPr>
                          <m:t>𝑔</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m:rPr>
                            <m:sty m:val="p"/>
                          </m:rPr>
                          <a:rPr lang="el-GR" sz="2000" i="1">
                            <a:latin typeface="Cambria Math" panose="02040503050406030204" pitchFamily="18" charset="0"/>
                          </a:rPr>
                          <m:t>ϴ</m:t>
                        </m:r>
                      </m:e>
                      <m:sub>
                        <m:r>
                          <a:rPr lang="en-GB" sz="2000" i="1">
                            <a:latin typeface="Cambria Math" panose="02040503050406030204" pitchFamily="18" charset="0"/>
                          </a:rPr>
                          <m:t>𝑦</m:t>
                        </m:r>
                      </m:sub>
                    </m:sSub>
                    <m:r>
                      <a:rPr lang="en-GB" sz="2000" i="1">
                        <a:latin typeface="Cambria Math" panose="02040503050406030204" pitchFamily="18" charset="0"/>
                      </a:rPr>
                      <m:t>+</m:t>
                    </m:r>
                    <m:sSub>
                      <m:sSubPr>
                        <m:ctrlPr>
                          <a:rPr lang="el-GR" sz="2000" i="1">
                            <a:latin typeface="Cambria Math" panose="02040503050406030204" pitchFamily="18" charset="0"/>
                          </a:rPr>
                        </m:ctrlPr>
                      </m:sSubPr>
                      <m:e>
                        <m:r>
                          <m:rPr>
                            <m:sty m:val="p"/>
                          </m:rPr>
                          <a:rPr lang="el-GR" sz="2000" i="1">
                            <a:latin typeface="Cambria Math" panose="02040503050406030204" pitchFamily="18" charset="0"/>
                          </a:rPr>
                          <m:t>Σ</m:t>
                        </m:r>
                      </m:e>
                      <m:sub>
                        <m:r>
                          <a:rPr lang="en-GB" sz="2000" i="1">
                            <a:latin typeface="Cambria Math" panose="02040503050406030204" pitchFamily="18" charset="0"/>
                          </a:rPr>
                          <m:t>𝑧</m:t>
                        </m:r>
                      </m:sub>
                    </m:sSub>
                    <m:sSub>
                      <m:sSubPr>
                        <m:ctrlPr>
                          <a:rPr lang="el-GR" sz="2000" i="1">
                            <a:latin typeface="Cambria Math" panose="02040503050406030204" pitchFamily="18" charset="0"/>
                          </a:rPr>
                        </m:ctrlPr>
                      </m:sSubPr>
                      <m:e>
                        <m:r>
                          <m:rPr>
                            <m:sty m:val="p"/>
                          </m:rPr>
                          <a:rPr lang="el-GR" sz="2000" i="1">
                            <a:latin typeface="Cambria Math" panose="02040503050406030204" pitchFamily="18" charset="0"/>
                          </a:rPr>
                          <m:t>β</m:t>
                        </m:r>
                      </m:e>
                      <m:sub>
                        <m:r>
                          <a:rPr lang="en-GB" sz="2000" i="1">
                            <a:latin typeface="Cambria Math" panose="02040503050406030204" pitchFamily="18" charset="0"/>
                          </a:rPr>
                          <m:t>𝑧</m:t>
                        </m:r>
                      </m:sub>
                    </m:sSub>
                    <m:sSub>
                      <m:sSubPr>
                        <m:ctrlPr>
                          <a:rPr lang="en-GB" sz="2000" i="1">
                            <a:latin typeface="Cambria Math" panose="02040503050406030204" pitchFamily="18" charset="0"/>
                          </a:rPr>
                        </m:ctrlPr>
                      </m:sSubPr>
                      <m:e>
                        <m:r>
                          <a:rPr lang="en-GB" sz="2000" i="1">
                            <a:latin typeface="Cambria Math" panose="02040503050406030204" pitchFamily="18" charset="0"/>
                          </a:rPr>
                          <m:t>𝐶𝑒𝑙𝑒𝑟𝑎</m:t>
                        </m:r>
                      </m:e>
                      <m:sub>
                        <m:r>
                          <a:rPr lang="en-GB" sz="2000" i="1">
                            <a:latin typeface="Cambria Math" panose="02040503050406030204" pitchFamily="18" charset="0"/>
                          </a:rPr>
                          <m:t>𝑔</m:t>
                        </m:r>
                      </m:sub>
                    </m:sSub>
                    <m:r>
                      <a:rPr lang="en-GB" sz="2000" i="1">
                        <a:latin typeface="Cambria Math" panose="02040503050406030204" pitchFamily="18" charset="0"/>
                      </a:rPr>
                      <m:t>𝑥𝐼</m:t>
                    </m:r>
                    <m:r>
                      <a:rPr lang="en-GB" sz="2000" i="1">
                        <a:latin typeface="Cambria Math" panose="02040503050406030204" pitchFamily="18" charset="0"/>
                      </a:rPr>
                      <m:t>(</m:t>
                    </m:r>
                    <m:r>
                      <a:rPr lang="en-GB" sz="2000" i="1">
                        <a:latin typeface="Cambria Math" panose="02040503050406030204" pitchFamily="18" charset="0"/>
                      </a:rPr>
                      <m:t>𝑧</m:t>
                    </m:r>
                    <m:r>
                      <a:rPr lang="en-GB" sz="2000" i="1">
                        <a:latin typeface="Cambria Math" panose="02040503050406030204" pitchFamily="18" charset="0"/>
                      </a:rPr>
                      <m:t>)+</m:t>
                    </m:r>
                  </m:oMath>
                </a14:m>
                <a:r>
                  <a:rPr lang="en-GB" sz="2000" i="1" dirty="0">
                    <a:latin typeface="Cambria Math" panose="02040503050406030204" pitchFamily="18" charset="0"/>
                  </a:rPr>
                  <a:t> </a:t>
                </a:r>
                <a14:m>
                  <m:oMath xmlns:m="http://schemas.openxmlformats.org/officeDocument/2006/math">
                    <m:sSub>
                      <m:sSubPr>
                        <m:ctrlPr>
                          <a:rPr lang="en-GB" sz="2000" i="1">
                            <a:latin typeface="Cambria Math" panose="02040503050406030204" pitchFamily="18" charset="0"/>
                          </a:rPr>
                        </m:ctrlPr>
                      </m:sSubPr>
                      <m:e>
                        <m:r>
                          <m:rPr>
                            <m:nor/>
                          </m:rPr>
                          <a:rPr lang="el-GR" sz="2000" i="1" dirty="0">
                            <a:latin typeface="Calibri" panose="020F0502020204030204" pitchFamily="34" charset="0"/>
                          </a:rPr>
                          <m:t>ε</m:t>
                        </m:r>
                      </m:e>
                      <m:sub>
                        <m:r>
                          <a:rPr lang="en-GB" sz="2000" i="1">
                            <a:latin typeface="Cambria Math" panose="02040503050406030204" pitchFamily="18" charset="0"/>
                          </a:rPr>
                          <m:t>𝑔𝑦</m:t>
                        </m:r>
                      </m:sub>
                    </m:sSub>
                  </m:oMath>
                </a14:m>
                <a:r>
                  <a:rPr lang="en-GB" sz="2000" i="1" dirty="0" smtClean="0">
                    <a:latin typeface="Cambria Math" panose="02040503050406030204" pitchFamily="18" charset="0"/>
                  </a:rPr>
                  <a:t/>
                </a:r>
                <a:br>
                  <a:rPr lang="en-GB" sz="2000" i="1" dirty="0" smtClean="0">
                    <a:latin typeface="Cambria Math" panose="02040503050406030204" pitchFamily="18" charset="0"/>
                  </a:rPr>
                </a:br>
                <a:r>
                  <a:rPr lang="en-GB" sz="2000" i="1" dirty="0" smtClean="0">
                    <a:latin typeface="Cambria Math" panose="02040503050406030204" pitchFamily="18" charset="0"/>
                  </a:rPr>
                  <a:t/>
                </a:r>
                <a:br>
                  <a:rPr lang="en-GB" sz="2000" i="1" dirty="0" smtClean="0">
                    <a:latin typeface="Cambria Math" panose="02040503050406030204" pitchFamily="18" charset="0"/>
                  </a:rPr>
                </a:br>
                <a:r>
                  <a:rPr lang="en-GB" sz="2000" dirty="0">
                    <a:latin typeface="Cambria Math" panose="02040503050406030204" pitchFamily="18" charset="0"/>
                  </a:rPr>
                  <a:t>z is a year count before/after removal of IP to trace time pattern of effects, and</a:t>
                </a:r>
                <a:r>
                  <a:rPr lang="en-CA" sz="2000" b="1" dirty="0">
                    <a:latin typeface="Calibri" panose="020F0502020204030204" pitchFamily="34" charset="0"/>
                  </a:rPr>
                  <a:t/>
                </a:r>
                <a:br>
                  <a:rPr lang="en-CA" sz="2000" b="1" dirty="0">
                    <a:latin typeface="Calibri" panose="020F0502020204030204" pitchFamily="34" charset="0"/>
                  </a:rPr>
                </a:br>
                <a:r>
                  <a:rPr lang="en-CA" sz="2000" b="1" dirty="0" smtClean="0">
                    <a:latin typeface="Calibri" panose="020F0502020204030204" pitchFamily="34" charset="0"/>
                  </a:rPr>
                  <a:t> 			</a:t>
                </a:r>
                <a:r>
                  <a:rPr lang="en-CA" sz="2000" b="1" dirty="0" smtClean="0">
                    <a:latin typeface="Calibri" panose="020F0502020204030204" pitchFamily="34" charset="0"/>
                  </a:rPr>
                  <a:t/>
                </a:r>
                <a:br>
                  <a:rPr lang="en-CA" sz="2000" b="1" dirty="0" smtClean="0">
                    <a:latin typeface="Calibri" panose="020F0502020204030204" pitchFamily="34" charset="0"/>
                  </a:rPr>
                </a:br>
                <a:r>
                  <a:rPr lang="en-CA" sz="2000" b="1" dirty="0" smtClean="0">
                    <a:latin typeface="Calibri" panose="020F0502020204030204" pitchFamily="34" charset="0"/>
                  </a:rPr>
                  <a:t>			Figure </a:t>
                </a:r>
                <a:r>
                  <a:rPr lang="en-CA" sz="2000" b="1" dirty="0" smtClean="0">
                    <a:latin typeface="Calibri" panose="020F0502020204030204" pitchFamily="34" charset="0"/>
                  </a:rPr>
                  <a:t>4 here</a:t>
                </a:r>
                <a:br>
                  <a:rPr lang="en-CA" sz="2000" b="1" dirty="0" smtClean="0">
                    <a:latin typeface="Calibri" panose="020F0502020204030204" pitchFamily="34" charset="0"/>
                  </a:rPr>
                </a:br>
                <a:r>
                  <a:rPr lang="en-CA" sz="2000" b="1" dirty="0" smtClean="0">
                    <a:latin typeface="Calibri" panose="020F0502020204030204" pitchFamily="34" charset="0"/>
                  </a:rPr>
                  <a:t/>
                </a:r>
                <a:br>
                  <a:rPr lang="en-CA" sz="2000" b="1" dirty="0" smtClean="0">
                    <a:latin typeface="Calibri" panose="020F0502020204030204" pitchFamily="34" charset="0"/>
                  </a:rPr>
                </a:br>
                <a:r>
                  <a:rPr lang="en-CA" sz="2000" dirty="0" smtClean="0">
                    <a:latin typeface="Calibri" panose="020F0502020204030204" pitchFamily="34" charset="0"/>
                  </a:rPr>
                  <a:t>1. For both publications and indicator of whether there was any phenotype product (not </a:t>
                </a:r>
                <a:r>
                  <a:rPr lang="en-CA" sz="2000" dirty="0" smtClean="0">
                    <a:latin typeface="Calibri" panose="020F0502020204030204" pitchFamily="34" charset="0"/>
                  </a:rPr>
                  <a:t>the count of products), </a:t>
                </a:r>
                <a:r>
                  <a:rPr lang="en-CA" sz="2000" dirty="0" smtClean="0">
                    <a:latin typeface="Calibri" panose="020F0502020204030204" pitchFamily="34" charset="0"/>
                  </a:rPr>
                  <a:t>there is a sharp </a:t>
                </a:r>
                <a:r>
                  <a:rPr lang="en-CA" sz="2000" dirty="0">
                    <a:latin typeface="Calibri" panose="020F0502020204030204" pitchFamily="34" charset="0"/>
                  </a:rPr>
                  <a:t>break </a:t>
                </a:r>
                <a:r>
                  <a:rPr lang="en-CA" sz="2000" dirty="0" smtClean="0">
                    <a:latin typeface="Calibri" panose="020F0502020204030204" pitchFamily="34" charset="0"/>
                  </a:rPr>
                  <a:t>in flow right </a:t>
                </a:r>
                <a:r>
                  <a:rPr lang="en-CA" sz="2000" dirty="0">
                    <a:latin typeface="Calibri" panose="020F0502020204030204" pitchFamily="34" charset="0"/>
                  </a:rPr>
                  <a:t>after last year of Celera </a:t>
                </a:r>
                <a:r>
                  <a:rPr lang="en-CA" sz="2000" dirty="0" smtClean="0">
                    <a:latin typeface="Calibri" panose="020F0502020204030204" pitchFamily="34" charset="0"/>
                  </a:rPr>
                  <a:t>IP. </a:t>
                </a:r>
                <a:r>
                  <a:rPr lang="en-CA" sz="2000" dirty="0">
                    <a:latin typeface="Calibri" panose="020F0502020204030204" pitchFamily="34" charset="0"/>
                  </a:rPr>
                  <a:t> </a:t>
                </a:r>
                <a:r>
                  <a:rPr lang="en-CA" sz="2000" dirty="0" smtClean="0">
                    <a:latin typeface="Calibri" panose="020F0502020204030204" pitchFamily="34" charset="0"/>
                  </a:rPr>
                  <a:t>Extra flow roughly constant for publications but for phenotype links it grows over time. (Would help to see longer </a:t>
                </a:r>
                <a:r>
                  <a:rPr lang="en-CA" sz="2000" dirty="0">
                    <a:latin typeface="Calibri" panose="020F0502020204030204" pitchFamily="34" charset="0"/>
                  </a:rPr>
                  <a:t>period before the last </a:t>
                </a:r>
                <a:r>
                  <a:rPr lang="en-CA" sz="2000" dirty="0" smtClean="0">
                    <a:latin typeface="Calibri" panose="020F0502020204030204" pitchFamily="34" charset="0"/>
                  </a:rPr>
                  <a:t>year to confirm zero effects)</a:t>
                </a:r>
                <a:r>
                  <a:rPr lang="en-CA" sz="2400" dirty="0">
                    <a:latin typeface="Calibri" panose="020F0502020204030204" pitchFamily="34" charset="0"/>
                  </a:rPr>
                  <a:t/>
                </a:r>
                <a:br>
                  <a:rPr lang="en-CA" sz="2400" dirty="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79512" y="188640"/>
                <a:ext cx="8784976" cy="6669360"/>
              </a:xfr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2519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31" r="14238"/>
          <a:stretch/>
        </p:blipFill>
        <p:spPr bwMode="auto">
          <a:xfrm>
            <a:off x="35496" y="476672"/>
            <a:ext cx="43791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901" y="476672"/>
            <a:ext cx="4544595" cy="325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386" y="4365104"/>
            <a:ext cx="6624736" cy="198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75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669360"/>
          </a:xfrm>
        </p:spPr>
        <p:txBody>
          <a:bodyPr>
            <a:noAutofit/>
          </a:bodyPr>
          <a:lstStyle/>
          <a:p>
            <a:pPr marL="109728" indent="0" algn="l"/>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000" b="1" dirty="0" smtClean="0">
                <a:latin typeface="Calibri" panose="020F0502020204030204" pitchFamily="34" charset="0"/>
              </a:rPr>
              <a:t>Discussion of Transaction Costs: Why does IP “block” follow-on (downstream) innovation?</a:t>
            </a: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1. </a:t>
            </a:r>
            <a:r>
              <a:rPr lang="en-CA" sz="2000" b="1" dirty="0" smtClean="0">
                <a:latin typeface="Calibri" panose="020F0502020204030204" pitchFamily="34" charset="0"/>
              </a:rPr>
              <a:t>Green and </a:t>
            </a:r>
            <a:r>
              <a:rPr lang="en-CA" sz="2000" b="1" dirty="0" err="1" smtClean="0">
                <a:latin typeface="Calibri" panose="020F0502020204030204" pitchFamily="34" charset="0"/>
              </a:rPr>
              <a:t>Scotchmer</a:t>
            </a:r>
            <a:r>
              <a:rPr lang="en-CA" sz="2000" dirty="0" smtClean="0">
                <a:latin typeface="Calibri" panose="020F0502020204030204" pitchFamily="34" charset="0"/>
              </a:rPr>
              <a:t>: </a:t>
            </a:r>
            <a:r>
              <a:rPr lang="en-CA" sz="2000" dirty="0" err="1" smtClean="0">
                <a:latin typeface="Calibri" panose="020F0502020204030204" pitchFamily="34" charset="0"/>
              </a:rPr>
              <a:t>Coasian</a:t>
            </a:r>
            <a:r>
              <a:rPr lang="en-CA" sz="2000" dirty="0" smtClean="0">
                <a:latin typeface="Calibri" panose="020F0502020204030204" pitchFamily="34" charset="0"/>
              </a:rPr>
              <a:t> world with perfect information and no transaction costs. Efficient bargaining always occurs, though terms of the bargain (license) depend on strength of patent rights</a:t>
            </a:r>
            <a:br>
              <a:rPr lang="en-CA" sz="2000" dirty="0" smtClean="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smtClean="0">
                <a:latin typeface="Calibri" panose="020F0502020204030204" pitchFamily="34" charset="0"/>
              </a:rPr>
              <a:t>2. </a:t>
            </a:r>
            <a:r>
              <a:rPr lang="en-CA" sz="2000" b="1" dirty="0" smtClean="0">
                <a:latin typeface="Calibri" panose="020F0502020204030204" pitchFamily="34" charset="0"/>
              </a:rPr>
              <a:t>Bargaining failure:  </a:t>
            </a:r>
            <a:r>
              <a:rPr lang="en-CA" sz="2000" dirty="0" smtClean="0">
                <a:latin typeface="Calibri" panose="020F0502020204030204" pitchFamily="34" charset="0"/>
              </a:rPr>
              <a:t>This can arise from two main sources:</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a) asymmetric </a:t>
            </a:r>
            <a:r>
              <a:rPr lang="en-CA" sz="2000" dirty="0" smtClean="0">
                <a:latin typeface="Calibri" panose="020F0502020204030204" pitchFamily="34" charset="0"/>
              </a:rPr>
              <a:t>information:  one </a:t>
            </a:r>
            <a:r>
              <a:rPr lang="en-CA" sz="2000" dirty="0" smtClean="0">
                <a:latin typeface="Calibri" panose="020F0502020204030204" pitchFamily="34" charset="0"/>
              </a:rPr>
              <a:t>party cannot convey the private information credibly or risks the invention being expropriated if the information is disclosed – “Arrow paradox of information”</a:t>
            </a:r>
            <a:br>
              <a:rPr lang="en-CA" sz="2000" dirty="0" smtClean="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smtClean="0">
                <a:latin typeface="Calibri" panose="020F0502020204030204" pitchFamily="34" charset="0"/>
              </a:rPr>
              <a:t>b) </a:t>
            </a:r>
            <a:r>
              <a:rPr lang="en-CA" sz="2000" smtClean="0">
                <a:latin typeface="Calibri" panose="020F0502020204030204" pitchFamily="34" charset="0"/>
              </a:rPr>
              <a:t>complements problem: royalty </a:t>
            </a:r>
            <a:r>
              <a:rPr lang="en-CA" sz="2000" dirty="0" smtClean="0">
                <a:latin typeface="Calibri" panose="020F0502020204030204" pitchFamily="34" charset="0"/>
              </a:rPr>
              <a:t>stacking (if other patented inputs are needed) – uncoordinated bargaining can kill a project</a:t>
            </a:r>
            <a:br>
              <a:rPr lang="en-CA" sz="2000" dirty="0" smtClean="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
            </a:r>
            <a:br>
              <a:rPr lang="en-CA" sz="2000" dirty="0" smtClean="0">
                <a:latin typeface="Calibri" panose="020F0502020204030204" pitchFamily="34" charset="0"/>
              </a:rPr>
            </a:br>
            <a:r>
              <a:rPr lang="en-CA" sz="2000" dirty="0">
                <a:latin typeface="Calibri" panose="020F0502020204030204" pitchFamily="34" charset="0"/>
              </a:rPr>
              <a:t/>
            </a:r>
            <a:br>
              <a:rPr lang="en-CA" sz="2000" dirty="0">
                <a:latin typeface="Calibri" panose="020F0502020204030204" pitchFamily="34" charset="0"/>
              </a:rPr>
            </a:br>
            <a:r>
              <a:rPr lang="en-CA" sz="2000" dirty="0" smtClean="0">
                <a:latin typeface="Calibri" panose="020F0502020204030204" pitchFamily="34" charset="0"/>
              </a:rPr>
              <a:t> </a:t>
            </a:r>
            <a:endParaRPr lang="en-GB" sz="2000" dirty="0">
              <a:latin typeface="+mn-lt"/>
            </a:endParaRPr>
          </a:p>
        </p:txBody>
      </p:sp>
    </p:spTree>
    <p:extLst>
      <p:ext uri="{BB962C8B-B14F-4D97-AF65-F5344CB8AC3E}">
        <p14:creationId xmlns:p14="http://schemas.microsoft.com/office/powerpoint/2010/main" val="231928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669360"/>
          </a:xfrm>
        </p:spPr>
        <p:txBody>
          <a:bodyPr>
            <a:noAutofit/>
          </a:bodyPr>
          <a:lstStyle/>
          <a:p>
            <a:pPr marL="109728" algn="l"/>
            <a:r>
              <a:rPr lang="en-CA" sz="2400" b="1" dirty="0" smtClean="0">
                <a:latin typeface="Calibri" panose="020F0502020204030204" pitchFamily="34" charset="0"/>
              </a:rPr>
              <a:t>Ways in which BRCs can promote cumulative research</a:t>
            </a:r>
            <a:r>
              <a:rPr lang="en-CA" sz="2400" dirty="0" smtClean="0">
                <a:latin typeface="Calibri" panose="020F0502020204030204" pitchFamily="34" charset="0"/>
              </a:rPr>
              <a:t>:</a:t>
            </a:r>
            <a:br>
              <a:rPr lang="en-CA" sz="2400" dirty="0" smtClean="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smtClean="0">
                <a:latin typeface="Calibri" panose="020F0502020204030204" pitchFamily="34" charset="0"/>
              </a:rPr>
              <a:t>1. Certification: biomaterials authentication</a:t>
            </a:r>
            <a:br>
              <a:rPr lang="en-CA" sz="2400" dirty="0" smtClean="0">
                <a:latin typeface="Calibri" panose="020F0502020204030204" pitchFamily="34" charset="0"/>
              </a:rPr>
            </a:br>
            <a:r>
              <a:rPr lang="en-CA" sz="2400" dirty="0" smtClean="0">
                <a:latin typeface="Calibri" panose="020F0502020204030204" pitchFamily="34" charset="0"/>
              </a:rPr>
              <a:t>2. Independent and open access to biological materials</a:t>
            </a:r>
            <a:br>
              <a:rPr lang="en-CA" sz="2400" dirty="0" smtClean="0">
                <a:latin typeface="Calibri" panose="020F0502020204030204" pitchFamily="34" charset="0"/>
              </a:rPr>
            </a:br>
            <a:r>
              <a:rPr lang="en-CA" sz="2400" dirty="0" smtClean="0">
                <a:latin typeface="Calibri" panose="020F0502020204030204" pitchFamily="34" charset="0"/>
              </a:rPr>
              <a:t>3. Preservation of biological materials </a:t>
            </a:r>
            <a:br>
              <a:rPr lang="en-CA" sz="2400" dirty="0" smtClean="0">
                <a:latin typeface="Calibri" panose="020F0502020204030204" pitchFamily="34" charset="0"/>
              </a:rPr>
            </a:br>
            <a:r>
              <a:rPr lang="en-CA" sz="2400" dirty="0" smtClean="0">
                <a:latin typeface="Calibri" panose="020F0502020204030204" pitchFamily="34" charset="0"/>
              </a:rPr>
              <a:t>4. Scale and scope economies: lower the cost of follow-on research</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t>
            </a:r>
            <a:r>
              <a:rPr lang="en-CA" sz="2400" b="1" dirty="0" smtClean="0">
                <a:latin typeface="Calibri" panose="020F0502020204030204" pitchFamily="34" charset="0"/>
              </a:rPr>
              <a:t>Four </a:t>
            </a:r>
            <a:r>
              <a:rPr lang="en-CA" sz="2400" b="1" dirty="0" smtClean="0">
                <a:latin typeface="Calibri" panose="020F0502020204030204" pitchFamily="34" charset="0"/>
              </a:rPr>
              <a:t>Predictions to be tested:</a:t>
            </a:r>
            <a:br>
              <a:rPr lang="en-CA" sz="2400" b="1" dirty="0" smtClean="0">
                <a:latin typeface="Calibri" panose="020F0502020204030204" pitchFamily="34" charset="0"/>
              </a:rPr>
            </a:br>
            <a:r>
              <a:rPr lang="en-CA" sz="2400" dirty="0" smtClean="0">
                <a:latin typeface="Calibri" panose="020F0502020204030204" pitchFamily="34" charset="0"/>
              </a:rPr>
              <a:t>1. Knowledge associated with BRCs will be of higher scientific value than that available only through other (e.g. peer to peer) channels</a:t>
            </a:r>
            <a:br>
              <a:rPr lang="en-CA" sz="2400" dirty="0" smtClean="0">
                <a:latin typeface="Calibri" panose="020F0502020204030204" pitchFamily="34" charset="0"/>
              </a:rPr>
            </a:br>
            <a:r>
              <a:rPr lang="en-CA" sz="2400" dirty="0" smtClean="0">
                <a:latin typeface="Calibri" panose="020F0502020204030204" pitchFamily="34" charset="0"/>
              </a:rPr>
              <a:t>2. Controlling for importance of the discovery, BRC should increase knowledge diffusion</a:t>
            </a:r>
            <a:br>
              <a:rPr lang="en-CA" sz="2400" dirty="0" smtClean="0">
                <a:latin typeface="Calibri" panose="020F0502020204030204" pitchFamily="34" charset="0"/>
              </a:rPr>
            </a:br>
            <a:r>
              <a:rPr lang="en-CA" sz="2400" dirty="0" smtClean="0">
                <a:latin typeface="Calibri" panose="020F0502020204030204" pitchFamily="34" charset="0"/>
              </a:rPr>
              <a:t>3. Impact of BRC will be greater for knowledge associated with “poor” institutional environments</a:t>
            </a:r>
            <a:br>
              <a:rPr lang="en-CA" sz="2400" dirty="0" smtClean="0">
                <a:latin typeface="Calibri" panose="020F0502020204030204" pitchFamily="34" charset="0"/>
              </a:rPr>
            </a:br>
            <a:r>
              <a:rPr lang="en-CA" sz="2400" dirty="0" smtClean="0">
                <a:latin typeface="Calibri" panose="020F0502020204030204" pitchFamily="34" charset="0"/>
              </a:rPr>
              <a:t>4. Impact of BRC greater among researchers/projects where authentication and independent access are more valuable</a:t>
            </a:r>
            <a:endParaRPr lang="en-GB" sz="2400" dirty="0">
              <a:latin typeface="+mn-lt"/>
            </a:endParaRPr>
          </a:p>
        </p:txBody>
      </p:sp>
    </p:spTree>
    <p:extLst>
      <p:ext uri="{BB962C8B-B14F-4D97-AF65-F5344CB8AC3E}">
        <p14:creationId xmlns:p14="http://schemas.microsoft.com/office/powerpoint/2010/main" val="359073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669360"/>
          </a:xfrm>
        </p:spPr>
        <p:txBody>
          <a:bodyPr>
            <a:noAutofit/>
          </a:bodyPr>
          <a:lstStyle/>
          <a:p>
            <a:pPr marL="109728" algn="l"/>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a:latin typeface="Calibri" panose="020F0502020204030204" pitchFamily="34" charset="0"/>
              </a:rPr>
              <a:t/>
            </a:r>
            <a:br>
              <a:rPr lang="en-CA" sz="2400" b="1" dirty="0">
                <a:latin typeface="Calibri" panose="020F0502020204030204" pitchFamily="34" charset="0"/>
              </a:rPr>
            </a:br>
            <a:r>
              <a:rPr lang="en-CA" sz="2400" b="1" dirty="0" smtClean="0">
                <a:latin typeface="Calibri" panose="020F0502020204030204" pitchFamily="34" charset="0"/>
              </a:rPr>
              <a:t/>
            </a:r>
            <a:br>
              <a:rPr lang="en-CA" sz="2400" b="1" dirty="0" smtClean="0">
                <a:latin typeface="Calibri" panose="020F0502020204030204" pitchFamily="34" charset="0"/>
              </a:rPr>
            </a:br>
            <a:r>
              <a:rPr lang="en-CA" sz="2400" b="1" dirty="0" smtClean="0">
                <a:latin typeface="Calibri" panose="020F0502020204030204" pitchFamily="34" charset="0"/>
              </a:rPr>
              <a:t>Data</a:t>
            </a:r>
            <a:r>
              <a:rPr lang="en-CA" sz="2400" dirty="0" smtClean="0">
                <a:latin typeface="Calibri" panose="020F0502020204030204" pitchFamily="34" charset="0"/>
              </a:rPr>
              <a:t>:</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ATCC identifies the key scientific article employing/characterising the deposited material</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Exploit mass transfer of three special collections into ATCC, which are matched to 108 articles in total (Human Tumor Bank, Tumor Immunology Bank, and </a:t>
            </a:r>
            <a:r>
              <a:rPr lang="en-CA" sz="2400" dirty="0" err="1" smtClean="0">
                <a:latin typeface="Calibri" panose="020F0502020204030204" pitchFamily="34" charset="0"/>
              </a:rPr>
              <a:t>Gazdar</a:t>
            </a:r>
            <a:r>
              <a:rPr lang="en-CA" sz="2400" dirty="0" smtClean="0">
                <a:latin typeface="Calibri" panose="020F0502020204030204" pitchFamily="34" charset="0"/>
              </a:rPr>
              <a:t> collection)</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Control group = “most related” article in </a:t>
            </a:r>
            <a:r>
              <a:rPr lang="en-CA" sz="2400" b="1" dirty="0" smtClean="0">
                <a:latin typeface="Calibri" panose="020F0502020204030204" pitchFamily="34" charset="0"/>
              </a:rPr>
              <a:t>same volume </a:t>
            </a:r>
            <a:r>
              <a:rPr lang="en-CA" sz="2400" dirty="0" smtClean="0">
                <a:latin typeface="Calibri" panose="020F0502020204030204" pitchFamily="34" charset="0"/>
              </a:rPr>
              <a:t>of the journal where BRC article published (using a search </a:t>
            </a:r>
            <a:r>
              <a:rPr lang="en-CA" sz="2400" dirty="0" smtClean="0">
                <a:latin typeface="Calibri" panose="020F0502020204030204" pitchFamily="34" charset="0"/>
              </a:rPr>
              <a:t>text-based </a:t>
            </a:r>
            <a:r>
              <a:rPr lang="en-CA" sz="2400" dirty="0" smtClean="0">
                <a:latin typeface="Calibri" panose="020F0502020204030204" pitchFamily="34" charset="0"/>
              </a:rPr>
              <a:t>algorithm)</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t>
            </a:r>
            <a:r>
              <a:rPr lang="en-CA" sz="2400" b="1" dirty="0" smtClean="0">
                <a:latin typeface="Calibri" panose="020F0502020204030204" pitchFamily="34" charset="0"/>
              </a:rPr>
              <a:t>Table 2B and Figure 1 for comparison of BRC and control groups</a:t>
            </a: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p:spTree>
    <p:extLst>
      <p:ext uri="{BB962C8B-B14F-4D97-AF65-F5344CB8AC3E}">
        <p14:creationId xmlns:p14="http://schemas.microsoft.com/office/powerpoint/2010/main" val="272667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06041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0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 y="836712"/>
            <a:ext cx="848049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00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07504" y="188640"/>
                <a:ext cx="8856984" cy="6669360"/>
              </a:xfrm>
            </p:spPr>
            <p:txBody>
              <a:bodyPr>
                <a:noAutofit/>
              </a:bodyPr>
              <a:lstStyle/>
              <a:p>
                <a:pPr marL="109728" indent="0" algn="l"/>
                <a:r>
                  <a:rPr lang="en-CA" sz="2400" dirty="0" smtClean="0">
                    <a:latin typeface="Calibri" panose="020F0502020204030204" pitchFamily="34" charset="0"/>
                  </a:rPr>
                  <a:t>Empirical specification:  </a:t>
                </a:r>
                <a:br>
                  <a:rPr lang="en-CA" sz="2400" dirty="0" smtClean="0">
                    <a:latin typeface="Calibri" panose="020F0502020204030204" pitchFamily="34" charset="0"/>
                  </a:rPr>
                </a:br>
                <a:r>
                  <a:rPr lang="en-GB" sz="2400" i="1" dirty="0" smtClean="0">
                    <a:latin typeface="Cambria Math" panose="02040503050406030204" pitchFamily="18" charset="0"/>
                  </a:rPr>
                  <a:t/>
                </a:r>
                <a:br>
                  <a:rPr lang="en-GB" sz="2400" i="1" dirty="0" smtClean="0">
                    <a:latin typeface="Cambria Math" panose="02040503050406030204" pitchFamily="18" charset="0"/>
                  </a:rPr>
                </a:br>
                <a:r>
                  <a:rPr lang="en-GB" sz="2400" i="1" dirty="0" smtClean="0">
                    <a:latin typeface="Cambria Math" panose="02040503050406030204" pitchFamily="18" charset="0"/>
                  </a:rPr>
                  <a:t/>
                </a:r>
                <a:br>
                  <a:rPr lang="en-GB" sz="240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𝐹𝑜𝑟𝑤𝑎𝑟𝑑𝐶𝑖𝑡𝑒𝑠</m:t>
                          </m:r>
                        </m:e>
                        <m:sub>
                          <m:r>
                            <a:rPr lang="en-GB" sz="2400" b="0" i="1" smtClean="0">
                              <a:latin typeface="Cambria Math" panose="02040503050406030204" pitchFamily="18" charset="0"/>
                            </a:rPr>
                            <m:t>𝑖𝑗𝑡</m:t>
                          </m:r>
                        </m:sub>
                      </m:sSub>
                      <m:r>
                        <a:rPr lang="en-GB" sz="2400" i="1">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m:rPr>
                              <m:sty m:val="p"/>
                            </m:rPr>
                            <a:rPr lang="el-GR" sz="2400" i="1">
                              <a:latin typeface="Cambria Math" panose="02040503050406030204" pitchFamily="18" charset="0"/>
                            </a:rPr>
                            <m:t>α</m:t>
                          </m:r>
                        </m:e>
                        <m:sub>
                          <m:r>
                            <a:rPr lang="en-GB" sz="2400" b="0" i="1" smtClean="0">
                              <a:latin typeface="Cambria Math" panose="02040503050406030204" pitchFamily="18" charset="0"/>
                            </a:rPr>
                            <m:t>𝑗</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m:rPr>
                              <m:sty m:val="p"/>
                            </m:rPr>
                            <a:rPr lang="el-GR" sz="2400" i="1" smtClean="0">
                              <a:latin typeface="Cambria Math" panose="02040503050406030204" pitchFamily="18" charset="0"/>
                            </a:rPr>
                            <m:t>β</m:t>
                          </m:r>
                        </m:e>
                        <m:sub>
                          <m:r>
                            <a:rPr lang="en-GB" sz="2400" b="0" i="1" smtClean="0">
                              <a:latin typeface="Cambria Math" panose="02040503050406030204" pitchFamily="18" charset="0"/>
                            </a:rPr>
                            <m:t>𝑡</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m:rPr>
                              <m:sty m:val="p"/>
                            </m:rPr>
                            <a:rPr lang="el-GR" sz="2400" i="1" smtClean="0">
                              <a:latin typeface="Cambria Math" panose="02040503050406030204" pitchFamily="18" charset="0"/>
                            </a:rPr>
                            <m:t>δ</m:t>
                          </m:r>
                        </m:e>
                        <m:sub>
                          <m:r>
                            <a:rPr lang="en-GB" sz="2400" b="0" i="1" smtClean="0">
                              <a:latin typeface="Cambria Math" panose="02040503050406030204" pitchFamily="18" charset="0"/>
                            </a:rPr>
                            <m:t>𝑡</m:t>
                          </m:r>
                          <m:r>
                            <a:rPr lang="en-GB" sz="2400" b="0" i="1" smtClean="0">
                              <a:latin typeface="Cambria Math" panose="02040503050406030204" pitchFamily="18" charset="0"/>
                            </a:rPr>
                            <m:t>−</m:t>
                          </m:r>
                          <m:r>
                            <a:rPr lang="en-GB" sz="2400" b="0" i="1" smtClean="0">
                              <a:latin typeface="Cambria Math" panose="02040503050406030204" pitchFamily="18" charset="0"/>
                            </a:rPr>
                            <m:t>𝑝𝑢𝑏𝑦𝑒𝑎𝑟</m:t>
                          </m:r>
                        </m:sub>
                      </m:sSub>
                      <m:r>
                        <a:rPr lang="en-GB" sz="2400" i="1">
                          <a:latin typeface="Cambria Math" panose="02040503050406030204" pitchFamily="18" charset="0"/>
                        </a:rPr>
                        <m:t>+</m:t>
                      </m:r>
                      <m:r>
                        <m:rPr>
                          <m:sty m:val="p"/>
                        </m:rPr>
                        <a:rPr lang="el-GR" sz="2400" i="1" smtClean="0">
                          <a:latin typeface="Cambria Math" panose="02040503050406030204" pitchFamily="18" charset="0"/>
                        </a:rPr>
                        <m:t>φ</m:t>
                      </m:r>
                      <m:sSub>
                        <m:sSubPr>
                          <m:ctrlPr>
                            <a:rPr lang="el-GR" sz="2400" i="1" smtClean="0">
                              <a:latin typeface="Cambria Math" panose="02040503050406030204" pitchFamily="18" charset="0"/>
                            </a:rPr>
                          </m:ctrlPr>
                        </m:sSubPr>
                        <m:e>
                          <m:r>
                            <a:rPr lang="en-GB" sz="2400" b="0" i="1" smtClean="0">
                              <a:latin typeface="Cambria Math" panose="02040503050406030204" pitchFamily="18" charset="0"/>
                            </a:rPr>
                            <m:t>𝐵𝑅𝐶𝐴𝑟𝑡𝑖𝑐𝑙𝑒</m:t>
                          </m:r>
                        </m:e>
                        <m:sub>
                          <m:r>
                            <a:rPr lang="en-GB" sz="2400" b="0" i="1" smtClean="0">
                              <a:latin typeface="Cambria Math" panose="02040503050406030204" pitchFamily="18" charset="0"/>
                            </a:rPr>
                            <m:t>𝑖</m:t>
                          </m:r>
                        </m:sub>
                      </m:sSub>
                    </m:oMath>
                  </m:oMathPara>
                </a14:m>
                <a:r>
                  <a:rPr lang="en-GB" sz="2400" i="1" dirty="0" smtClean="0">
                    <a:latin typeface="Cambria Math" panose="02040503050406030204" pitchFamily="18" charset="0"/>
                  </a:rPr>
                  <a:t/>
                </a:r>
                <a:br>
                  <a:rPr lang="en-GB" sz="2400" i="1" dirty="0" smtClean="0">
                    <a:latin typeface="Cambria Math" panose="02040503050406030204" pitchFamily="18" charset="0"/>
                  </a:rPr>
                </a:br>
                <a14:m>
                  <m:oMath xmlns:m="http://schemas.openxmlformats.org/officeDocument/2006/math">
                    <m:r>
                      <a:rPr lang="en-GB" sz="2400" b="0" i="1" smtClean="0">
                        <a:latin typeface="Cambria Math" panose="02040503050406030204" pitchFamily="18" charset="0"/>
                      </a:rPr>
                      <m:t>+</m:t>
                    </m:r>
                    <m:r>
                      <m:rPr>
                        <m:sty m:val="p"/>
                      </m:rPr>
                      <a:rPr lang="el-GR" sz="2400" b="0" i="1" smtClean="0">
                        <a:latin typeface="Cambria Math" panose="02040503050406030204" pitchFamily="18" charset="0"/>
                      </a:rPr>
                      <m:t>ψ</m:t>
                    </m:r>
                    <m:sSub>
                      <m:sSubPr>
                        <m:ctrlPr>
                          <a:rPr lang="en-GB" sz="2400" i="1">
                            <a:latin typeface="Cambria Math" panose="02040503050406030204" pitchFamily="18" charset="0"/>
                          </a:rPr>
                        </m:ctrlPr>
                      </m:sSubPr>
                      <m:e>
                        <m:r>
                          <a:rPr lang="en-GB" sz="2400" b="0" i="1" smtClean="0">
                            <a:latin typeface="Cambria Math" panose="02040503050406030204" pitchFamily="18" charset="0"/>
                          </a:rPr>
                          <m:t>𝐵𝑅𝐶𝐴𝑟𝑡𝑖𝑐𝑙𝑒𝑥𝑊𝑖𝑛𝑑𝑜𝑤</m:t>
                        </m:r>
                      </m:e>
                      <m:sub>
                        <m:r>
                          <a:rPr lang="en-GB" sz="2400" b="0" i="1" smtClean="0">
                            <a:latin typeface="Cambria Math" panose="02040503050406030204" pitchFamily="18" charset="0"/>
                          </a:rPr>
                          <m:t>𝑖𝑡</m:t>
                        </m:r>
                      </m:sub>
                    </m:sSub>
                  </m:oMath>
                </a14:m>
                <a:r>
                  <a:rPr lang="en-GB" sz="2400" dirty="0" smtClean="0"/>
                  <a:t>+</a:t>
                </a:r>
                <a14:m>
                  <m:oMath xmlns:m="http://schemas.openxmlformats.org/officeDocument/2006/math">
                    <m:r>
                      <m:rPr>
                        <m:sty m:val="p"/>
                      </m:rPr>
                      <a:rPr lang="el-GR" sz="2400" i="1" smtClean="0">
                        <a:latin typeface="Cambria Math" panose="02040503050406030204" pitchFamily="18" charset="0"/>
                      </a:rPr>
                      <m:t>ϴ</m:t>
                    </m:r>
                    <m:sSub>
                      <m:sSubPr>
                        <m:ctrlPr>
                          <a:rPr lang="en-GB" sz="2400" i="1">
                            <a:latin typeface="Cambria Math" panose="02040503050406030204" pitchFamily="18" charset="0"/>
                          </a:rPr>
                        </m:ctrlPr>
                      </m:sSubPr>
                      <m:e>
                        <m:r>
                          <a:rPr lang="en-GB" sz="2400" i="1">
                            <a:latin typeface="Cambria Math" panose="02040503050406030204" pitchFamily="18" charset="0"/>
                          </a:rPr>
                          <m:t>𝐵𝑅𝐶𝐴𝑟𝑡𝑖𝑐𝑙𝑒𝑥</m:t>
                        </m:r>
                        <m:r>
                          <a:rPr lang="en-GB" sz="2400" b="0" i="1" smtClean="0">
                            <a:latin typeface="Cambria Math" panose="02040503050406030204" pitchFamily="18" charset="0"/>
                          </a:rPr>
                          <m:t>𝑃𝑜𝑠𝑡𝐷𝑒𝑝𝑜𝑠𝑖𝑡</m:t>
                        </m:r>
                      </m:e>
                      <m:sub>
                        <m:r>
                          <a:rPr lang="en-GB" sz="2400" i="1">
                            <a:latin typeface="Cambria Math" panose="02040503050406030204" pitchFamily="18" charset="0"/>
                          </a:rPr>
                          <m:t>𝑖𝑡</m:t>
                        </m:r>
                      </m:sub>
                    </m:sSub>
                  </m:oMath>
                </a14:m>
                <a:r>
                  <a:rPr lang="en-GB" sz="2400" dirty="0" smtClean="0"/>
                  <a:t>)</a:t>
                </a:r>
                <a:r>
                  <a:rPr lang="en-GB" sz="2400" dirty="0"/>
                  <a:t/>
                </a:r>
                <a:br>
                  <a:rPr lang="en-GB" sz="2400" dirty="0"/>
                </a:br>
                <a:r>
                  <a:rPr lang="en-GB" sz="2400" dirty="0"/>
                  <a:t/>
                </a:r>
                <a:br>
                  <a:rPr lang="en-GB" sz="2400" dirty="0"/>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smtClean="0">
                    <a:latin typeface="Calibri" panose="020F0502020204030204" pitchFamily="34" charset="0"/>
                  </a:rPr>
                  <a:t>where </a:t>
                </a:r>
                <a14:m>
                  <m:oMath xmlns:m="http://schemas.openxmlformats.org/officeDocument/2006/math">
                    <m:sSub>
                      <m:sSubPr>
                        <m:ctrlPr>
                          <a:rPr lang="en-GB" sz="2400" i="1">
                            <a:latin typeface="Cambria Math" panose="02040503050406030204" pitchFamily="18" charset="0"/>
                          </a:rPr>
                        </m:ctrlPr>
                      </m:sSubPr>
                      <m:e>
                        <m:r>
                          <m:rPr>
                            <m:sty m:val="p"/>
                          </m:rPr>
                          <a:rPr lang="el-GR" sz="2400" i="1">
                            <a:latin typeface="Cambria Math" panose="02040503050406030204" pitchFamily="18" charset="0"/>
                          </a:rPr>
                          <m:t>α</m:t>
                        </m:r>
                      </m:e>
                      <m:sub>
                        <m:r>
                          <a:rPr lang="en-GB" sz="2400" i="1">
                            <a:latin typeface="Cambria Math" panose="02040503050406030204" pitchFamily="18" charset="0"/>
                          </a:rPr>
                          <m:t>𝑗</m:t>
                        </m:r>
                      </m:sub>
                    </m:sSub>
                  </m:oMath>
                </a14:m>
                <a:r>
                  <a:rPr lang="en-CA" sz="2400" dirty="0" smtClean="0">
                    <a:latin typeface="Calibri" panose="020F0502020204030204" pitchFamily="34" charset="0"/>
                  </a:rPr>
                  <a:t> is a fixed effect for each </a:t>
                </a:r>
                <a:r>
                  <a:rPr lang="en-CA" sz="2400" b="1" dirty="0" smtClean="0">
                    <a:latin typeface="Calibri" panose="020F0502020204030204" pitchFamily="34" charset="0"/>
                  </a:rPr>
                  <a:t>pair</a:t>
                </a:r>
                <a:r>
                  <a:rPr lang="en-CA" sz="2400" dirty="0" smtClean="0">
                    <a:latin typeface="Calibri" panose="020F0502020204030204" pitchFamily="34" charset="0"/>
                  </a:rPr>
                  <a:t> of treatment and control articles. The interaction with Window picks up announcement effects (window of BRC deposit plus/minus one year), and </a:t>
                </a:r>
                <a:r>
                  <a:rPr lang="en-CA" sz="2400" dirty="0" err="1" smtClean="0">
                    <a:latin typeface="Calibri" panose="020F0502020204030204" pitchFamily="34" charset="0"/>
                  </a:rPr>
                  <a:t>PostDeposit</a:t>
                </a:r>
                <a:r>
                  <a:rPr lang="en-CA" sz="2400" dirty="0" smtClean="0">
                    <a:latin typeface="Calibri" panose="020F0502020204030204" pitchFamily="34" charset="0"/>
                  </a:rPr>
                  <a:t> picks up the post period after that.</a:t>
                </a:r>
                <a:br>
                  <a:rPr lang="en-CA" sz="2400" dirty="0" smtClean="0">
                    <a:latin typeface="Calibri" panose="020F0502020204030204" pitchFamily="34" charset="0"/>
                  </a:rPr>
                </a:br>
                <a:r>
                  <a:rPr lang="en-CA" sz="2400" dirty="0" smtClean="0">
                    <a:latin typeface="Calibri" panose="020F0502020204030204" pitchFamily="34" charset="0"/>
                  </a:rPr>
                  <a:t/>
                </a:r>
                <a:br>
                  <a:rPr lang="en-CA" sz="2400" dirty="0" smtClean="0">
                    <a:latin typeface="Calibri" panose="020F0502020204030204" pitchFamily="34" charset="0"/>
                  </a:rPr>
                </a:br>
                <a:r>
                  <a:rPr lang="en-CA" sz="2400" dirty="0" smtClean="0">
                    <a:latin typeface="Calibri" panose="020F0502020204030204" pitchFamily="34" charset="0"/>
                  </a:rPr>
                  <a:t>		     </a:t>
                </a:r>
                <a:r>
                  <a:rPr lang="en-CA" sz="2400" b="1" dirty="0" smtClean="0">
                    <a:latin typeface="Calibri" panose="020F0502020204030204" pitchFamily="34" charset="0"/>
                  </a:rPr>
                  <a:t>Tables 3 and 4 here </a:t>
                </a:r>
                <a:r>
                  <a:rPr lang="en-CA" sz="2400" dirty="0">
                    <a:latin typeface="Calibri" panose="020F0502020204030204" pitchFamily="34" charset="0"/>
                  </a:rPr>
                  <a:t/>
                </a:r>
                <a:br>
                  <a:rPr lang="en-CA" sz="2400" dirty="0">
                    <a:latin typeface="Calibri" panose="020F0502020204030204" pitchFamily="34" charset="0"/>
                  </a:rPr>
                </a:br>
                <a:r>
                  <a:rPr lang="en-CA" sz="2400" dirty="0">
                    <a:latin typeface="Calibri" panose="020F0502020204030204" pitchFamily="34" charset="0"/>
                  </a:rPr>
                  <a:t/>
                </a:r>
                <a:br>
                  <a:rPr lang="en-CA" sz="2400" dirty="0">
                    <a:latin typeface="Calibri" panose="020F0502020204030204" pitchFamily="34" charset="0"/>
                  </a:rPr>
                </a:br>
                <a:endParaRPr lang="en-GB" sz="2400" dirty="0">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07504" y="188640"/>
                <a:ext cx="8856984" cy="6669360"/>
              </a:xfrm>
              <a:blipFill rotWithShape="0">
                <a:blip r:embed="rId2"/>
                <a:stretch>
                  <a:fillRect r="-1721"/>
                </a:stretch>
              </a:blipFill>
            </p:spPr>
            <p:txBody>
              <a:bodyPr/>
              <a:lstStyle/>
              <a:p>
                <a:r>
                  <a:rPr lang="en-GB">
                    <a:noFill/>
                  </a:rPr>
                  <a:t> </a:t>
                </a:r>
              </a:p>
            </p:txBody>
          </p:sp>
        </mc:Fallback>
      </mc:AlternateContent>
    </p:spTree>
    <p:extLst>
      <p:ext uri="{BB962C8B-B14F-4D97-AF65-F5344CB8AC3E}">
        <p14:creationId xmlns:p14="http://schemas.microsoft.com/office/powerpoint/2010/main" val="253356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192688" cy="659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39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44624"/>
            <a:ext cx="4752527" cy="672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843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110</Words>
  <Application>Microsoft Office PowerPoint</Application>
  <PresentationFormat>On-screen Show (4:3)</PresentationFormat>
  <Paragraphs>12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Office Theme</vt:lpstr>
      <vt:lpstr>Climbing atop the Shoulders of Giants:  The Impact of Institutions on Cumulative Research  Furman and Stern AER 2011</vt:lpstr>
      <vt:lpstr>Research Question:  How do biological resource centers (BRCs) affect knowledge accumulation, controlling for any selection (e.g., on quality of research materials)? Does the impact differ across types of subject matter and quality of scientific journals with which the biomaterials are associated?   Empirical Implementation: Study biomaterial deposits into US American Type Culture Collection (ATCC). They are associated with specific  scientific articles, and FS study citations to those papers before and after deposit, against a control sample. DID estimation using Negative Binomial count model.  Main identification issue:   Endogenous deposit decisions: This selection into BRCs presumably is based on value added to the one depositing it which may be related to quality of research (but is it obvious which direction?)</vt:lpstr>
      <vt:lpstr>Ways in which BRCs can promote cumulative research:  1. Certification: biomaterials authentication 2. Independent and open access to biological materials 3. Preservation of biological materials  4. Scale and scope economies: lower the cost of follow-on research   Four Predictions to be tested: 1. Knowledge associated with BRCs will be of higher scientific value than that available only through other (e.g. peer to peer) channels 2. Controlling for importance of the discovery, BRC should increase knowledge diffusion 3. Impact of BRC will be greater for knowledge associated with “poor” institutional environments 4. Impact of BRC greater among researchers/projects where authentication and independent access are more valuable</vt:lpstr>
      <vt:lpstr>   Data:  ATCC identifies the key scientific article employing/characterising the deposited material  Exploit mass transfer of three special collections into ATCC, which are matched to 108 articles in total (Human Tumor Bank, Tumor Immunology Bank, and Gazdar collection)  Control group = “most related” article in same volume of the journal where BRC article published (using a search text-based algorithm)   Table 2B and Figure 1 for comparison of BRC and control groups       </vt:lpstr>
      <vt:lpstr>PowerPoint Presentation</vt:lpstr>
      <vt:lpstr>PowerPoint Presentation</vt:lpstr>
      <vt:lpstr>Empirical specification:     〖ForwardCites〗_ijt=f(α_j+β_t-δ_(t-pubyear)+φ〖BRCArticle〗_i +ψ〖BRCArticlexWindow〗_it+ϴ〖BRCArticlexPostDeposit〗_it)   where α_j is a fixed effect for each pair of treatment and control articles. The interaction with Window picks up announcement effects (window of BRC deposit plus/minus one year), and PostDeposit picks up the post period after that.         Tables 3 and 4 here   </vt:lpstr>
      <vt:lpstr>PowerPoint Presentation</vt:lpstr>
      <vt:lpstr>PowerPoint Presentation</vt:lpstr>
      <vt:lpstr>      Other Hypotheses:  1. Substitution: higher citation of BRC articles at the expense of lower citation of “most related own article”. (why only own articles?) Finds those cites also rise after BRC deposit, by about same amount!  2. Where quality certification is more important (articles in lesser journals), we expect BRC effect to be larger; it is (col. 6-1, Table 6)  3. More evidence is gotten by considering cites by separate subpopulations. Table 7A shows that cites jump more by articles in top journals and articles with multiple subject fields (harder to secure all necessary rights?)  4. Table 8 provides some rough comparison of the cost effectiveness of BRC in generating extra citations relative to public funding of additional research (but the latter provides new knowledge too)       </vt:lpstr>
      <vt:lpstr>PowerPoint Presentation</vt:lpstr>
      <vt:lpstr>PowerPoint Presentation</vt:lpstr>
      <vt:lpstr>Intellectual Property Rights and Innovation: Evidence from the Human Genone  Heidi Williams JPE 2013</vt:lpstr>
      <vt:lpstr>Research Question:  How does contract-based IP on genes affect subsequent innovation on human genome, measured in terms of later scientific publications and product development based on focal genes?   Empirical Implementation: During 2001-03 Celera had contract-based IP (not a patent) on genes it sequenced but that were known to be sequenced by the public Human Genome Project and be in public domain by 2003 (note: this would be expected to affect strongly licensing terms/bargaining failure?). Williams traces gene-phenotype links, and gets all later publications and diagnostic tests developed on basis of these links. Asks whether removal of “IP” in 2003 raised these measures of research and product development.  Main identification issue:   Celera genes may have been lower (higher) quality which can explain less (more) follow-on research/products based on them. </vt:lpstr>
      <vt:lpstr>PowerPoint Presentation</vt:lpstr>
      <vt:lpstr>           1. Comparisons in Figure 3 indicates selection: Celera genes of lower quality than others – i.e. fewer mean publications based on Celera genes. But after 2001 there is no evidence of selection, so Williams focuses her cross sectional regression on genes sequenced in 2001     Figure 3 here  Cross-sectional specification:      〖Outcome〗_g=α+β〖Celera〗_g+λ^′ X_g+ "ε" _g                    Table 3 here   1. Significant negative impact of Celera:  Publications: 10-15% decline (columns 2 and 3)  Phenotype products: 20-35%    Diagnostic tests: 20-25%           </vt:lpstr>
      <vt:lpstr>PowerPoint Presentation</vt:lpstr>
      <vt:lpstr>PowerPoint Presentation</vt:lpstr>
      <vt:lpstr>            Panel empirical specification:      〖Outcome〗_gy=α+δ_g+ϴ_y+β〖Celera〗_gy+ "ε" _gy  where Celera dummy is 1 when the gene has only been sequenced by Celera, and zero when also by public effort.                    Table 4 here   1. Significant negative impact of Celera:  Publications: 45-50% decline (columns 2 and 3)  Phenotype products: 20-40% decline                </vt:lpstr>
      <vt:lpstr>PowerPoint Presentation</vt:lpstr>
      <vt:lpstr>              Panel specification with timing of effects:  〖Outcome〗_gy=α+δ_g+ϴ_y+Σ_z β_z 〖Celera〗_g xI(z)+ "ε" _gy  z is a year count before/after removal of IP to trace time pattern of effects, and         Figure 4 here  1. For both publications and indicator of whether there was any phenotype product (not the count of products), there is a sharp break in flow right after last year of Celera IP.  Extra flow roughly constant for publications but for phenotype links it grows over time. (Would help to see longer period before the last year to confirm zero effects)                  </vt:lpstr>
      <vt:lpstr>PowerPoint Presentation</vt:lpstr>
      <vt:lpstr>       Discussion of Transaction Costs: Why does IP “block” follow-on (downstream) innovation?  1. Green and Scotchmer: Coasian world with perfect information and no transaction costs. Efficient bargaining always occurs, though terms of the bargain (license) depend on strength of patent rights  2. Bargaining failure:  This can arise from two main sources:  a) asymmetric information:  one party cannot convey the private information credibly or risks the invention being expropriated if the information is disclosed – “Arrow paradox of information”  b) complements problem: royalty stacking (if other patented inputs are needed) – uncoordinated bargaining can kill a project          </vt:lpstr>
    </vt:vector>
  </TitlesOfParts>
  <Company>London School of Economics and Political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Mark Schankermann</cp:lastModifiedBy>
  <cp:revision>52</cp:revision>
  <dcterms:created xsi:type="dcterms:W3CDTF">2015-02-13T16:22:56Z</dcterms:created>
  <dcterms:modified xsi:type="dcterms:W3CDTF">2016-03-01T13:38:49Z</dcterms:modified>
</cp:coreProperties>
</file>